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1"/>
  </p:notesMasterIdLst>
  <p:sldIdLst>
    <p:sldId id="257" r:id="rId2"/>
    <p:sldId id="256" r:id="rId3"/>
    <p:sldId id="481" r:id="rId4"/>
    <p:sldId id="479" r:id="rId5"/>
    <p:sldId id="483" r:id="rId6"/>
    <p:sldId id="482" r:id="rId7"/>
    <p:sldId id="484" r:id="rId8"/>
    <p:sldId id="485" r:id="rId9"/>
    <p:sldId id="486" r:id="rId10"/>
    <p:sldId id="259" r:id="rId11"/>
    <p:sldId id="293" r:id="rId12"/>
    <p:sldId id="296" r:id="rId13"/>
    <p:sldId id="297" r:id="rId14"/>
    <p:sldId id="370" r:id="rId15"/>
    <p:sldId id="300" r:id="rId16"/>
    <p:sldId id="304" r:id="rId17"/>
    <p:sldId id="273" r:id="rId18"/>
    <p:sldId id="290" r:id="rId19"/>
    <p:sldId id="294" r:id="rId20"/>
    <p:sldId id="295" r:id="rId21"/>
    <p:sldId id="298" r:id="rId22"/>
    <p:sldId id="356" r:id="rId23"/>
    <p:sldId id="357" r:id="rId24"/>
    <p:sldId id="358" r:id="rId25"/>
    <p:sldId id="301" r:id="rId26"/>
    <p:sldId id="299" r:id="rId27"/>
    <p:sldId id="371" r:id="rId28"/>
    <p:sldId id="475" r:id="rId29"/>
    <p:sldId id="478" r:id="rId30"/>
    <p:sldId id="476" r:id="rId31"/>
    <p:sldId id="474" r:id="rId32"/>
    <p:sldId id="477" r:id="rId33"/>
    <p:sldId id="473"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2" r:id="rId88"/>
    <p:sldId id="433"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87" r:id="rId103"/>
    <p:sldId id="447" r:id="rId104"/>
    <p:sldId id="448" r:id="rId105"/>
    <p:sldId id="449" r:id="rId106"/>
    <p:sldId id="450" r:id="rId107"/>
    <p:sldId id="451" r:id="rId108"/>
    <p:sldId id="452" r:id="rId109"/>
    <p:sldId id="453" r:id="rId110"/>
    <p:sldId id="454" r:id="rId111"/>
    <p:sldId id="455" r:id="rId112"/>
    <p:sldId id="456" r:id="rId113"/>
    <p:sldId id="457" r:id="rId114"/>
    <p:sldId id="458" r:id="rId115"/>
    <p:sldId id="459" r:id="rId116"/>
    <p:sldId id="460" r:id="rId117"/>
    <p:sldId id="461" r:id="rId118"/>
    <p:sldId id="462" r:id="rId119"/>
    <p:sldId id="463" r:id="rId120"/>
    <p:sldId id="464" r:id="rId121"/>
    <p:sldId id="465" r:id="rId122"/>
    <p:sldId id="466" r:id="rId123"/>
    <p:sldId id="467" r:id="rId124"/>
    <p:sldId id="468" r:id="rId125"/>
    <p:sldId id="469" r:id="rId126"/>
    <p:sldId id="470" r:id="rId127"/>
    <p:sldId id="471" r:id="rId128"/>
    <p:sldId id="472" r:id="rId129"/>
    <p:sldId id="369" r:id="rId1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36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D4A0A-EFA9-4EA4-A123-97A52096F368}" type="datetimeFigureOut">
              <a:rPr lang="es-ES" smtClean="0"/>
              <a:pPr/>
              <a:t>17/08/2014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4C0-EDDA-4DEF-BB40-C5D86FA4A36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solidFill>
                  <a:schemeClr val="accent1">
                    <a:lumMod val="50000"/>
                  </a:schemeClr>
                </a:solidFill>
                <a:latin typeface="Arial" pitchFamily="34" charset="0"/>
                <a:cs typeface="Arial" pitchFamily="34" charset="0"/>
              </a:defRPr>
            </a:lvl1p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2CE7DACA-587F-4A5C-8DF6-D47E2226138C}" type="datetime1">
              <a:rPr lang="es-ES" smtClean="0"/>
              <a:pPr/>
              <a:t>17/08/2014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pic>
        <p:nvPicPr>
          <p:cNvPr id="8" name="7 Imagen" descr="INAOE_logo.jpg"/>
          <p:cNvPicPr>
            <a:picLocks noChangeAspect="1"/>
          </p:cNvPicPr>
          <p:nvPr userDrawn="1"/>
        </p:nvPicPr>
        <p:blipFill>
          <a:blip r:embed="rId2" cstate="print"/>
          <a:stretch>
            <a:fillRect/>
          </a:stretch>
        </p:blipFill>
        <p:spPr>
          <a:xfrm>
            <a:off x="51518" y="51517"/>
            <a:ext cx="1720878" cy="20201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8696E25D-F3CB-4A85-AC76-738CD6B914DC}" type="datetime1">
              <a:rPr lang="es-ES" smtClean="0"/>
              <a:pPr/>
              <a:t>17/08/2014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1">
                    <a:lumMod val="50000"/>
                  </a:schemeClr>
                </a:solidFill>
              </a:defRPr>
            </a:lvl1pPr>
          </a:lstStyle>
          <a:p>
            <a:r>
              <a:rPr lang="en-US" dirty="0"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56190DF-D2C0-4256-8163-3A3A0210B7F7}" type="datetime1">
              <a:rPr lang="es-ES" smtClean="0"/>
              <a:pPr/>
              <a:t>17/08/2014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FDFD536-AB16-4BB4-A039-10EAFA0B9BD4}" type="datetime1">
              <a:rPr lang="es-ES" smtClean="0"/>
              <a:pPr/>
              <a:t>17/08/2014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50000"/>
                  </a:schemeClr>
                </a:solidFill>
              </a:defRPr>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7FA49-6789-4F23-9C3E-C57EAEE2D454}" type="datetime1">
              <a:rPr lang="es-ES" smtClean="0"/>
              <a:pPr/>
              <a:t>17/08/2014</a:t>
            </a:fld>
            <a:endParaRPr lang="es-ES"/>
          </a:p>
        </p:txBody>
      </p:sp>
      <p:sp>
        <p:nvSpPr>
          <p:cNvPr id="5" name="Footer Placeholder 4"/>
          <p:cNvSpPr>
            <a:spLocks noGrp="1"/>
          </p:cNvSpPr>
          <p:nvPr>
            <p:ph type="ftr" sz="quarter" idx="11"/>
          </p:nvPr>
        </p:nvSpPr>
        <p:spPr/>
        <p:txBody>
          <a:bodyPr/>
          <a:lstStyle/>
          <a:p>
            <a:r>
              <a:rPr lang="en-US" dirty="0" smtClean="0"/>
              <a:t>INAOE</a:t>
            </a:r>
            <a:endParaRPr lang="es-ES" dirty="0"/>
          </a:p>
        </p:txBody>
      </p:sp>
      <p:sp>
        <p:nvSpPr>
          <p:cNvPr id="6" name="Slide Number Placeholder 5"/>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58FB7924-D692-4DDB-B975-30658EE0F3AE}" type="datetime1">
              <a:rPr lang="es-ES" smtClean="0"/>
              <a:pPr/>
              <a:t>17/08/2014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smtClean="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AEB94063-7CDE-4A3F-B2CE-D207918B7FBD}" type="datetime1">
              <a:rPr lang="es-ES" smtClean="0"/>
              <a:pPr/>
              <a:t>17/08/2014</a:t>
            </a:fld>
            <a:endParaRPr lang="es-ES"/>
          </a:p>
        </p:txBody>
      </p:sp>
      <p:sp>
        <p:nvSpPr>
          <p:cNvPr id="8" name="Footer Placeholder 7"/>
          <p:cNvSpPr>
            <a:spLocks noGrp="1"/>
          </p:cNvSpPr>
          <p:nvPr>
            <p:ph type="ftr" sz="quarter" idx="11"/>
          </p:nvPr>
        </p:nvSpPr>
        <p:spPr/>
        <p:txBody>
          <a:bodyPr/>
          <a:lstStyle/>
          <a:p>
            <a:r>
              <a:rPr lang="en-US" dirty="0" smtClean="0"/>
              <a:t>INAOE</a:t>
            </a:r>
            <a:endParaRPr lang="es-ES" dirty="0"/>
          </a:p>
        </p:txBody>
      </p:sp>
      <p:sp>
        <p:nvSpPr>
          <p:cNvPr id="9" name="Slide Number Placeholder 8"/>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0" y="0"/>
            <a:ext cx="9144000" cy="76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32250811-E88E-4B85-A888-1309861AF407}" type="datetime1">
              <a:rPr lang="es-ES" smtClean="0"/>
              <a:pPr/>
              <a:t>17/08/2014</a:t>
            </a:fld>
            <a:endParaRPr lang="es-ES"/>
          </a:p>
        </p:txBody>
      </p:sp>
      <p:sp>
        <p:nvSpPr>
          <p:cNvPr id="4" name="Footer Placeholder 3"/>
          <p:cNvSpPr>
            <a:spLocks noGrp="1"/>
          </p:cNvSpPr>
          <p:nvPr>
            <p:ph type="ftr" sz="quarter" idx="11"/>
          </p:nvPr>
        </p:nvSpPr>
        <p:spPr/>
        <p:txBody>
          <a:bodyPr/>
          <a:lstStyle/>
          <a:p>
            <a:r>
              <a:rPr lang="en-US" dirty="0" smtClean="0"/>
              <a:t>INAOE</a:t>
            </a:r>
            <a:endParaRPr lang="es-ES" dirty="0"/>
          </a:p>
        </p:txBody>
      </p:sp>
      <p:sp>
        <p:nvSpPr>
          <p:cNvPr id="5" name="Slide Number Placeholder 4"/>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4F764-716D-4176-8905-4BE0ACDCBA67}" type="datetime1">
              <a:rPr lang="es-ES" smtClean="0"/>
              <a:pPr/>
              <a:t>17/08/2014</a:t>
            </a:fld>
            <a:endParaRPr lang="es-ES"/>
          </a:p>
        </p:txBody>
      </p:sp>
      <p:sp>
        <p:nvSpPr>
          <p:cNvPr id="3" name="Footer Placeholder 2"/>
          <p:cNvSpPr>
            <a:spLocks noGrp="1"/>
          </p:cNvSpPr>
          <p:nvPr>
            <p:ph type="ftr" sz="quarter" idx="11"/>
          </p:nvPr>
        </p:nvSpPr>
        <p:spPr/>
        <p:txBody>
          <a:bodyPr/>
          <a:lstStyle/>
          <a:p>
            <a:r>
              <a:rPr lang="en-US" dirty="0" smtClean="0"/>
              <a:t>INAOE</a:t>
            </a:r>
            <a:endParaRPr lang="es-ES" dirty="0"/>
          </a:p>
        </p:txBody>
      </p:sp>
      <p:sp>
        <p:nvSpPr>
          <p:cNvPr id="4" name="Slide Number Placeholder 3"/>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lumMod val="50000"/>
                  </a:schemeClr>
                </a:solidFill>
              </a:defRPr>
            </a:lvl1pPr>
          </a:lstStyle>
          <a:p>
            <a:r>
              <a:rPr lang="en-US" dirty="0"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E4104-BE79-463D-9B47-1C22FF58091D}" type="datetime1">
              <a:rPr lang="es-ES" smtClean="0"/>
              <a:pPr/>
              <a:t>17/08/2014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50000"/>
                  </a:schemeClr>
                </a:solidFill>
              </a:defRPr>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34BD3-A97A-4F1B-8903-9E20BAD17C95}" type="datetime1">
              <a:rPr lang="es-ES" smtClean="0"/>
              <a:pPr/>
              <a:t>17/08/2014</a:t>
            </a:fld>
            <a:endParaRPr lang="es-ES"/>
          </a:p>
        </p:txBody>
      </p:sp>
      <p:sp>
        <p:nvSpPr>
          <p:cNvPr id="6" name="Footer Placeholder 5"/>
          <p:cNvSpPr>
            <a:spLocks noGrp="1"/>
          </p:cNvSpPr>
          <p:nvPr>
            <p:ph type="ftr" sz="quarter" idx="11"/>
          </p:nvPr>
        </p:nvSpPr>
        <p:spPr/>
        <p:txBody>
          <a:bodyPr/>
          <a:lstStyle/>
          <a:p>
            <a:r>
              <a:rPr lang="en-US" dirty="0" smtClean="0"/>
              <a:t>INAOE</a:t>
            </a:r>
            <a:endParaRPr lang="es-ES" dirty="0"/>
          </a:p>
        </p:txBody>
      </p:sp>
      <p:sp>
        <p:nvSpPr>
          <p:cNvPr id="7" name="Slide Number Placeholder 6"/>
          <p:cNvSpPr>
            <a:spLocks noGrp="1"/>
          </p:cNvSpPr>
          <p:nvPr>
            <p:ph type="sldNum" sz="quarter" idx="12"/>
          </p:nvPr>
        </p:nvSpPr>
        <p:spPr/>
        <p:txBody>
          <a:bodyPr/>
          <a:lstStyle/>
          <a:p>
            <a:fld id="{1B6A98DE-B0C0-4510-8517-23F285C36BE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0232" y="0"/>
            <a:ext cx="6429420" cy="785794"/>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150F-3EA5-462C-B673-E24CFF50EBD8}" type="datetime1">
              <a:rPr lang="es-ES" smtClean="0"/>
              <a:pPr/>
              <a:t>17/08/2014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INAOE</a:t>
            </a:r>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A98DE-B0C0-4510-8517-23F285C36BE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kern="1200">
          <a:solidFill>
            <a:srgbClr val="FFFF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2060"/>
        </a:buClr>
        <a:buSzPct val="120000"/>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2060"/>
        </a:buClr>
        <a:buSzPct val="120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2060"/>
        </a:buClr>
        <a:buSzPct val="120000"/>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2060"/>
        </a:buClr>
        <a:buSzPct val="12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longevity.about.com/od/researchandmedicine/f/what-are-observational-studies.ht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analyticsearches.com/wps-data-driven-science-is-a-failure-of-imagination/" TargetMode="External"/><Relationship Id="rId2" Type="http://schemas.openxmlformats.org/officeDocument/2006/relationships/hyperlink" Target="http://www.linkedin.com/groups/Hypothesis-Driven-Vs-Data-Driven-35222.S.140746223" TargetMode="External"/><Relationship Id="rId1" Type="http://schemas.openxmlformats.org/officeDocument/2006/relationships/slideLayout" Target="../slideLayouts/slideLayout2.xml"/><Relationship Id="rId4" Type="http://schemas.openxmlformats.org/officeDocument/2006/relationships/hyperlink" Target="http://scienceblogs.com/purepedantry/2008/05/19/hypothesisfree-research/"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mich.edu/~elements/probsolv/strategy/crit-n-creat.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physics.smu.edu/pseudo/SciMe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nf.ed.ac.uk/teaching/courses/irm/notes/hypothes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attrek.com/statistics/dictionary.aspx?definition=treatment" TargetMode="External"/><Relationship Id="rId2" Type="http://schemas.openxmlformats.org/officeDocument/2006/relationships/hyperlink" Target="http://www.stats.gla.ac.uk/steps/glossary/anova.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healthknowledge.org.uk/public-health-textbook/research-methods/1a-epidemiology/confounding-interactions-method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udc.es/dep/mate/estadistica2/sec5_6.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statsdirect.com/help/analysis_of_variance/latin.htm" TargetMode="External"/><Relationship Id="rId2" Type="http://schemas.openxmlformats.org/officeDocument/2006/relationships/hyperlink" Target="http://www.udc.es/dep/mate/estadistica2/sec5_6.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GB" dirty="0" smtClean="0"/>
              <a:t>Week 1. Scientific method, research methodology and experimental design</a:t>
            </a:r>
            <a:endParaRPr lang="en-GB" dirty="0"/>
          </a:p>
        </p:txBody>
      </p:sp>
      <p:sp>
        <p:nvSpPr>
          <p:cNvPr id="3" name="2 Subtítulo"/>
          <p:cNvSpPr>
            <a:spLocks noGrp="1"/>
          </p:cNvSpPr>
          <p:nvPr>
            <p:ph type="subTitle" idx="1"/>
          </p:nvPr>
        </p:nvSpPr>
        <p:spPr/>
        <p:txBody>
          <a:bodyPr/>
          <a:lstStyle/>
          <a:p>
            <a:r>
              <a:rPr lang="es-MX" dirty="0" err="1" smtClean="0"/>
              <a:t>MSc</a:t>
            </a:r>
            <a:r>
              <a:rPr lang="es-MX" dirty="0" smtClean="0"/>
              <a:t> </a:t>
            </a:r>
            <a:r>
              <a:rPr lang="es-MX" dirty="0" err="1" smtClean="0"/>
              <a:t>Methodology</a:t>
            </a:r>
            <a:r>
              <a:rPr lang="es-MX" dirty="0" smtClean="0"/>
              <a:t> </a:t>
            </a:r>
            <a:r>
              <a:rPr lang="es-MX" dirty="0" err="1" smtClean="0"/>
              <a:t>Seminar</a:t>
            </a:r>
            <a:r>
              <a:rPr lang="es-MX" dirty="0" smtClean="0"/>
              <a:t> I</a:t>
            </a:r>
          </a:p>
          <a:p>
            <a:r>
              <a:rPr lang="es-MX" dirty="0" smtClean="0"/>
              <a:t>Dr. Felipe Orihuela-Espina</a:t>
            </a:r>
            <a:endParaRPr lang="en-GB" dirty="0" smtClean="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(CLASSIC)</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a:t>
            </a:fld>
            <a:endParaRPr lang="es-E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3" name="2 Marcador de contenido"/>
          <p:cNvSpPr>
            <a:spLocks noGrp="1"/>
          </p:cNvSpPr>
          <p:nvPr>
            <p:ph idx="1"/>
          </p:nvPr>
        </p:nvSpPr>
        <p:spPr/>
        <p:txBody>
          <a:bodyPr>
            <a:normAutofit fontScale="625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Randomization</a:t>
            </a:r>
            <a:r>
              <a:rPr lang="es-MX" dirty="0" smtClean="0"/>
              <a:t>:</a:t>
            </a:r>
          </a:p>
          <a:p>
            <a:pPr lvl="1"/>
            <a:r>
              <a:rPr lang="es-MX" b="1" dirty="0" err="1" smtClean="0">
                <a:solidFill>
                  <a:srgbClr val="FF0000"/>
                </a:solidFill>
              </a:rPr>
              <a:t>Adaptive</a:t>
            </a:r>
            <a:r>
              <a:rPr lang="es-MX" dirty="0" smtClean="0"/>
              <a:t> of </a:t>
            </a:r>
            <a:r>
              <a:rPr lang="es-MX" dirty="0" err="1" smtClean="0">
                <a:solidFill>
                  <a:srgbClr val="00B050"/>
                </a:solidFill>
              </a:rPr>
              <a:t>minimization</a:t>
            </a:r>
            <a:r>
              <a:rPr lang="es-MX" dirty="0" smtClean="0"/>
              <a:t>:</a:t>
            </a:r>
          </a:p>
          <a:p>
            <a:pPr lvl="2"/>
            <a:r>
              <a:rPr lang="es-MX" dirty="0" err="1" smtClean="0"/>
              <a:t>The</a:t>
            </a:r>
            <a:r>
              <a:rPr lang="es-MX" dirty="0" smtClean="0"/>
              <a:t> </a:t>
            </a:r>
            <a:r>
              <a:rPr lang="es-MX" dirty="0" err="1" smtClean="0"/>
              <a:t>assignment</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generated</a:t>
            </a:r>
            <a:r>
              <a:rPr lang="es-MX" dirty="0" smtClean="0"/>
              <a:t> </a:t>
            </a:r>
            <a:r>
              <a:rPr lang="es-MX" dirty="0" err="1" smtClean="0"/>
              <a:t>with</a:t>
            </a:r>
            <a:r>
              <a:rPr lang="es-MX" dirty="0" smtClean="0"/>
              <a:t> a </a:t>
            </a:r>
            <a:r>
              <a:rPr lang="es-MX" dirty="0" err="1" smtClean="0"/>
              <a:t>pseudo-random</a:t>
            </a:r>
            <a:r>
              <a:rPr lang="es-MX" dirty="0" smtClean="0"/>
              <a:t> </a:t>
            </a:r>
            <a:r>
              <a:rPr lang="es-MX" dirty="0" err="1" smtClean="0"/>
              <a:t>value</a:t>
            </a:r>
            <a:r>
              <a:rPr lang="es-MX" dirty="0" smtClean="0"/>
              <a:t> </a:t>
            </a:r>
            <a:r>
              <a:rPr lang="es-MX" dirty="0" err="1" smtClean="0"/>
              <a:t>each</a:t>
            </a:r>
            <a:r>
              <a:rPr lang="es-MX" dirty="0" smtClean="0"/>
              <a:t> time</a:t>
            </a:r>
          </a:p>
          <a:p>
            <a:pPr marL="1828800" lvl="3" indent="-457200">
              <a:buFont typeface="+mj-lt"/>
              <a:buAutoNum type="arabicPeriod"/>
            </a:pPr>
            <a:r>
              <a:rPr lang="es-MX" dirty="0" smtClean="0"/>
              <a:t>A </a:t>
            </a:r>
            <a:r>
              <a:rPr lang="es-MX" dirty="0" err="1" smtClean="0"/>
              <a:t>first</a:t>
            </a:r>
            <a:r>
              <a:rPr lang="es-MX" dirty="0" smtClean="0"/>
              <a:t> </a:t>
            </a:r>
            <a:r>
              <a:rPr lang="es-MX" dirty="0" err="1" smtClean="0"/>
              <a:t>initial</a:t>
            </a:r>
            <a:r>
              <a:rPr lang="es-MX" dirty="0" smtClean="0"/>
              <a:t> </a:t>
            </a:r>
            <a:r>
              <a:rPr lang="es-MX" dirty="0" err="1" smtClean="0"/>
              <a:t>assignment</a:t>
            </a:r>
            <a:r>
              <a:rPr lang="es-MX" dirty="0" smtClean="0"/>
              <a:t> </a:t>
            </a:r>
            <a:r>
              <a:rPr lang="es-MX" dirty="0" err="1" smtClean="0"/>
              <a:t>is</a:t>
            </a:r>
            <a:r>
              <a:rPr lang="es-MX" dirty="0" smtClean="0"/>
              <a:t> </a:t>
            </a:r>
            <a:r>
              <a:rPr lang="es-MX" dirty="0" err="1" smtClean="0"/>
              <a:t>generated</a:t>
            </a:r>
            <a:r>
              <a:rPr lang="es-MX" dirty="0" smtClean="0"/>
              <a:t> </a:t>
            </a:r>
            <a:r>
              <a:rPr lang="es-MX" dirty="0" err="1" smtClean="0"/>
              <a:t>by</a:t>
            </a:r>
            <a:r>
              <a:rPr lang="es-MX" dirty="0" smtClean="0"/>
              <a:t> </a:t>
            </a:r>
            <a:r>
              <a:rPr lang="es-MX" dirty="0" err="1" smtClean="0"/>
              <a:t>means</a:t>
            </a:r>
            <a:r>
              <a:rPr lang="es-MX" dirty="0" smtClean="0"/>
              <a:t> of a </a:t>
            </a:r>
            <a:r>
              <a:rPr lang="es-MX" dirty="0" err="1" smtClean="0"/>
              <a:t>truly</a:t>
            </a:r>
            <a:r>
              <a:rPr lang="es-MX" dirty="0" smtClean="0"/>
              <a:t> </a:t>
            </a:r>
            <a:r>
              <a:rPr lang="es-MX" dirty="0" err="1" smtClean="0"/>
              <a:t>random</a:t>
            </a:r>
            <a:r>
              <a:rPr lang="es-MX" dirty="0" smtClean="0"/>
              <a:t> </a:t>
            </a:r>
            <a:r>
              <a:rPr lang="es-MX" dirty="0" err="1" smtClean="0"/>
              <a:t>value</a:t>
            </a:r>
            <a:r>
              <a:rPr lang="es-MX" dirty="0" smtClean="0"/>
              <a:t> (</a:t>
            </a:r>
            <a:r>
              <a:rPr lang="es-MX" dirty="0" err="1" smtClean="0"/>
              <a:t>e.g.</a:t>
            </a:r>
            <a:r>
              <a:rPr lang="es-MX" dirty="0" smtClean="0"/>
              <a:t> dice), and a </a:t>
            </a:r>
            <a:r>
              <a:rPr lang="es-MX" dirty="0" err="1" smtClean="0"/>
              <a:t>first</a:t>
            </a:r>
            <a:r>
              <a:rPr lang="es-MX" dirty="0" smtClean="0"/>
              <a:t> experimental </a:t>
            </a:r>
            <a:r>
              <a:rPr lang="es-MX" dirty="0" err="1" smtClean="0"/>
              <a:t>unit</a:t>
            </a:r>
            <a:r>
              <a:rPr lang="es-MX" dirty="0" smtClean="0"/>
              <a:t> </a:t>
            </a:r>
            <a:r>
              <a:rPr lang="es-MX" dirty="0" err="1" smtClean="0"/>
              <a:t>is</a:t>
            </a:r>
            <a:r>
              <a:rPr lang="es-MX" dirty="0" smtClean="0"/>
              <a:t> </a:t>
            </a:r>
            <a:r>
              <a:rPr lang="es-MX" dirty="0" err="1" smtClean="0"/>
              <a:t>assigned</a:t>
            </a:r>
            <a:endParaRPr lang="es-MX" dirty="0" smtClean="0"/>
          </a:p>
          <a:p>
            <a:pPr marL="1828800" lvl="3" indent="-457200">
              <a:buFont typeface="+mj-lt"/>
              <a:buAutoNum type="arabicPeriod"/>
            </a:pPr>
            <a:r>
              <a:rPr lang="es-MX" dirty="0" err="1" smtClean="0"/>
              <a:t>While</a:t>
            </a:r>
            <a:r>
              <a:rPr lang="es-MX" dirty="0" smtClean="0"/>
              <a:t> </a:t>
            </a:r>
            <a:r>
              <a:rPr lang="es-MX" dirty="0" err="1" smtClean="0"/>
              <a:t>there</a:t>
            </a:r>
            <a:r>
              <a:rPr lang="es-MX" dirty="0" smtClean="0"/>
              <a:t> </a:t>
            </a:r>
            <a:r>
              <a:rPr lang="es-MX" dirty="0" err="1" smtClean="0"/>
              <a:t>remains</a:t>
            </a:r>
            <a:r>
              <a:rPr lang="es-MX" dirty="0" smtClean="0"/>
              <a:t> experimental </a:t>
            </a:r>
            <a:r>
              <a:rPr lang="es-MX" dirty="0" err="1" smtClean="0"/>
              <a:t>units</a:t>
            </a:r>
            <a:r>
              <a:rPr lang="es-MX" dirty="0" smtClean="0"/>
              <a:t> </a:t>
            </a:r>
            <a:r>
              <a:rPr lang="es-MX" dirty="0" err="1" smtClean="0"/>
              <a:t>for</a:t>
            </a:r>
            <a:r>
              <a:rPr lang="es-MX" dirty="0" smtClean="0"/>
              <a:t> </a:t>
            </a:r>
            <a:r>
              <a:rPr lang="es-MX" dirty="0" err="1" smtClean="0"/>
              <a:t>assigment</a:t>
            </a:r>
            <a:r>
              <a:rPr lang="es-MX" dirty="0" smtClean="0"/>
              <a:t>, a new experimental </a:t>
            </a:r>
            <a:r>
              <a:rPr lang="es-MX" dirty="0" err="1" smtClean="0"/>
              <a:t>unit</a:t>
            </a:r>
            <a:r>
              <a:rPr lang="es-MX" dirty="0" smtClean="0"/>
              <a:t> </a:t>
            </a:r>
            <a:r>
              <a:rPr lang="es-MX" dirty="0" err="1" smtClean="0"/>
              <a:t>is</a:t>
            </a:r>
            <a:r>
              <a:rPr lang="es-MX" dirty="0" smtClean="0"/>
              <a:t> pick and </a:t>
            </a:r>
            <a:r>
              <a:rPr lang="es-MX" dirty="0" err="1" smtClean="0"/>
              <a:t>assigned</a:t>
            </a:r>
            <a:r>
              <a:rPr lang="es-MX" dirty="0" smtClean="0"/>
              <a:t> </a:t>
            </a:r>
            <a:r>
              <a:rPr lang="es-MX" dirty="0" err="1" smtClean="0"/>
              <a:t>the</a:t>
            </a:r>
            <a:r>
              <a:rPr lang="es-MX" dirty="0" smtClean="0"/>
              <a:t> </a:t>
            </a:r>
            <a:r>
              <a:rPr lang="es-MX" dirty="0" err="1" smtClean="0"/>
              <a:t>treatment</a:t>
            </a:r>
            <a:r>
              <a:rPr lang="es-MX" dirty="0" smtClean="0"/>
              <a:t> </a:t>
            </a:r>
            <a:r>
              <a:rPr lang="es-MX" dirty="0" err="1" smtClean="0"/>
              <a:t>that</a:t>
            </a:r>
            <a:r>
              <a:rPr lang="es-MX" dirty="0" smtClean="0"/>
              <a:t> </a:t>
            </a:r>
            <a:r>
              <a:rPr lang="es-MX" dirty="0" err="1" smtClean="0"/>
              <a:t>guarantees</a:t>
            </a:r>
            <a:r>
              <a:rPr lang="es-MX" dirty="0" smtClean="0"/>
              <a:t> </a:t>
            </a:r>
            <a:r>
              <a:rPr lang="es-MX" dirty="0" err="1" smtClean="0"/>
              <a:t>minimizating</a:t>
            </a:r>
            <a:r>
              <a:rPr lang="es-MX" dirty="0" smtClean="0"/>
              <a:t> </a:t>
            </a:r>
            <a:r>
              <a:rPr lang="es-MX" dirty="0" err="1" smtClean="0"/>
              <a:t>the</a:t>
            </a:r>
            <a:r>
              <a:rPr lang="es-MX" dirty="0" smtClean="0"/>
              <a:t> </a:t>
            </a:r>
            <a:r>
              <a:rPr lang="es-MX" dirty="0" err="1" smtClean="0"/>
              <a:t>unbalanced</a:t>
            </a:r>
            <a:r>
              <a:rPr lang="es-MX" dirty="0" smtClean="0"/>
              <a:t> of </a:t>
            </a:r>
            <a:r>
              <a:rPr lang="es-MX" dirty="0" err="1" smtClean="0"/>
              <a:t>covariates</a:t>
            </a:r>
            <a:r>
              <a:rPr lang="es-MX" dirty="0" smtClean="0"/>
              <a:t>. </a:t>
            </a:r>
            <a:r>
              <a:rPr lang="es-MX" dirty="0" err="1" smtClean="0"/>
              <a:t>If</a:t>
            </a:r>
            <a:r>
              <a:rPr lang="es-MX" dirty="0" smtClean="0"/>
              <a:t> </a:t>
            </a:r>
            <a:r>
              <a:rPr lang="es-MX" dirty="0" err="1" smtClean="0"/>
              <a:t>there</a:t>
            </a:r>
            <a:r>
              <a:rPr lang="es-MX" dirty="0" smtClean="0"/>
              <a:t> are more </a:t>
            </a:r>
            <a:r>
              <a:rPr lang="es-MX" dirty="0" err="1" smtClean="0"/>
              <a:t>than</a:t>
            </a:r>
            <a:r>
              <a:rPr lang="es-MX" dirty="0" smtClean="0"/>
              <a:t> </a:t>
            </a:r>
            <a:r>
              <a:rPr lang="es-MX" dirty="0" err="1" smtClean="0"/>
              <a:t>one</a:t>
            </a:r>
            <a:r>
              <a:rPr lang="es-MX" dirty="0" smtClean="0"/>
              <a:t> </a:t>
            </a:r>
            <a:r>
              <a:rPr lang="es-MX" dirty="0" err="1" smtClean="0"/>
              <a:t>option</a:t>
            </a:r>
            <a:r>
              <a:rPr lang="es-MX" dirty="0" smtClean="0"/>
              <a:t>, </a:t>
            </a:r>
            <a:r>
              <a:rPr lang="es-MX" dirty="0" err="1" smtClean="0"/>
              <a:t>then</a:t>
            </a:r>
            <a:r>
              <a:rPr lang="es-MX" dirty="0" smtClean="0"/>
              <a:t> a </a:t>
            </a:r>
            <a:r>
              <a:rPr lang="es-MX" dirty="0" err="1" smtClean="0"/>
              <a:t>psedo-random</a:t>
            </a:r>
            <a:r>
              <a:rPr lang="es-MX" dirty="0" smtClean="0"/>
              <a:t> </a:t>
            </a:r>
            <a:r>
              <a:rPr lang="es-MX" dirty="0" err="1" smtClean="0"/>
              <a:t>number</a:t>
            </a:r>
            <a:r>
              <a:rPr lang="es-MX" dirty="0" smtClean="0"/>
              <a:t> </a:t>
            </a:r>
            <a:r>
              <a:rPr lang="es-MX" dirty="0" err="1" smtClean="0"/>
              <a:t>is</a:t>
            </a:r>
            <a:r>
              <a:rPr lang="es-MX" dirty="0" smtClean="0"/>
              <a:t> </a:t>
            </a:r>
            <a:r>
              <a:rPr lang="es-MX" dirty="0" err="1" smtClean="0"/>
              <a:t>generated</a:t>
            </a:r>
            <a:r>
              <a:rPr lang="es-MX" dirty="0" smtClean="0"/>
              <a:t>.</a:t>
            </a:r>
          </a:p>
          <a:p>
            <a:pPr marL="1828800" lvl="3" indent="-457200">
              <a:buFont typeface="+mj-lt"/>
              <a:buAutoNum type="arabicPeriod"/>
            </a:pPr>
            <a:endParaRPr lang="es-MX" dirty="0" smtClean="0"/>
          </a:p>
          <a:p>
            <a:pPr lvl="3"/>
            <a:r>
              <a:rPr lang="es-MX" dirty="0" err="1" smtClean="0"/>
              <a:t>Only</a:t>
            </a:r>
            <a:r>
              <a:rPr lang="es-MX" dirty="0" smtClean="0"/>
              <a:t> </a:t>
            </a:r>
            <a:r>
              <a:rPr lang="es-MX" dirty="0" err="1" smtClean="0"/>
              <a:t>the</a:t>
            </a:r>
            <a:r>
              <a:rPr lang="es-MX" dirty="0" smtClean="0"/>
              <a:t> </a:t>
            </a:r>
            <a:r>
              <a:rPr lang="es-MX" dirty="0" err="1" smtClean="0"/>
              <a:t>first</a:t>
            </a:r>
            <a:r>
              <a:rPr lang="es-MX" dirty="0" smtClean="0"/>
              <a:t> </a:t>
            </a:r>
            <a:r>
              <a:rPr lang="es-MX" dirty="0" err="1" smtClean="0"/>
              <a:t>assignment</a:t>
            </a:r>
            <a:r>
              <a:rPr lang="es-MX" dirty="0" smtClean="0"/>
              <a:t> </a:t>
            </a:r>
            <a:r>
              <a:rPr lang="es-MX" dirty="0" err="1" smtClean="0"/>
              <a:t>is</a:t>
            </a:r>
            <a:r>
              <a:rPr lang="es-MX" dirty="0" smtClean="0"/>
              <a:t> </a:t>
            </a:r>
            <a:r>
              <a:rPr lang="es-MX" dirty="0" err="1" smtClean="0"/>
              <a:t>truly</a:t>
            </a:r>
            <a:r>
              <a:rPr lang="es-MX" dirty="0" smtClean="0"/>
              <a:t> </a:t>
            </a:r>
            <a:r>
              <a:rPr lang="es-MX" dirty="0" err="1" smtClean="0"/>
              <a:t>random</a:t>
            </a:r>
            <a:r>
              <a:rPr lang="es-MX" dirty="0" smtClean="0"/>
              <a:t>.</a:t>
            </a:r>
          </a:p>
          <a:p>
            <a:pPr lvl="3"/>
            <a:endParaRPr lang="es-MX" dirty="0" smtClean="0"/>
          </a:p>
          <a:p>
            <a:pPr lvl="2"/>
            <a:r>
              <a:rPr lang="es-MX" dirty="0" err="1" smtClean="0"/>
              <a:t>It</a:t>
            </a:r>
            <a:r>
              <a:rPr lang="es-MX" dirty="0" smtClean="0"/>
              <a:t> </a:t>
            </a:r>
            <a:r>
              <a:rPr lang="es-MX" dirty="0" err="1" smtClean="0"/>
              <a:t>cannot</a:t>
            </a:r>
            <a:r>
              <a:rPr lang="es-MX" dirty="0" smtClean="0"/>
              <a:t> </a:t>
            </a:r>
            <a:r>
              <a:rPr lang="es-MX" dirty="0" err="1" smtClean="0"/>
              <a:t>guarantee</a:t>
            </a:r>
            <a:r>
              <a:rPr lang="es-MX" dirty="0" smtClean="0"/>
              <a:t> a </a:t>
            </a:r>
            <a:r>
              <a:rPr lang="es-MX" dirty="0" err="1" smtClean="0"/>
              <a:t>balanced</a:t>
            </a:r>
            <a:r>
              <a:rPr lang="es-MX" dirty="0" smtClean="0"/>
              <a:t> </a:t>
            </a:r>
            <a:r>
              <a:rPr lang="es-MX" dirty="0" err="1" smtClean="0"/>
              <a:t>design</a:t>
            </a:r>
            <a:r>
              <a:rPr lang="es-MX" dirty="0" smtClean="0"/>
              <a:t>, </a:t>
            </a:r>
            <a:r>
              <a:rPr lang="es-MX" dirty="0" err="1" smtClean="0"/>
              <a:t>but</a:t>
            </a:r>
            <a:r>
              <a:rPr lang="es-MX" dirty="0" smtClean="0"/>
              <a:t> </a:t>
            </a:r>
            <a:r>
              <a:rPr lang="es-MX" dirty="0" err="1" smtClean="0"/>
              <a:t>any</a:t>
            </a:r>
            <a:r>
              <a:rPr lang="es-MX" dirty="0" smtClean="0"/>
              <a:t> </a:t>
            </a:r>
            <a:r>
              <a:rPr lang="es-MX" dirty="0" err="1" smtClean="0"/>
              <a:t>unbalanced</a:t>
            </a:r>
            <a:r>
              <a:rPr lang="es-MX" dirty="0" smtClean="0"/>
              <a:t> </a:t>
            </a:r>
            <a:r>
              <a:rPr lang="es-MX" dirty="0" err="1" smtClean="0"/>
              <a:t>is</a:t>
            </a:r>
            <a:r>
              <a:rPr lang="es-MX" dirty="0" smtClean="0"/>
              <a:t> </a:t>
            </a:r>
            <a:r>
              <a:rPr lang="es-MX" dirty="0" err="1" smtClean="0"/>
              <a:t>often</a:t>
            </a:r>
            <a:r>
              <a:rPr lang="es-MX" dirty="0" smtClean="0"/>
              <a:t> </a:t>
            </a:r>
            <a:r>
              <a:rPr lang="es-MX" dirty="0" err="1" smtClean="0"/>
              <a:t>not</a:t>
            </a:r>
            <a:r>
              <a:rPr lang="es-MX" dirty="0" smtClean="0"/>
              <a:t> </a:t>
            </a:r>
            <a:r>
              <a:rPr lang="es-MX" dirty="0" err="1" smtClean="0"/>
              <a:t>too</a:t>
            </a:r>
            <a:r>
              <a:rPr lang="es-MX" dirty="0" smtClean="0"/>
              <a:t> </a:t>
            </a:r>
            <a:r>
              <a:rPr lang="es-MX" dirty="0" err="1" smtClean="0"/>
              <a:t>serious</a:t>
            </a:r>
            <a:r>
              <a:rPr lang="es-MX" dirty="0" smtClean="0"/>
              <a:t>.</a:t>
            </a:r>
          </a:p>
          <a:p>
            <a:pPr lvl="2"/>
            <a:endParaRPr lang="es-MX" dirty="0" smtClean="0"/>
          </a:p>
          <a:p>
            <a:pPr lvl="2"/>
            <a:r>
              <a:rPr lang="es-MX" dirty="0" err="1" smtClean="0"/>
              <a:t>It</a:t>
            </a:r>
            <a:r>
              <a:rPr lang="es-MX" dirty="0" smtClean="0"/>
              <a:t> </a:t>
            </a:r>
            <a:r>
              <a:rPr lang="es-MX" dirty="0" err="1" smtClean="0"/>
              <a:t>guarantees</a:t>
            </a:r>
            <a:r>
              <a:rPr lang="es-MX" dirty="0" smtClean="0"/>
              <a:t> </a:t>
            </a:r>
            <a:r>
              <a:rPr lang="es-MX" dirty="0" err="1" smtClean="0"/>
              <a:t>that</a:t>
            </a:r>
            <a:r>
              <a:rPr lang="es-MX" dirty="0" smtClean="0"/>
              <a:t> </a:t>
            </a:r>
            <a:r>
              <a:rPr lang="es-MX" dirty="0" err="1" smtClean="0"/>
              <a:t>the</a:t>
            </a:r>
            <a:r>
              <a:rPr lang="es-MX" dirty="0" smtClean="0"/>
              <a:t> </a:t>
            </a:r>
            <a:r>
              <a:rPr lang="es-MX" dirty="0" err="1" smtClean="0"/>
              <a:t>groups</a:t>
            </a:r>
            <a:r>
              <a:rPr lang="es-MX" dirty="0" smtClean="0"/>
              <a:t> are comparable in </a:t>
            </a:r>
            <a:r>
              <a:rPr lang="es-MX" dirty="0" err="1" smtClean="0"/>
              <a:t>terms</a:t>
            </a:r>
            <a:r>
              <a:rPr lang="es-MX" dirty="0" smtClean="0"/>
              <a:t> of </a:t>
            </a:r>
            <a:r>
              <a:rPr lang="es-MX" dirty="0" err="1" smtClean="0"/>
              <a:t>covariates</a:t>
            </a:r>
            <a:r>
              <a:rPr lang="es-MX" dirty="0" smtClean="0"/>
              <a:t>.</a:t>
            </a:r>
          </a:p>
          <a:p>
            <a:pPr lvl="2"/>
            <a:endParaRPr lang="es-MX" dirty="0" smtClean="0"/>
          </a:p>
          <a:p>
            <a:pPr lvl="2"/>
            <a:endParaRPr lang="es-MX" dirty="0" smtClean="0"/>
          </a:p>
          <a:p>
            <a:pPr lvl="2"/>
            <a:r>
              <a:rPr lang="es-MX" dirty="0" err="1" smtClean="0"/>
              <a:t>It</a:t>
            </a:r>
            <a:r>
              <a:rPr lang="es-MX" dirty="0" smtClean="0"/>
              <a:t> </a:t>
            </a:r>
            <a:r>
              <a:rPr lang="es-MX" dirty="0" err="1" smtClean="0"/>
              <a:t>requires</a:t>
            </a:r>
            <a:r>
              <a:rPr lang="es-MX" dirty="0" smtClean="0"/>
              <a:t> </a:t>
            </a:r>
            <a:r>
              <a:rPr lang="es-MX" dirty="0" err="1" smtClean="0"/>
              <a:t>knowing</a:t>
            </a:r>
            <a:r>
              <a:rPr lang="es-MX" dirty="0" smtClean="0"/>
              <a:t> a priori </a:t>
            </a:r>
            <a:r>
              <a:rPr lang="es-MX" dirty="0" err="1" smtClean="0"/>
              <a:t>the</a:t>
            </a:r>
            <a:r>
              <a:rPr lang="es-MX" dirty="0" smtClean="0"/>
              <a:t> </a:t>
            </a:r>
            <a:r>
              <a:rPr lang="es-MX" dirty="0" err="1" smtClean="0"/>
              <a:t>baseline</a:t>
            </a:r>
            <a:r>
              <a:rPr lang="es-MX" dirty="0" smtClean="0"/>
              <a:t> </a:t>
            </a:r>
            <a:r>
              <a:rPr lang="es-MX" dirty="0" err="1" smtClean="0"/>
              <a:t>characteristics</a:t>
            </a:r>
            <a:r>
              <a:rPr lang="es-MX" dirty="0" smtClean="0"/>
              <a:t> of </a:t>
            </a:r>
            <a:r>
              <a:rPr lang="es-MX" dirty="0" err="1" smtClean="0"/>
              <a:t>the</a:t>
            </a:r>
            <a:r>
              <a:rPr lang="es-MX" dirty="0" smtClean="0"/>
              <a:t> </a:t>
            </a:r>
            <a:r>
              <a:rPr lang="es-MX" dirty="0" err="1" smtClean="0"/>
              <a:t>population</a:t>
            </a:r>
            <a:endParaRPr lang="es-MX" dirty="0" smtClean="0"/>
          </a:p>
          <a:p>
            <a:pPr lvl="3"/>
            <a:r>
              <a:rPr lang="es-MX" dirty="0" smtClean="0"/>
              <a:t>…</a:t>
            </a:r>
            <a:r>
              <a:rPr lang="es-MX" dirty="0" err="1" smtClean="0"/>
              <a:t>which</a:t>
            </a:r>
            <a:r>
              <a:rPr lang="es-MX" dirty="0" smtClean="0"/>
              <a:t> </a:t>
            </a:r>
            <a:r>
              <a:rPr lang="es-MX" dirty="0" err="1" smtClean="0"/>
              <a:t>for</a:t>
            </a:r>
            <a:r>
              <a:rPr lang="es-MX" dirty="0" smtClean="0"/>
              <a:t> </a:t>
            </a:r>
            <a:r>
              <a:rPr lang="es-MX" dirty="0" err="1" smtClean="0"/>
              <a:t>obvious</a:t>
            </a:r>
            <a:r>
              <a:rPr lang="es-MX" dirty="0" smtClean="0"/>
              <a:t> </a:t>
            </a:r>
            <a:r>
              <a:rPr lang="es-MX" dirty="0" err="1" smtClean="0"/>
              <a:t>reasons</a:t>
            </a:r>
            <a:r>
              <a:rPr lang="es-MX" dirty="0" smtClean="0"/>
              <a:t> </a:t>
            </a:r>
            <a:r>
              <a:rPr lang="es-MX" dirty="0" err="1" smtClean="0"/>
              <a:t>is</a:t>
            </a:r>
            <a:r>
              <a:rPr lang="es-MX" dirty="0" smtClean="0"/>
              <a:t> </a:t>
            </a:r>
            <a:r>
              <a:rPr lang="es-MX" dirty="0" err="1" smtClean="0"/>
              <a:t>not</a:t>
            </a:r>
            <a:r>
              <a:rPr lang="es-MX" dirty="0" smtClean="0"/>
              <a:t> </a:t>
            </a:r>
            <a:r>
              <a:rPr lang="es-MX" dirty="0" err="1" smtClean="0"/>
              <a:t>always</a:t>
            </a:r>
            <a:r>
              <a:rPr lang="es-MX" dirty="0" smtClean="0"/>
              <a:t> </a:t>
            </a:r>
            <a:r>
              <a:rPr lang="es-MX" dirty="0" err="1" smtClean="0"/>
              <a:t>available</a:t>
            </a:r>
            <a:r>
              <a:rPr lang="es-MX" dirty="0" smtClean="0"/>
              <a:t>.</a:t>
            </a:r>
          </a:p>
          <a:p>
            <a:pPr lvl="3"/>
            <a:endParaRPr lang="es-MX" dirty="0" smtClean="0"/>
          </a:p>
          <a:p>
            <a:pPr lvl="2"/>
            <a:r>
              <a:rPr lang="es-MX" dirty="0" err="1" smtClean="0"/>
              <a:t>It</a:t>
            </a:r>
            <a:r>
              <a:rPr lang="es-MX" dirty="0" smtClean="0"/>
              <a:t> can </a:t>
            </a:r>
            <a:r>
              <a:rPr lang="es-MX" dirty="0" err="1" smtClean="0"/>
              <a:t>be</a:t>
            </a:r>
            <a:r>
              <a:rPr lang="es-MX" dirty="0" smtClean="0"/>
              <a:t> </a:t>
            </a:r>
            <a:r>
              <a:rPr lang="es-MX" dirty="0" err="1" smtClean="0"/>
              <a:t>argued</a:t>
            </a:r>
            <a:r>
              <a:rPr lang="es-MX" dirty="0" smtClean="0"/>
              <a:t> </a:t>
            </a:r>
            <a:r>
              <a:rPr lang="es-MX" dirty="0" err="1" smtClean="0"/>
              <a:t>that</a:t>
            </a:r>
            <a:r>
              <a:rPr lang="es-MX" dirty="0" smtClean="0"/>
              <a:t> </a:t>
            </a:r>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really</a:t>
            </a:r>
            <a:r>
              <a:rPr lang="es-MX" dirty="0" smtClean="0"/>
              <a:t> a </a:t>
            </a:r>
            <a:r>
              <a:rPr lang="es-MX" dirty="0" err="1" smtClean="0"/>
              <a:t>random</a:t>
            </a:r>
            <a:r>
              <a:rPr lang="es-MX" dirty="0" smtClean="0"/>
              <a:t> </a:t>
            </a:r>
            <a:r>
              <a:rPr lang="es-MX" dirty="0" err="1" smtClean="0"/>
              <a:t>assignment</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100</a:t>
            </a:fld>
            <a:endParaRPr lang="es-E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101</a:t>
            </a:fld>
            <a:endParaRPr lang="es-ES"/>
          </a:p>
        </p:txBody>
      </p:sp>
      <p:pic>
        <p:nvPicPr>
          <p:cNvPr id="166914" name="Picture 2"/>
          <p:cNvPicPr>
            <a:picLocks noGrp="1" noChangeAspect="1" noChangeArrowheads="1"/>
          </p:cNvPicPr>
          <p:nvPr>
            <p:ph idx="1"/>
          </p:nvPr>
        </p:nvPicPr>
        <p:blipFill>
          <a:blip r:embed="rId2" cstate="print"/>
          <a:srcRect/>
          <a:stretch>
            <a:fillRect/>
          </a:stretch>
        </p:blipFill>
        <p:spPr bwMode="auto">
          <a:xfrm>
            <a:off x="899592" y="1789112"/>
            <a:ext cx="6912768" cy="4320480"/>
          </a:xfrm>
          <a:prstGeom prst="rect">
            <a:avLst/>
          </a:prstGeom>
          <a:noFill/>
          <a:ln w="9525">
            <a:noFill/>
            <a:miter lim="800000"/>
            <a:headEnd/>
            <a:tailEnd/>
          </a:ln>
        </p:spPr>
      </p:pic>
      <p:sp>
        <p:nvSpPr>
          <p:cNvPr id="8" name="7 CuadroTexto"/>
          <p:cNvSpPr txBox="1"/>
          <p:nvPr/>
        </p:nvSpPr>
        <p:spPr>
          <a:xfrm>
            <a:off x="2195736" y="6021288"/>
            <a:ext cx="4706994"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MX" dirty="0" err="1" smtClean="0"/>
              <a:t>Hewitt</a:t>
            </a:r>
            <a:r>
              <a:rPr lang="es-MX" dirty="0" smtClean="0"/>
              <a:t> CE, 2006, BMJ, 332:1506-8]</a:t>
            </a:r>
            <a:endParaRPr lang="en-GB" dirty="0"/>
          </a:p>
        </p:txBody>
      </p:sp>
      <p:sp>
        <p:nvSpPr>
          <p:cNvPr id="9" name="8 CuadroTexto"/>
          <p:cNvSpPr txBox="1"/>
          <p:nvPr/>
        </p:nvSpPr>
        <p:spPr>
          <a:xfrm>
            <a:off x="683568" y="1196752"/>
            <a:ext cx="7543732" cy="461665"/>
          </a:xfrm>
          <a:prstGeom prst="rect">
            <a:avLst/>
          </a:prstGeom>
          <a:noFill/>
        </p:spPr>
        <p:txBody>
          <a:bodyPr wrap="none" rtlCol="0">
            <a:spAutoFit/>
          </a:bodyPr>
          <a:lstStyle/>
          <a:p>
            <a:r>
              <a:rPr lang="es-MX" sz="2400" dirty="0" err="1" smtClean="0"/>
              <a:t>Summary</a:t>
            </a:r>
            <a:r>
              <a:rPr lang="es-MX" sz="2400" dirty="0" smtClean="0"/>
              <a:t> of “</a:t>
            </a:r>
            <a:r>
              <a:rPr lang="es-MX" sz="2400" dirty="0" err="1" smtClean="0"/>
              <a:t>current</a:t>
            </a:r>
            <a:r>
              <a:rPr lang="es-MX" sz="2400" dirty="0" smtClean="0"/>
              <a:t>” </a:t>
            </a:r>
            <a:r>
              <a:rPr lang="es-MX" sz="2400" dirty="0" err="1" smtClean="0"/>
              <a:t>practice</a:t>
            </a:r>
            <a:r>
              <a:rPr lang="es-MX" sz="2400" dirty="0" smtClean="0"/>
              <a:t>(2002) in </a:t>
            </a:r>
            <a:r>
              <a:rPr lang="es-MX" sz="2400" dirty="0" err="1" smtClean="0"/>
              <a:t>the</a:t>
            </a:r>
            <a:r>
              <a:rPr lang="es-MX" sz="2400" dirty="0" smtClean="0"/>
              <a:t> </a:t>
            </a:r>
            <a:r>
              <a:rPr lang="es-MX" sz="2400" dirty="0" err="1" smtClean="0"/>
              <a:t>clinical</a:t>
            </a:r>
            <a:r>
              <a:rPr lang="es-MX" sz="2400" dirty="0" smtClean="0"/>
              <a:t> </a:t>
            </a:r>
            <a:r>
              <a:rPr lang="es-MX" sz="2400" dirty="0" err="1" smtClean="0"/>
              <a:t>domain</a:t>
            </a:r>
            <a:r>
              <a:rPr lang="es-MX" sz="2400" dirty="0" smtClean="0"/>
              <a:t>.</a:t>
            </a:r>
            <a:endParaRPr lang="en-GB"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Randomization</a:t>
            </a:r>
            <a:endParaRPr lang="en-GB" dirty="0"/>
          </a:p>
        </p:txBody>
      </p:sp>
      <p:sp>
        <p:nvSpPr>
          <p:cNvPr id="8" name="7 Marcador de contenido"/>
          <p:cNvSpPr>
            <a:spLocks noGrp="1"/>
          </p:cNvSpPr>
          <p:nvPr>
            <p:ph idx="1"/>
          </p:nvPr>
        </p:nvSpPr>
        <p:spPr/>
        <p:txBody>
          <a:bodyPr/>
          <a:lstStyle/>
          <a:p>
            <a:r>
              <a:rPr lang="es-MX" dirty="0" err="1" smtClean="0"/>
              <a:t>The</a:t>
            </a:r>
            <a:r>
              <a:rPr lang="es-MX" dirty="0" smtClean="0"/>
              <a:t> </a:t>
            </a:r>
            <a:r>
              <a:rPr lang="es-MX" dirty="0" err="1" smtClean="0"/>
              <a:t>famous</a:t>
            </a:r>
            <a:r>
              <a:rPr lang="es-MX" dirty="0" smtClean="0"/>
              <a:t> </a:t>
            </a:r>
            <a:r>
              <a:rPr lang="es-MX" dirty="0" err="1" smtClean="0"/>
              <a:t>cross-fold</a:t>
            </a:r>
            <a:r>
              <a:rPr lang="es-MX" dirty="0" smtClean="0"/>
              <a:t>,</a:t>
            </a:r>
            <a:r>
              <a:rPr lang="es-MX" dirty="0" smtClean="0"/>
              <a:t> </a:t>
            </a:r>
            <a:r>
              <a:rPr lang="es-MX" dirty="0" err="1" smtClean="0"/>
              <a:t>leave-one-out</a:t>
            </a:r>
            <a:r>
              <a:rPr lang="es-MX" dirty="0" smtClean="0"/>
              <a:t>, </a:t>
            </a:r>
            <a:r>
              <a:rPr lang="es-MX" dirty="0" err="1" smtClean="0"/>
              <a:t>leave</a:t>
            </a:r>
            <a:r>
              <a:rPr lang="es-MX" dirty="0" smtClean="0"/>
              <a:t> </a:t>
            </a:r>
            <a:r>
              <a:rPr lang="es-MX" dirty="0" err="1" smtClean="0"/>
              <a:t>one-subject-out</a:t>
            </a:r>
            <a:r>
              <a:rPr lang="es-MX" dirty="0" smtClean="0"/>
              <a:t>, </a:t>
            </a:r>
            <a:r>
              <a:rPr lang="es-MX" dirty="0" err="1" smtClean="0"/>
              <a:t>etc</a:t>
            </a:r>
            <a:r>
              <a:rPr lang="es-MX" dirty="0" smtClean="0"/>
              <a:t>, are </a:t>
            </a:r>
            <a:r>
              <a:rPr lang="es-MX" dirty="0" err="1" smtClean="0"/>
              <a:t>just</a:t>
            </a:r>
            <a:r>
              <a:rPr lang="es-MX" dirty="0" smtClean="0"/>
              <a:t> a particular </a:t>
            </a:r>
            <a:r>
              <a:rPr lang="es-MX" dirty="0" err="1" smtClean="0"/>
              <a:t>randomization</a:t>
            </a:r>
            <a:r>
              <a:rPr lang="es-MX" dirty="0" smtClean="0"/>
              <a:t> </a:t>
            </a:r>
            <a:r>
              <a:rPr lang="es-MX" dirty="0" err="1" smtClean="0"/>
              <a:t>strategies</a:t>
            </a:r>
            <a:endParaRPr lang="es-MX" dirty="0" smtClean="0"/>
          </a:p>
          <a:p>
            <a:endParaRPr lang="es-MX" dirty="0" smtClean="0"/>
          </a:p>
          <a:p>
            <a:r>
              <a:rPr lang="es-MX" dirty="0" smtClean="0"/>
              <a:t>…</a:t>
            </a:r>
            <a:r>
              <a:rPr lang="es-MX" dirty="0" err="1" smtClean="0"/>
              <a:t>which</a:t>
            </a:r>
            <a:r>
              <a:rPr lang="es-MX" dirty="0" smtClean="0"/>
              <a:t> </a:t>
            </a:r>
            <a:r>
              <a:rPr lang="es-MX" dirty="0" err="1" smtClean="0"/>
              <a:t>happens</a:t>
            </a:r>
            <a:r>
              <a:rPr lang="es-MX" dirty="0" smtClean="0"/>
              <a:t> </a:t>
            </a:r>
            <a:r>
              <a:rPr lang="es-MX" dirty="0" err="1" smtClean="0"/>
              <a:t>to</a:t>
            </a:r>
            <a:r>
              <a:rPr lang="es-MX" dirty="0" smtClean="0"/>
              <a:t> </a:t>
            </a:r>
            <a:r>
              <a:rPr lang="es-MX" dirty="0" err="1" smtClean="0"/>
              <a:t>be</a:t>
            </a:r>
            <a:r>
              <a:rPr lang="es-MX" dirty="0" smtClean="0"/>
              <a:t> </a:t>
            </a:r>
            <a:r>
              <a:rPr lang="es-MX" dirty="0" err="1" smtClean="0"/>
              <a:t>very</a:t>
            </a:r>
            <a:r>
              <a:rPr lang="es-MX" dirty="0" smtClean="0"/>
              <a:t> </a:t>
            </a:r>
            <a:r>
              <a:rPr lang="es-MX" dirty="0" err="1" smtClean="0"/>
              <a:t>convenient</a:t>
            </a:r>
            <a:r>
              <a:rPr lang="es-MX" dirty="0" smtClean="0"/>
              <a:t> </a:t>
            </a:r>
            <a:r>
              <a:rPr lang="es-MX" dirty="0" err="1" smtClean="0"/>
              <a:t>for</a:t>
            </a:r>
            <a:r>
              <a:rPr lang="es-MX" dirty="0" smtClean="0"/>
              <a:t> </a:t>
            </a:r>
            <a:r>
              <a:rPr lang="es-MX" dirty="0" err="1" smtClean="0"/>
              <a:t>common</a:t>
            </a:r>
            <a:r>
              <a:rPr lang="es-MX" dirty="0" smtClean="0"/>
              <a:t> machine </a:t>
            </a:r>
            <a:r>
              <a:rPr lang="es-MX" dirty="0" err="1" smtClean="0"/>
              <a:t>learning</a:t>
            </a:r>
            <a:r>
              <a:rPr lang="es-MX" dirty="0" smtClean="0"/>
              <a:t> experimental </a:t>
            </a:r>
            <a:r>
              <a:rPr lang="es-MX" dirty="0" err="1" smtClean="0"/>
              <a:t>designs</a:t>
            </a:r>
            <a:endParaRPr lang="es-MX" dirty="0" smtClean="0"/>
          </a:p>
          <a:p>
            <a:endParaRPr lang="es-MX" dirty="0" smtClean="0"/>
          </a:p>
          <a:p>
            <a:r>
              <a:rPr lang="es-MX" dirty="0" smtClean="0"/>
              <a:t>…</a:t>
            </a:r>
            <a:r>
              <a:rPr lang="es-MX" dirty="0" err="1" smtClean="0"/>
              <a:t>they</a:t>
            </a:r>
            <a:r>
              <a:rPr lang="es-MX" dirty="0" smtClean="0"/>
              <a:t> are </a:t>
            </a:r>
            <a:r>
              <a:rPr lang="es-MX" dirty="0" err="1" smtClean="0"/>
              <a:t>not</a:t>
            </a:r>
            <a:r>
              <a:rPr lang="es-MX" dirty="0" smtClean="0"/>
              <a:t> </a:t>
            </a:r>
            <a:r>
              <a:rPr lang="es-MX" dirty="0" err="1" smtClean="0"/>
              <a:t>an</a:t>
            </a:r>
            <a:r>
              <a:rPr lang="es-MX" dirty="0" smtClean="0"/>
              <a:t> </a:t>
            </a:r>
            <a:r>
              <a:rPr lang="es-MX" dirty="0" err="1" smtClean="0"/>
              <a:t>end</a:t>
            </a:r>
            <a:r>
              <a:rPr lang="es-MX" dirty="0" smtClean="0"/>
              <a:t>; </a:t>
            </a:r>
            <a:r>
              <a:rPr lang="es-MX" dirty="0" err="1" smtClean="0"/>
              <a:t>just</a:t>
            </a:r>
            <a:r>
              <a:rPr lang="es-MX" dirty="0" smtClean="0"/>
              <a:t> a mean.</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102</a:t>
            </a:fld>
            <a:endParaRPr lang="es-E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103</a:t>
            </a:fld>
            <a:endParaRPr lang="es-E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8" name="7 Marcador de contenido"/>
          <p:cNvSpPr>
            <a:spLocks noGrp="1"/>
          </p:cNvSpPr>
          <p:nvPr>
            <p:ph idx="1"/>
          </p:nvPr>
        </p:nvSpPr>
        <p:spPr/>
        <p:txBody>
          <a:bodyPr>
            <a:noAutofit/>
          </a:bodyPr>
          <a:lstStyle/>
          <a:p>
            <a:r>
              <a:rPr lang="es-MX" sz="2000" dirty="0" err="1" smtClean="0"/>
              <a:t>Empirical</a:t>
            </a:r>
            <a:r>
              <a:rPr lang="es-MX" sz="2000" dirty="0" smtClean="0"/>
              <a:t> </a:t>
            </a:r>
            <a:r>
              <a:rPr lang="es-MX" sz="2000" dirty="0" err="1" smtClean="0"/>
              <a:t>research</a:t>
            </a:r>
            <a:r>
              <a:rPr lang="es-MX" sz="2000" dirty="0" smtClean="0"/>
              <a:t> </a:t>
            </a:r>
            <a:r>
              <a:rPr lang="es-MX" sz="2000" dirty="0" err="1" smtClean="0"/>
              <a:t>might</a:t>
            </a:r>
            <a:r>
              <a:rPr lang="es-MX" sz="2000" dirty="0" smtClean="0"/>
              <a:t> </a:t>
            </a:r>
            <a:r>
              <a:rPr lang="es-MX" sz="2000" dirty="0" err="1" smtClean="0"/>
              <a:t>be</a:t>
            </a:r>
            <a:r>
              <a:rPr lang="es-MX" sz="2000" dirty="0" smtClean="0"/>
              <a:t>:</a:t>
            </a:r>
          </a:p>
          <a:p>
            <a:pPr lvl="1"/>
            <a:r>
              <a:rPr lang="es-MX" sz="2000" b="1" dirty="0" err="1" smtClean="0">
                <a:solidFill>
                  <a:srgbClr val="FF0000"/>
                </a:solidFill>
              </a:rPr>
              <a:t>Quantitative</a:t>
            </a:r>
            <a:r>
              <a:rPr lang="es-MX" sz="2000" dirty="0" smtClean="0"/>
              <a:t>: </a:t>
            </a:r>
            <a:r>
              <a:rPr lang="es-MX" sz="2000" dirty="0" err="1" smtClean="0"/>
              <a:t>Based</a:t>
            </a:r>
            <a:r>
              <a:rPr lang="es-MX" sz="2000" dirty="0" smtClean="0"/>
              <a:t> </a:t>
            </a:r>
            <a:r>
              <a:rPr lang="es-MX" sz="2000" dirty="0" err="1" smtClean="0"/>
              <a:t>upon</a:t>
            </a:r>
            <a:r>
              <a:rPr lang="es-MX" sz="2000" dirty="0" smtClean="0"/>
              <a:t> </a:t>
            </a:r>
            <a:r>
              <a:rPr lang="es-MX" sz="2000" dirty="0" err="1" smtClean="0"/>
              <a:t>numerical</a:t>
            </a:r>
            <a:r>
              <a:rPr lang="es-MX" sz="2000" dirty="0" smtClean="0"/>
              <a:t> </a:t>
            </a:r>
            <a:r>
              <a:rPr lang="es-MX" sz="2000" dirty="0" err="1" smtClean="0"/>
              <a:t>analysis</a:t>
            </a:r>
            <a:r>
              <a:rPr lang="es-MX" sz="2000" dirty="0" smtClean="0"/>
              <a:t> of </a:t>
            </a:r>
            <a:r>
              <a:rPr lang="es-MX" sz="2000" dirty="0" err="1" smtClean="0"/>
              <a:t>observations</a:t>
            </a:r>
            <a:endParaRPr lang="es-MX" sz="2000" dirty="0" smtClean="0"/>
          </a:p>
          <a:p>
            <a:pPr lvl="2"/>
            <a:r>
              <a:rPr lang="es-MX" sz="1600" dirty="0" err="1" smtClean="0"/>
              <a:t>Observations</a:t>
            </a:r>
            <a:r>
              <a:rPr lang="es-MX" sz="1600" dirty="0" smtClean="0"/>
              <a:t> are </a:t>
            </a:r>
            <a:r>
              <a:rPr lang="es-MX" sz="1600" dirty="0" err="1" smtClean="0"/>
              <a:t>numerical</a:t>
            </a:r>
            <a:r>
              <a:rPr lang="es-MX" sz="1600" dirty="0" smtClean="0"/>
              <a:t> in </a:t>
            </a:r>
            <a:r>
              <a:rPr lang="es-MX" sz="1600" dirty="0" err="1" smtClean="0"/>
              <a:t>nature</a:t>
            </a:r>
            <a:r>
              <a:rPr lang="es-MX" sz="1600" dirty="0" smtClean="0"/>
              <a:t> (</a:t>
            </a:r>
            <a:r>
              <a:rPr lang="es-MX" sz="1600" dirty="0" err="1" smtClean="0"/>
              <a:t>beware</a:t>
            </a:r>
            <a:r>
              <a:rPr lang="es-MX" sz="1600" dirty="0" smtClean="0"/>
              <a:t>! </a:t>
            </a:r>
            <a:r>
              <a:rPr lang="es-MX" sz="1600" dirty="0" err="1" smtClean="0"/>
              <a:t>qualitative</a:t>
            </a:r>
            <a:r>
              <a:rPr lang="es-MX" sz="1600" dirty="0" smtClean="0"/>
              <a:t> variables </a:t>
            </a:r>
            <a:r>
              <a:rPr lang="es-MX" sz="1600" dirty="0" err="1" smtClean="0"/>
              <a:t>e.g.</a:t>
            </a:r>
            <a:r>
              <a:rPr lang="es-MX" sz="1600" dirty="0" smtClean="0"/>
              <a:t> ordinal variables </a:t>
            </a:r>
            <a:r>
              <a:rPr lang="es-MX" sz="1600" dirty="0" err="1" smtClean="0"/>
              <a:t>like</a:t>
            </a:r>
            <a:r>
              <a:rPr lang="es-MX" sz="1600" dirty="0" smtClean="0"/>
              <a:t> in a </a:t>
            </a:r>
            <a:r>
              <a:rPr lang="es-MX" sz="1600" dirty="0" err="1" smtClean="0"/>
              <a:t>Likert</a:t>
            </a:r>
            <a:r>
              <a:rPr lang="es-MX" sz="1600" dirty="0" smtClean="0"/>
              <a:t> </a:t>
            </a:r>
            <a:r>
              <a:rPr lang="es-MX" sz="1600" dirty="0" err="1" smtClean="0"/>
              <a:t>scale</a:t>
            </a:r>
            <a:r>
              <a:rPr lang="es-MX" sz="1600" dirty="0" smtClean="0"/>
              <a:t>, </a:t>
            </a:r>
            <a:r>
              <a:rPr lang="es-MX" sz="1600" dirty="0" err="1" smtClean="0"/>
              <a:t>still</a:t>
            </a:r>
            <a:r>
              <a:rPr lang="es-MX" sz="1600" dirty="0" smtClean="0"/>
              <a:t> </a:t>
            </a:r>
            <a:r>
              <a:rPr lang="es-MX" sz="1600" dirty="0" err="1" smtClean="0"/>
              <a:t>yield</a:t>
            </a:r>
            <a:r>
              <a:rPr lang="es-MX" sz="1600" dirty="0" smtClean="0"/>
              <a:t> </a:t>
            </a:r>
            <a:r>
              <a:rPr lang="es-MX" sz="1600" dirty="0" err="1" smtClean="0"/>
              <a:t>quantitative</a:t>
            </a:r>
            <a:r>
              <a:rPr lang="es-MX" sz="1600" dirty="0" smtClean="0"/>
              <a:t> </a:t>
            </a:r>
            <a:r>
              <a:rPr lang="es-MX" sz="1600" dirty="0" err="1" smtClean="0"/>
              <a:t>research</a:t>
            </a:r>
            <a:r>
              <a:rPr lang="es-MX" sz="1600" dirty="0" smtClean="0"/>
              <a:t>)</a:t>
            </a:r>
          </a:p>
          <a:p>
            <a:pPr lvl="2"/>
            <a:endParaRPr lang="es-MX" sz="1600" dirty="0" smtClean="0"/>
          </a:p>
          <a:p>
            <a:pPr lvl="1"/>
            <a:r>
              <a:rPr lang="es-MX" sz="2000" b="1" dirty="0" err="1" smtClean="0">
                <a:solidFill>
                  <a:srgbClr val="FF0000"/>
                </a:solidFill>
              </a:rPr>
              <a:t>Qualitative</a:t>
            </a:r>
            <a:r>
              <a:rPr lang="es-MX" sz="2000" dirty="0" smtClean="0"/>
              <a:t>: </a:t>
            </a:r>
            <a:r>
              <a:rPr lang="es-MX" sz="2000" dirty="0" err="1" smtClean="0"/>
              <a:t>Based</a:t>
            </a:r>
            <a:r>
              <a:rPr lang="es-MX" sz="2000" dirty="0" smtClean="0"/>
              <a:t> </a:t>
            </a:r>
            <a:r>
              <a:rPr lang="es-MX" sz="2000" dirty="0" err="1" smtClean="0"/>
              <a:t>upon</a:t>
            </a:r>
            <a:r>
              <a:rPr lang="es-MX" sz="2000" dirty="0" smtClean="0"/>
              <a:t> </a:t>
            </a:r>
            <a:r>
              <a:rPr lang="es-MX" sz="2000" dirty="0" err="1" smtClean="0"/>
              <a:t>appreciation</a:t>
            </a:r>
            <a:r>
              <a:rPr lang="es-MX" sz="2000" dirty="0" smtClean="0"/>
              <a:t> of </a:t>
            </a:r>
            <a:r>
              <a:rPr lang="es-MX" sz="2000" dirty="0" err="1" smtClean="0"/>
              <a:t>the</a:t>
            </a:r>
            <a:r>
              <a:rPr lang="es-MX" sz="2000" dirty="0" smtClean="0"/>
              <a:t> </a:t>
            </a:r>
            <a:r>
              <a:rPr lang="es-MX" sz="2000" dirty="0" err="1" smtClean="0"/>
              <a:t>observations</a:t>
            </a:r>
            <a:endParaRPr lang="es-MX" sz="2000" dirty="0" smtClean="0"/>
          </a:p>
          <a:p>
            <a:pPr lvl="2"/>
            <a:r>
              <a:rPr lang="es-MX" sz="1600" dirty="0" err="1" smtClean="0"/>
              <a:t>Observations</a:t>
            </a:r>
            <a:r>
              <a:rPr lang="es-MX" sz="1600" dirty="0" smtClean="0"/>
              <a:t> are no </a:t>
            </a:r>
            <a:r>
              <a:rPr lang="es-MX" sz="1600" dirty="0" err="1" smtClean="0"/>
              <a:t>numerical</a:t>
            </a:r>
            <a:r>
              <a:rPr lang="es-MX" sz="1600" dirty="0" smtClean="0"/>
              <a:t>; </a:t>
            </a:r>
            <a:r>
              <a:rPr lang="es-MX" sz="1600" dirty="0" err="1" smtClean="0"/>
              <a:t>e.g.</a:t>
            </a:r>
            <a:r>
              <a:rPr lang="es-MX" sz="1600" dirty="0" smtClean="0"/>
              <a:t> </a:t>
            </a:r>
            <a:r>
              <a:rPr lang="es-MX" sz="1600" dirty="0" err="1" smtClean="0"/>
              <a:t>common</a:t>
            </a:r>
            <a:r>
              <a:rPr lang="es-MX" sz="1600" dirty="0" smtClean="0"/>
              <a:t> </a:t>
            </a:r>
            <a:r>
              <a:rPr lang="es-MX" sz="1600" dirty="0" err="1" smtClean="0"/>
              <a:t>language</a:t>
            </a:r>
            <a:endParaRPr lang="es-MX" sz="1600" dirty="0" smtClean="0"/>
          </a:p>
          <a:p>
            <a:pPr lvl="1"/>
            <a:endParaRPr lang="es-MX" sz="2000" dirty="0" smtClean="0"/>
          </a:p>
          <a:p>
            <a:pPr lvl="1"/>
            <a:r>
              <a:rPr lang="es-MX" sz="2000" b="1" dirty="0" err="1" smtClean="0">
                <a:solidFill>
                  <a:srgbClr val="FF0000"/>
                </a:solidFill>
              </a:rPr>
              <a:t>Hybrid</a:t>
            </a:r>
            <a:r>
              <a:rPr lang="es-MX" sz="2000" dirty="0" smtClean="0"/>
              <a:t>: A </a:t>
            </a:r>
            <a:r>
              <a:rPr lang="es-MX" sz="2000" dirty="0" err="1" smtClean="0"/>
              <a:t>combination</a:t>
            </a:r>
            <a:r>
              <a:rPr lang="es-MX" sz="2000" dirty="0" smtClean="0"/>
              <a:t> of </a:t>
            </a:r>
            <a:r>
              <a:rPr lang="es-MX" sz="2000" dirty="0" err="1" smtClean="0"/>
              <a:t>the</a:t>
            </a:r>
            <a:r>
              <a:rPr lang="es-MX" sz="2000" dirty="0" smtClean="0"/>
              <a:t> </a:t>
            </a:r>
            <a:r>
              <a:rPr lang="es-MX" sz="2000" dirty="0" err="1" smtClean="0"/>
              <a:t>two</a:t>
            </a:r>
            <a:r>
              <a:rPr lang="es-MX" sz="2000" dirty="0" smtClean="0"/>
              <a:t> </a:t>
            </a:r>
            <a:r>
              <a:rPr lang="es-MX" sz="2000" dirty="0" err="1" smtClean="0"/>
              <a:t>above</a:t>
            </a:r>
            <a:r>
              <a:rPr lang="es-MX" sz="2000" dirty="0" smtClean="0"/>
              <a:t>.</a:t>
            </a:r>
          </a:p>
          <a:p>
            <a:pPr lvl="1"/>
            <a:endParaRPr lang="es-MX" sz="2000" dirty="0" smtClean="0"/>
          </a:p>
          <a:p>
            <a:r>
              <a:rPr lang="es-MX" sz="2000" dirty="0" smtClean="0"/>
              <a:t>¡</a:t>
            </a:r>
            <a:r>
              <a:rPr lang="es-MX" sz="2000" dirty="0" err="1" smtClean="0"/>
              <a:t>Watch</a:t>
            </a:r>
            <a:r>
              <a:rPr lang="es-MX" sz="2000" dirty="0" smtClean="0"/>
              <a:t> </a:t>
            </a:r>
            <a:r>
              <a:rPr lang="es-MX" sz="2000" dirty="0" err="1" smtClean="0"/>
              <a:t>out</a:t>
            </a:r>
            <a:r>
              <a:rPr lang="es-MX" sz="2000" dirty="0" smtClean="0"/>
              <a:t>! Do </a:t>
            </a:r>
            <a:r>
              <a:rPr lang="es-MX" sz="2000" dirty="0" err="1" smtClean="0"/>
              <a:t>not</a:t>
            </a:r>
            <a:r>
              <a:rPr lang="es-MX" sz="2000" dirty="0" smtClean="0"/>
              <a:t> </a:t>
            </a:r>
            <a:r>
              <a:rPr lang="es-MX" sz="2000" dirty="0" err="1" smtClean="0"/>
              <a:t>confuse</a:t>
            </a:r>
            <a:r>
              <a:rPr lang="es-MX" sz="2000" dirty="0" smtClean="0"/>
              <a:t> </a:t>
            </a:r>
            <a:r>
              <a:rPr lang="es-MX" sz="2000" dirty="0" err="1" smtClean="0"/>
              <a:t>qualitative</a:t>
            </a:r>
            <a:r>
              <a:rPr lang="es-MX" sz="2000" dirty="0" smtClean="0"/>
              <a:t>/</a:t>
            </a:r>
            <a:r>
              <a:rPr lang="es-MX" sz="2000" dirty="0" err="1" smtClean="0"/>
              <a:t>quantitative</a:t>
            </a:r>
            <a:r>
              <a:rPr lang="es-MX" sz="2000" dirty="0" smtClean="0"/>
              <a:t> </a:t>
            </a:r>
            <a:r>
              <a:rPr lang="es-MX" sz="2000" dirty="0" err="1" smtClean="0"/>
              <a:t>with</a:t>
            </a:r>
            <a:r>
              <a:rPr lang="es-MX" sz="2000" dirty="0" smtClean="0"/>
              <a:t> </a:t>
            </a:r>
            <a:r>
              <a:rPr lang="es-MX" sz="2000" dirty="0" err="1" smtClean="0"/>
              <a:t>objective</a:t>
            </a:r>
            <a:r>
              <a:rPr lang="es-MX" sz="2000" dirty="0" smtClean="0"/>
              <a:t>/</a:t>
            </a:r>
            <a:r>
              <a:rPr lang="es-MX" sz="2000" dirty="0" err="1" smtClean="0"/>
              <a:t>subjective</a:t>
            </a:r>
            <a:endParaRPr lang="es-MX" sz="2000" dirty="0" smtClean="0"/>
          </a:p>
          <a:p>
            <a:pPr lvl="1"/>
            <a:r>
              <a:rPr lang="es-MX" sz="2000" dirty="0" err="1" smtClean="0"/>
              <a:t>The</a:t>
            </a:r>
            <a:r>
              <a:rPr lang="es-MX" sz="2000" dirty="0" smtClean="0"/>
              <a:t> </a:t>
            </a:r>
            <a:r>
              <a:rPr lang="es-MX" sz="2000" dirty="0" err="1" smtClean="0"/>
              <a:t>former</a:t>
            </a:r>
            <a:r>
              <a:rPr lang="es-MX" sz="2000" dirty="0" smtClean="0"/>
              <a:t> has </a:t>
            </a:r>
            <a:r>
              <a:rPr lang="es-MX" sz="2000" dirty="0" err="1" smtClean="0"/>
              <a:t>to</a:t>
            </a:r>
            <a:r>
              <a:rPr lang="es-MX" sz="2000" dirty="0" smtClean="0"/>
              <a:t> do </a:t>
            </a:r>
            <a:r>
              <a:rPr lang="es-MX" sz="2000" dirty="0" err="1" smtClean="0"/>
              <a:t>with</a:t>
            </a:r>
            <a:r>
              <a:rPr lang="es-MX" sz="2000" dirty="0" smtClean="0"/>
              <a:t> </a:t>
            </a:r>
            <a:r>
              <a:rPr lang="es-MX" sz="2000" dirty="0" err="1" smtClean="0"/>
              <a:t>the</a:t>
            </a:r>
            <a:r>
              <a:rPr lang="es-MX" sz="2000" dirty="0" smtClean="0"/>
              <a:t> </a:t>
            </a:r>
            <a:r>
              <a:rPr lang="es-MX" sz="2000" dirty="0" err="1" smtClean="0"/>
              <a:t>type</a:t>
            </a:r>
            <a:r>
              <a:rPr lang="es-MX" sz="2000" dirty="0" smtClean="0"/>
              <a:t> of </a:t>
            </a:r>
            <a:r>
              <a:rPr lang="es-MX" sz="2000" dirty="0" err="1" smtClean="0"/>
              <a:t>analysis</a:t>
            </a:r>
            <a:r>
              <a:rPr lang="es-MX" sz="2000" dirty="0" smtClean="0"/>
              <a:t>, </a:t>
            </a:r>
            <a:r>
              <a:rPr lang="es-MX" sz="2000" dirty="0" err="1" smtClean="0"/>
              <a:t>the</a:t>
            </a:r>
            <a:r>
              <a:rPr lang="es-MX" sz="2000" dirty="0" smtClean="0"/>
              <a:t> </a:t>
            </a:r>
            <a:r>
              <a:rPr lang="es-MX" sz="2000" dirty="0" err="1" smtClean="0"/>
              <a:t>latter</a:t>
            </a:r>
            <a:r>
              <a:rPr lang="es-MX" sz="2000" dirty="0" smtClean="0"/>
              <a:t> </a:t>
            </a:r>
            <a:r>
              <a:rPr lang="es-MX" sz="2000" dirty="0" err="1" smtClean="0"/>
              <a:t>with</a:t>
            </a:r>
            <a:r>
              <a:rPr lang="es-MX" sz="2000" dirty="0" smtClean="0"/>
              <a:t> </a:t>
            </a:r>
            <a:r>
              <a:rPr lang="es-MX" sz="2000" dirty="0" err="1" smtClean="0"/>
              <a:t>bias</a:t>
            </a:r>
            <a:endParaRPr lang="en-GB" sz="2000" dirty="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104</a:t>
            </a:fld>
            <a:endParaRPr lang="es-E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graphicFrame>
        <p:nvGraphicFramePr>
          <p:cNvPr id="7" name="6 Marcador de contenido"/>
          <p:cNvGraphicFramePr>
            <a:graphicFrameLocks noGrp="1"/>
          </p:cNvGraphicFramePr>
          <p:nvPr>
            <p:ph idx="1"/>
          </p:nvPr>
        </p:nvGraphicFramePr>
        <p:xfrm>
          <a:off x="467544" y="908720"/>
          <a:ext cx="8229600" cy="4881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GB" sz="1300" dirty="0"/>
                    </a:p>
                  </a:txBody>
                  <a:tcPr/>
                </a:tc>
                <a:tc>
                  <a:txBody>
                    <a:bodyPr/>
                    <a:lstStyle/>
                    <a:p>
                      <a:r>
                        <a:rPr lang="es-MX" sz="1300" dirty="0" err="1" smtClean="0"/>
                        <a:t>Qualitative</a:t>
                      </a:r>
                      <a:endParaRPr lang="en-GB" sz="1300" dirty="0"/>
                    </a:p>
                  </a:txBody>
                  <a:tcPr/>
                </a:tc>
                <a:tc>
                  <a:txBody>
                    <a:bodyPr/>
                    <a:lstStyle/>
                    <a:p>
                      <a:r>
                        <a:rPr lang="es-MX" sz="1300" dirty="0" err="1" smtClean="0"/>
                        <a:t>Quantitative</a:t>
                      </a:r>
                      <a:endParaRPr lang="en-GB" sz="1300" dirty="0"/>
                    </a:p>
                  </a:txBody>
                  <a:tcPr/>
                </a:tc>
              </a:tr>
              <a:tr h="370840">
                <a:tc>
                  <a:txBody>
                    <a:bodyPr/>
                    <a:lstStyle/>
                    <a:p>
                      <a:r>
                        <a:rPr lang="es-MX" sz="1300" dirty="0" err="1" smtClean="0"/>
                        <a:t>Goal</a:t>
                      </a:r>
                      <a:r>
                        <a:rPr lang="es-MX" sz="1300" dirty="0" smtClean="0"/>
                        <a:t> </a:t>
                      </a:r>
                      <a:r>
                        <a:rPr lang="es-MX" sz="1300" dirty="0" err="1" smtClean="0"/>
                        <a:t>or</a:t>
                      </a:r>
                      <a:r>
                        <a:rPr lang="es-MX" sz="1300" dirty="0" smtClean="0"/>
                        <a:t> </a:t>
                      </a:r>
                      <a:r>
                        <a:rPr lang="es-MX" sz="1300" dirty="0" err="1" smtClean="0"/>
                        <a:t>purpose</a:t>
                      </a:r>
                      <a:endParaRPr lang="en-GB" sz="1300" dirty="0"/>
                    </a:p>
                  </a:txBody>
                  <a:tcPr/>
                </a:tc>
                <a:tc>
                  <a:txBody>
                    <a:bodyPr/>
                    <a:lstStyle/>
                    <a:p>
                      <a:pPr>
                        <a:buFont typeface="Arial" pitchFamily="34" charset="0"/>
                        <a:buChar char="•"/>
                      </a:pPr>
                      <a:r>
                        <a:rPr lang="es-MX" sz="1300" dirty="0" smtClean="0"/>
                        <a:t> </a:t>
                      </a:r>
                      <a:r>
                        <a:rPr lang="es-MX" sz="1300" dirty="0" err="1" smtClean="0"/>
                        <a:t>Exploratory</a:t>
                      </a:r>
                      <a:endParaRPr lang="es-MX" sz="1300" dirty="0" smtClean="0"/>
                    </a:p>
                    <a:p>
                      <a:pPr>
                        <a:buFont typeface="Arial" pitchFamily="34" charset="0"/>
                        <a:buChar char="•"/>
                      </a:pPr>
                      <a:r>
                        <a:rPr lang="es-MX" sz="1300" dirty="0" err="1" smtClean="0"/>
                        <a:t>Understand</a:t>
                      </a:r>
                      <a:r>
                        <a:rPr lang="es-MX" sz="1300" dirty="0" smtClean="0"/>
                        <a:t> </a:t>
                      </a:r>
                      <a:r>
                        <a:rPr lang="es-MX" sz="1300" dirty="0" err="1" smtClean="0"/>
                        <a:t>the</a:t>
                      </a:r>
                      <a:r>
                        <a:rPr lang="es-MX" sz="1300" dirty="0" smtClean="0"/>
                        <a:t> </a:t>
                      </a:r>
                      <a:r>
                        <a:rPr lang="es-MX" sz="1300" dirty="0" err="1" smtClean="0"/>
                        <a:t>underlying</a:t>
                      </a:r>
                      <a:r>
                        <a:rPr lang="es-MX" sz="1300" dirty="0" smtClean="0"/>
                        <a:t> </a:t>
                      </a:r>
                      <a:r>
                        <a:rPr lang="es-MX" sz="1300" dirty="0" err="1" smtClean="0"/>
                        <a:t>principles</a:t>
                      </a:r>
                      <a:endParaRPr lang="es-MX" sz="1300" dirty="0" smtClean="0"/>
                    </a:p>
                    <a:p>
                      <a:pPr>
                        <a:buFont typeface="Arial" pitchFamily="34" charset="0"/>
                        <a:buChar char="•"/>
                      </a:pPr>
                      <a:r>
                        <a:rPr lang="es-MX" sz="1300" dirty="0" err="1" smtClean="0"/>
                        <a:t>Generating</a:t>
                      </a:r>
                      <a:r>
                        <a:rPr lang="es-MX" sz="1300" baseline="0" dirty="0" smtClean="0"/>
                        <a:t> plausible </a:t>
                      </a:r>
                      <a:r>
                        <a:rPr lang="es-MX" sz="1300" baseline="0" dirty="0" err="1" smtClean="0"/>
                        <a:t>hypothesis</a:t>
                      </a:r>
                      <a:r>
                        <a:rPr lang="es-MX" sz="1300" baseline="0" dirty="0" smtClean="0"/>
                        <a:t> </a:t>
                      </a:r>
                      <a:r>
                        <a:rPr lang="es-MX" sz="1300" baseline="0" dirty="0" err="1" smtClean="0"/>
                        <a:t>for</a:t>
                      </a:r>
                      <a:r>
                        <a:rPr lang="es-MX" sz="1300" baseline="0" dirty="0" smtClean="0"/>
                        <a:t> a posterior </a:t>
                      </a:r>
                      <a:r>
                        <a:rPr lang="es-MX" sz="1300" baseline="0" dirty="0" err="1" smtClean="0"/>
                        <a:t>quantitative</a:t>
                      </a:r>
                      <a:r>
                        <a:rPr lang="es-MX" sz="1300" baseline="0" dirty="0" smtClean="0"/>
                        <a:t> </a:t>
                      </a:r>
                      <a:r>
                        <a:rPr lang="es-MX" sz="1300" baseline="0" dirty="0" err="1" smtClean="0"/>
                        <a:t>investigation</a:t>
                      </a:r>
                      <a:endParaRPr lang="es-MX" sz="1300" dirty="0" smtClean="0"/>
                    </a:p>
                    <a:p>
                      <a:pPr>
                        <a:buFont typeface="Arial" pitchFamily="34" charset="0"/>
                        <a:buChar char="•"/>
                      </a:pPr>
                      <a:r>
                        <a:rPr lang="es-MX" sz="1300" dirty="0" smtClean="0"/>
                        <a:t> </a:t>
                      </a:r>
                      <a:r>
                        <a:rPr lang="es-MX" sz="1300" dirty="0" err="1" smtClean="0"/>
                        <a:t>Reveal</a:t>
                      </a:r>
                      <a:r>
                        <a:rPr lang="es-MX" sz="1300" dirty="0" smtClean="0"/>
                        <a:t> </a:t>
                      </a:r>
                      <a:r>
                        <a:rPr lang="es-MX" sz="1300" dirty="0" err="1" smtClean="0"/>
                        <a:t>patterns</a:t>
                      </a:r>
                      <a:endParaRPr lang="en-GB" sz="1300" dirty="0"/>
                    </a:p>
                  </a:txBody>
                  <a:tcPr/>
                </a:tc>
                <a:tc>
                  <a:txBody>
                    <a:bodyPr/>
                    <a:lstStyle/>
                    <a:p>
                      <a:pPr>
                        <a:buFont typeface="Arial" pitchFamily="34" charset="0"/>
                        <a:buChar char="•"/>
                      </a:pPr>
                      <a:r>
                        <a:rPr lang="es-MX" sz="1300" dirty="0" smtClean="0"/>
                        <a:t> </a:t>
                      </a:r>
                      <a:r>
                        <a:rPr lang="es-MX" sz="1300" dirty="0" err="1" smtClean="0"/>
                        <a:t>Quantify</a:t>
                      </a:r>
                      <a:r>
                        <a:rPr lang="es-MX" sz="1300" baseline="0" dirty="0" smtClean="0"/>
                        <a:t> </a:t>
                      </a:r>
                      <a:r>
                        <a:rPr lang="es-MX" sz="1300" baseline="0" dirty="0" err="1" smtClean="0"/>
                        <a:t>associations</a:t>
                      </a:r>
                      <a:endParaRPr lang="es-MX" sz="1300" dirty="0" smtClean="0"/>
                    </a:p>
                    <a:p>
                      <a:pPr>
                        <a:buFont typeface="Arial" pitchFamily="34" charset="0"/>
                        <a:buChar char="•"/>
                      </a:pPr>
                      <a:r>
                        <a:rPr lang="es-MX" sz="1300" dirty="0" smtClean="0"/>
                        <a:t> Ad-hoc</a:t>
                      </a:r>
                      <a:r>
                        <a:rPr lang="es-MX" sz="1300" baseline="0" dirty="0" smtClean="0"/>
                        <a:t> </a:t>
                      </a:r>
                      <a:r>
                        <a:rPr lang="es-MX" sz="1300" baseline="0" dirty="0" err="1" smtClean="0"/>
                        <a:t>research</a:t>
                      </a:r>
                      <a:r>
                        <a:rPr lang="es-MX" sz="1300" baseline="0" dirty="0" smtClean="0"/>
                        <a:t> </a:t>
                      </a:r>
                      <a:r>
                        <a:rPr lang="es-MX" sz="1300" baseline="0" dirty="0" err="1" smtClean="0"/>
                        <a:t>followed</a:t>
                      </a:r>
                      <a:r>
                        <a:rPr lang="es-MX" sz="1300" baseline="0" dirty="0" smtClean="0"/>
                        <a:t> </a:t>
                      </a:r>
                      <a:r>
                        <a:rPr lang="es-MX" sz="1300" baseline="0" dirty="0" err="1" smtClean="0"/>
                        <a:t>by</a:t>
                      </a:r>
                      <a:r>
                        <a:rPr lang="es-MX" sz="1300" baseline="0" dirty="0" smtClean="0"/>
                        <a:t> </a:t>
                      </a:r>
                      <a:r>
                        <a:rPr lang="es-MX" sz="1300" baseline="0" dirty="0" err="1" smtClean="0"/>
                        <a:t>qualitative</a:t>
                      </a:r>
                      <a:r>
                        <a:rPr lang="es-MX" sz="1300" baseline="0" dirty="0" smtClean="0"/>
                        <a:t> </a:t>
                      </a:r>
                      <a:r>
                        <a:rPr lang="es-MX" sz="1300" baseline="0" dirty="0" err="1" smtClean="0"/>
                        <a:t>interpretation</a:t>
                      </a:r>
                      <a:endParaRPr lang="es-MX" sz="1300" dirty="0" smtClean="0"/>
                    </a:p>
                  </a:txBody>
                  <a:tcPr/>
                </a:tc>
              </a:tr>
              <a:tr h="370840">
                <a:tc>
                  <a:txBody>
                    <a:bodyPr/>
                    <a:lstStyle/>
                    <a:p>
                      <a:r>
                        <a:rPr lang="es-MX" sz="1300" dirty="0" err="1" smtClean="0"/>
                        <a:t>Sample</a:t>
                      </a:r>
                      <a:r>
                        <a:rPr lang="es-MX" sz="1300" dirty="0" smtClean="0"/>
                        <a:t> </a:t>
                      </a:r>
                      <a:r>
                        <a:rPr lang="es-MX" sz="1300" dirty="0" err="1" smtClean="0"/>
                        <a:t>size</a:t>
                      </a:r>
                      <a:endParaRPr lang="en-GB" sz="1300" dirty="0"/>
                    </a:p>
                  </a:txBody>
                  <a:tcPr/>
                </a:tc>
                <a:tc>
                  <a:txBody>
                    <a:bodyPr/>
                    <a:lstStyle/>
                    <a:p>
                      <a:r>
                        <a:rPr lang="es-MX" sz="1300" dirty="0" err="1" smtClean="0"/>
                        <a:t>Often</a:t>
                      </a:r>
                      <a:r>
                        <a:rPr lang="es-MX" sz="1300" dirty="0" smtClean="0"/>
                        <a:t> </a:t>
                      </a:r>
                      <a:r>
                        <a:rPr lang="es-MX" sz="1300" dirty="0" err="1" smtClean="0"/>
                        <a:t>small</a:t>
                      </a:r>
                      <a:endParaRPr lang="en-GB" sz="1300" dirty="0"/>
                    </a:p>
                  </a:txBody>
                  <a:tcPr/>
                </a:tc>
                <a:tc>
                  <a:txBody>
                    <a:bodyPr/>
                    <a:lstStyle/>
                    <a:p>
                      <a:r>
                        <a:rPr lang="es-MX" sz="1300" dirty="0" err="1" smtClean="0"/>
                        <a:t>Representative</a:t>
                      </a:r>
                      <a:r>
                        <a:rPr lang="es-MX" sz="1300" baseline="0" dirty="0" smtClean="0"/>
                        <a:t> of </a:t>
                      </a:r>
                      <a:r>
                        <a:rPr lang="es-MX" sz="1300" baseline="0" dirty="0" err="1" smtClean="0"/>
                        <a:t>the</a:t>
                      </a:r>
                      <a:r>
                        <a:rPr lang="es-MX" sz="1300" baseline="0" dirty="0" smtClean="0"/>
                        <a:t> </a:t>
                      </a:r>
                      <a:r>
                        <a:rPr lang="es-MX" sz="1300" baseline="0" dirty="0" err="1" smtClean="0"/>
                        <a:t>population</a:t>
                      </a:r>
                      <a:r>
                        <a:rPr lang="es-MX" sz="1300" baseline="0" dirty="0" smtClean="0"/>
                        <a:t> of </a:t>
                      </a:r>
                      <a:r>
                        <a:rPr lang="es-MX" sz="1300" baseline="0" dirty="0" err="1" smtClean="0"/>
                        <a:t>interest</a:t>
                      </a:r>
                      <a:endParaRPr lang="en-GB" sz="1300" dirty="0"/>
                    </a:p>
                  </a:txBody>
                  <a:tcPr/>
                </a:tc>
              </a:tr>
              <a:tr h="370840">
                <a:tc>
                  <a:txBody>
                    <a:bodyPr/>
                    <a:lstStyle/>
                    <a:p>
                      <a:r>
                        <a:rPr lang="es-MX" sz="1300" dirty="0" smtClean="0"/>
                        <a:t>Data </a:t>
                      </a:r>
                      <a:r>
                        <a:rPr lang="es-MX" sz="1300" dirty="0" err="1" smtClean="0"/>
                        <a:t>collection</a:t>
                      </a:r>
                      <a:endParaRPr lang="en-GB" sz="1300" dirty="0"/>
                    </a:p>
                  </a:txBody>
                  <a:tcPr/>
                </a:tc>
                <a:tc>
                  <a:txBody>
                    <a:bodyPr/>
                    <a:lstStyle/>
                    <a:p>
                      <a:r>
                        <a:rPr lang="es-MX" sz="1300" dirty="0" err="1" smtClean="0"/>
                        <a:t>Not</a:t>
                      </a:r>
                      <a:r>
                        <a:rPr lang="es-MX" sz="1300" dirty="0" smtClean="0"/>
                        <a:t> </a:t>
                      </a:r>
                      <a:r>
                        <a:rPr lang="es-MX" sz="1300" dirty="0" err="1" smtClean="0"/>
                        <a:t>structured</a:t>
                      </a:r>
                      <a:r>
                        <a:rPr lang="es-MX" sz="1300" dirty="0" smtClean="0"/>
                        <a:t> </a:t>
                      </a:r>
                      <a:r>
                        <a:rPr lang="es-MX" sz="1300" dirty="0" err="1" smtClean="0"/>
                        <a:t>or</a:t>
                      </a:r>
                      <a:r>
                        <a:rPr lang="es-MX" sz="1300" dirty="0" smtClean="0"/>
                        <a:t> </a:t>
                      </a:r>
                      <a:r>
                        <a:rPr lang="es-MX" sz="1300" dirty="0" err="1" smtClean="0"/>
                        <a:t>semi-structured</a:t>
                      </a:r>
                      <a:r>
                        <a:rPr lang="es-MX" sz="1300" dirty="0" smtClean="0"/>
                        <a:t> </a:t>
                      </a:r>
                      <a:r>
                        <a:rPr lang="es-MX" sz="1300" dirty="0" err="1" smtClean="0"/>
                        <a:t>techniques</a:t>
                      </a:r>
                      <a:endParaRPr lang="en-GB" sz="1300" dirty="0"/>
                    </a:p>
                  </a:txBody>
                  <a:tcPr/>
                </a:tc>
                <a:tc>
                  <a:txBody>
                    <a:bodyPr/>
                    <a:lstStyle/>
                    <a:p>
                      <a:r>
                        <a:rPr lang="es-MX" sz="1300" dirty="0" err="1" smtClean="0"/>
                        <a:t>Structured</a:t>
                      </a:r>
                      <a:r>
                        <a:rPr lang="es-MX" sz="1300" baseline="0" dirty="0" smtClean="0"/>
                        <a:t> </a:t>
                      </a:r>
                      <a:r>
                        <a:rPr lang="es-MX" sz="1300" baseline="0" dirty="0" err="1" smtClean="0"/>
                        <a:t>techniques</a:t>
                      </a:r>
                      <a:endParaRPr lang="en-GB" sz="1300" dirty="0"/>
                    </a:p>
                  </a:txBody>
                  <a:tcPr/>
                </a:tc>
              </a:tr>
              <a:tr h="370840">
                <a:tc>
                  <a:txBody>
                    <a:bodyPr/>
                    <a:lstStyle/>
                    <a:p>
                      <a:r>
                        <a:rPr lang="es-MX" sz="1300" dirty="0" smtClean="0"/>
                        <a:t>Data </a:t>
                      </a:r>
                      <a:r>
                        <a:rPr lang="es-MX" sz="1300" dirty="0" err="1" smtClean="0"/>
                        <a:t>analysis</a:t>
                      </a:r>
                      <a:endParaRPr lang="en-GB" sz="1300" dirty="0"/>
                    </a:p>
                  </a:txBody>
                  <a:tcPr/>
                </a:tc>
                <a:tc>
                  <a:txBody>
                    <a:bodyPr/>
                    <a:lstStyle/>
                    <a:p>
                      <a:r>
                        <a:rPr lang="es-MX" sz="1300" dirty="0" smtClean="0"/>
                        <a:t>Non </a:t>
                      </a:r>
                      <a:r>
                        <a:rPr lang="es-MX" sz="1300" dirty="0" err="1" smtClean="0"/>
                        <a:t>statistical</a:t>
                      </a:r>
                      <a:endParaRPr lang="en-GB" sz="1300" dirty="0"/>
                    </a:p>
                  </a:txBody>
                  <a:tcPr/>
                </a:tc>
                <a:tc>
                  <a:txBody>
                    <a:bodyPr/>
                    <a:lstStyle/>
                    <a:p>
                      <a:r>
                        <a:rPr lang="es-MX" sz="1300" dirty="0" err="1" smtClean="0"/>
                        <a:t>Statistical</a:t>
                      </a:r>
                      <a:r>
                        <a:rPr lang="es-MX" sz="1300" dirty="0" smtClean="0"/>
                        <a:t> and </a:t>
                      </a:r>
                      <a:r>
                        <a:rPr lang="es-MX" sz="1300" dirty="0" err="1" smtClean="0"/>
                        <a:t>mathematical</a:t>
                      </a:r>
                      <a:r>
                        <a:rPr lang="es-MX" sz="1300" dirty="0" smtClean="0"/>
                        <a:t> in general</a:t>
                      </a:r>
                      <a:endParaRPr lang="en-GB" sz="1300" dirty="0"/>
                    </a:p>
                  </a:txBody>
                  <a:tcPr/>
                </a:tc>
              </a:tr>
              <a:tr h="370840">
                <a:tc>
                  <a:txBody>
                    <a:bodyPr/>
                    <a:lstStyle/>
                    <a:p>
                      <a:r>
                        <a:rPr lang="es-MX" sz="1300" dirty="0" err="1" smtClean="0"/>
                        <a:t>Results</a:t>
                      </a:r>
                      <a:r>
                        <a:rPr lang="es-MX" sz="1300" dirty="0" smtClean="0"/>
                        <a:t> and </a:t>
                      </a:r>
                      <a:r>
                        <a:rPr lang="es-MX" sz="1300" dirty="0" err="1" smtClean="0"/>
                        <a:t>conclusions</a:t>
                      </a:r>
                      <a:endParaRPr lang="en-GB" sz="1300" dirty="0"/>
                    </a:p>
                  </a:txBody>
                  <a:tcPr/>
                </a:tc>
                <a:tc>
                  <a:txBody>
                    <a:bodyPr/>
                    <a:lstStyle/>
                    <a:p>
                      <a:r>
                        <a:rPr lang="es-MX" sz="1300" dirty="0" err="1" smtClean="0"/>
                        <a:t>Exploratory</a:t>
                      </a:r>
                      <a:r>
                        <a:rPr lang="es-MX" sz="1300" dirty="0" smtClean="0"/>
                        <a:t>.  Non </a:t>
                      </a:r>
                      <a:r>
                        <a:rPr lang="es-MX" sz="1300" dirty="0" err="1" smtClean="0"/>
                        <a:t>conclusive</a:t>
                      </a:r>
                      <a:r>
                        <a:rPr lang="es-MX" sz="1300" dirty="0" smtClean="0"/>
                        <a:t> and </a:t>
                      </a:r>
                      <a:r>
                        <a:rPr lang="es-MX" sz="1300" b="1" dirty="0" err="1" smtClean="0"/>
                        <a:t>not</a:t>
                      </a:r>
                      <a:r>
                        <a:rPr lang="es-MX" sz="1300" b="1" dirty="0" smtClean="0"/>
                        <a:t> generalizable</a:t>
                      </a:r>
                      <a:r>
                        <a:rPr lang="es-MX" sz="1300" dirty="0" smtClean="0"/>
                        <a:t> </a:t>
                      </a:r>
                      <a:r>
                        <a:rPr lang="es-MX" sz="1300" dirty="0" err="1" smtClean="0"/>
                        <a:t>to</a:t>
                      </a:r>
                      <a:r>
                        <a:rPr lang="es-MX" sz="1300" dirty="0" smtClean="0"/>
                        <a:t> </a:t>
                      </a:r>
                      <a:r>
                        <a:rPr lang="es-MX" sz="1300" dirty="0" err="1" smtClean="0"/>
                        <a:t>the</a:t>
                      </a:r>
                      <a:r>
                        <a:rPr lang="es-MX" sz="1300" dirty="0" smtClean="0"/>
                        <a:t> </a:t>
                      </a:r>
                      <a:r>
                        <a:rPr lang="es-MX" sz="1300" dirty="0" err="1" smtClean="0"/>
                        <a:t>whole</a:t>
                      </a:r>
                      <a:r>
                        <a:rPr lang="es-MX" sz="1300" dirty="0" smtClean="0"/>
                        <a:t> </a:t>
                      </a:r>
                      <a:r>
                        <a:rPr lang="es-MX" sz="1300" dirty="0" err="1" smtClean="0"/>
                        <a:t>population</a:t>
                      </a:r>
                      <a:r>
                        <a:rPr lang="es-MX" sz="1300" dirty="0" smtClean="0"/>
                        <a:t>. </a:t>
                      </a:r>
                      <a:r>
                        <a:rPr lang="es-MX" sz="1300" dirty="0" err="1" smtClean="0"/>
                        <a:t>Preliminary</a:t>
                      </a:r>
                      <a:r>
                        <a:rPr lang="es-MX" sz="1300" baseline="0" dirty="0" smtClean="0"/>
                        <a:t> </a:t>
                      </a:r>
                      <a:r>
                        <a:rPr lang="es-MX" sz="1300" baseline="0" dirty="0" err="1" smtClean="0"/>
                        <a:t>understanding</a:t>
                      </a:r>
                      <a:r>
                        <a:rPr lang="es-MX" sz="1300" baseline="0" dirty="0" smtClean="0"/>
                        <a:t>.</a:t>
                      </a:r>
                      <a:endParaRPr lang="en-GB" sz="1300" dirty="0"/>
                    </a:p>
                  </a:txBody>
                  <a:tcPr/>
                </a:tc>
                <a:tc>
                  <a:txBody>
                    <a:bodyPr/>
                    <a:lstStyle/>
                    <a:p>
                      <a:r>
                        <a:rPr lang="es-MX" sz="1300" dirty="0" err="1" smtClean="0"/>
                        <a:t>Accumulative</a:t>
                      </a:r>
                      <a:r>
                        <a:rPr lang="es-MX" sz="1300" dirty="0" smtClean="0"/>
                        <a:t> </a:t>
                      </a:r>
                      <a:r>
                        <a:rPr lang="es-MX" sz="1300" dirty="0" err="1" smtClean="0"/>
                        <a:t>evidence</a:t>
                      </a:r>
                      <a:endParaRPr lang="en-GB" sz="1300" dirty="0"/>
                    </a:p>
                  </a:txBody>
                  <a:tcPr/>
                </a:tc>
              </a:tr>
              <a:tr h="370840">
                <a:tc>
                  <a:txBody>
                    <a:bodyPr/>
                    <a:lstStyle/>
                    <a:p>
                      <a:r>
                        <a:rPr lang="es-MX" sz="1300" dirty="0" smtClean="0"/>
                        <a:t>Pros and </a:t>
                      </a:r>
                      <a:r>
                        <a:rPr lang="es-MX" sz="1300" dirty="0" err="1" smtClean="0"/>
                        <a:t>cons</a:t>
                      </a:r>
                      <a:endParaRPr lang="en-GB" sz="1300" dirty="0"/>
                    </a:p>
                  </a:txBody>
                  <a:tcPr/>
                </a:tc>
                <a:tc>
                  <a:txBody>
                    <a:bodyPr/>
                    <a:lstStyle/>
                    <a:p>
                      <a:pPr>
                        <a:buFont typeface="Arial" pitchFamily="34" charset="0"/>
                        <a:buChar char="•"/>
                      </a:pPr>
                      <a:r>
                        <a:rPr lang="es-MX" sz="1300" dirty="0" smtClean="0"/>
                        <a:t> </a:t>
                      </a:r>
                      <a:r>
                        <a:rPr lang="es-MX" sz="1300" dirty="0" err="1" smtClean="0"/>
                        <a:t>Particularly</a:t>
                      </a:r>
                      <a:r>
                        <a:rPr lang="es-MX" sz="1300" dirty="0" smtClean="0"/>
                        <a:t> </a:t>
                      </a:r>
                      <a:r>
                        <a:rPr lang="es-MX" sz="1300" dirty="0" err="1" smtClean="0"/>
                        <a:t>useful</a:t>
                      </a:r>
                      <a:r>
                        <a:rPr lang="es-MX" sz="1300" dirty="0" smtClean="0"/>
                        <a:t> in social </a:t>
                      </a:r>
                      <a:r>
                        <a:rPr lang="es-MX" sz="1300" dirty="0" err="1" smtClean="0"/>
                        <a:t>sciences</a:t>
                      </a:r>
                      <a:r>
                        <a:rPr lang="es-MX" sz="1300" dirty="0" smtClean="0"/>
                        <a:t> </a:t>
                      </a:r>
                    </a:p>
                    <a:p>
                      <a:pPr>
                        <a:buFont typeface="Arial" pitchFamily="34" charset="0"/>
                        <a:buChar char="•"/>
                      </a:pPr>
                      <a:r>
                        <a:rPr lang="es-MX" sz="1300" dirty="0" smtClean="0"/>
                        <a:t> </a:t>
                      </a:r>
                      <a:r>
                        <a:rPr lang="es-MX" sz="1300" dirty="0" err="1" smtClean="0"/>
                        <a:t>Greater</a:t>
                      </a:r>
                      <a:r>
                        <a:rPr lang="es-MX" sz="1300" dirty="0" smtClean="0"/>
                        <a:t> </a:t>
                      </a:r>
                      <a:r>
                        <a:rPr lang="es-MX" sz="1300" dirty="0" err="1" smtClean="0"/>
                        <a:t>depth</a:t>
                      </a:r>
                      <a:r>
                        <a:rPr lang="es-MX" sz="1300" dirty="0" smtClean="0"/>
                        <a:t> and</a:t>
                      </a:r>
                      <a:r>
                        <a:rPr lang="es-MX" sz="1300" baseline="0" dirty="0" smtClean="0"/>
                        <a:t> </a:t>
                      </a:r>
                      <a:r>
                        <a:rPr lang="es-MX" sz="1300" baseline="0" dirty="0" err="1" smtClean="0"/>
                        <a:t>wealth</a:t>
                      </a:r>
                      <a:r>
                        <a:rPr lang="es-MX" sz="1300" baseline="0" dirty="0" smtClean="0"/>
                        <a:t> in </a:t>
                      </a:r>
                      <a:r>
                        <a:rPr lang="es-MX" sz="1300" baseline="0" dirty="0" err="1" smtClean="0"/>
                        <a:t>the</a:t>
                      </a:r>
                      <a:r>
                        <a:rPr lang="es-MX" sz="1300" baseline="0" dirty="0" smtClean="0"/>
                        <a:t> </a:t>
                      </a:r>
                      <a:r>
                        <a:rPr lang="es-MX" sz="1300" baseline="0" dirty="0" err="1" smtClean="0"/>
                        <a:t>observations</a:t>
                      </a:r>
                      <a:endParaRPr lang="es-MX" sz="1300" dirty="0" smtClean="0"/>
                    </a:p>
                    <a:p>
                      <a:pPr>
                        <a:buFont typeface="Arial" pitchFamily="34" charset="0"/>
                        <a:buChar char="•"/>
                      </a:pPr>
                      <a:r>
                        <a:rPr lang="es-MX" sz="1300" dirty="0" smtClean="0"/>
                        <a:t> </a:t>
                      </a:r>
                      <a:r>
                        <a:rPr lang="es-MX" sz="1300" dirty="0" err="1" smtClean="0"/>
                        <a:t>High</a:t>
                      </a:r>
                      <a:r>
                        <a:rPr lang="es-MX" sz="1300" dirty="0" smtClean="0"/>
                        <a:t> </a:t>
                      </a:r>
                      <a:r>
                        <a:rPr lang="es-MX" sz="1300" dirty="0" err="1" smtClean="0"/>
                        <a:t>risk</a:t>
                      </a:r>
                      <a:r>
                        <a:rPr lang="es-MX" sz="1300" dirty="0" smtClean="0"/>
                        <a:t> of </a:t>
                      </a:r>
                      <a:r>
                        <a:rPr lang="es-MX" sz="1300" dirty="0" err="1" smtClean="0"/>
                        <a:t>bias</a:t>
                      </a:r>
                      <a:endParaRPr lang="en-GB" sz="1300" dirty="0"/>
                    </a:p>
                  </a:txBody>
                  <a:tcPr/>
                </a:tc>
                <a:tc>
                  <a:txBody>
                    <a:bodyPr/>
                    <a:lstStyle/>
                    <a:p>
                      <a:pPr>
                        <a:buFont typeface="Arial" pitchFamily="34" charset="0"/>
                        <a:buChar char="•"/>
                      </a:pPr>
                      <a:r>
                        <a:rPr lang="es-MX" sz="1300" dirty="0" smtClean="0"/>
                        <a:t> </a:t>
                      </a:r>
                      <a:r>
                        <a:rPr lang="es-MX" sz="1300" dirty="0" err="1" smtClean="0"/>
                        <a:t>Particularly</a:t>
                      </a:r>
                      <a:r>
                        <a:rPr lang="es-MX" sz="1300" dirty="0" smtClean="0"/>
                        <a:t> </a:t>
                      </a:r>
                      <a:r>
                        <a:rPr lang="es-MX" sz="1300" dirty="0" err="1" smtClean="0"/>
                        <a:t>useful</a:t>
                      </a:r>
                      <a:r>
                        <a:rPr lang="es-MX" sz="1300" dirty="0" smtClean="0"/>
                        <a:t> in </a:t>
                      </a:r>
                      <a:r>
                        <a:rPr lang="es-MX" sz="1300" dirty="0" err="1" smtClean="0"/>
                        <a:t>exact</a:t>
                      </a:r>
                      <a:r>
                        <a:rPr lang="es-MX" sz="1300" dirty="0" smtClean="0"/>
                        <a:t> </a:t>
                      </a:r>
                      <a:r>
                        <a:rPr lang="es-MX" sz="1300" dirty="0" err="1" smtClean="0"/>
                        <a:t>sciences</a:t>
                      </a:r>
                      <a:endParaRPr lang="es-MX" sz="1300" dirty="0" smtClean="0"/>
                    </a:p>
                    <a:p>
                      <a:pPr>
                        <a:buFont typeface="Arial" pitchFamily="34" charset="0"/>
                        <a:buChar char="•"/>
                      </a:pPr>
                      <a:r>
                        <a:rPr lang="es-MX" sz="1300" dirty="0" smtClean="0"/>
                        <a:t> </a:t>
                      </a:r>
                      <a:r>
                        <a:rPr lang="es-MX" sz="1300" dirty="0" err="1" smtClean="0"/>
                        <a:t>Facilitates</a:t>
                      </a:r>
                      <a:r>
                        <a:rPr lang="es-MX" sz="1300" dirty="0" smtClean="0"/>
                        <a:t> </a:t>
                      </a:r>
                      <a:r>
                        <a:rPr lang="es-MX" sz="1300" dirty="0" err="1" smtClean="0"/>
                        <a:t>the</a:t>
                      </a:r>
                      <a:r>
                        <a:rPr lang="es-MX" sz="1300" dirty="0" smtClean="0"/>
                        <a:t> </a:t>
                      </a:r>
                      <a:r>
                        <a:rPr lang="es-MX" sz="1300" dirty="0" err="1" smtClean="0"/>
                        <a:t>confirmation</a:t>
                      </a:r>
                      <a:r>
                        <a:rPr lang="es-MX" sz="1300" dirty="0" smtClean="0"/>
                        <a:t> </a:t>
                      </a:r>
                      <a:r>
                        <a:rPr lang="es-MX" sz="1300" dirty="0" err="1" smtClean="0"/>
                        <a:t>or</a:t>
                      </a:r>
                      <a:r>
                        <a:rPr lang="es-MX" sz="1300" dirty="0" smtClean="0"/>
                        <a:t> </a:t>
                      </a:r>
                      <a:r>
                        <a:rPr lang="es-MX" sz="1300" dirty="0" err="1" smtClean="0"/>
                        <a:t>refuting</a:t>
                      </a:r>
                      <a:r>
                        <a:rPr lang="es-MX" sz="1300" dirty="0" smtClean="0"/>
                        <a:t> </a:t>
                      </a:r>
                      <a:r>
                        <a:rPr lang="es-MX" sz="1300" dirty="0" err="1" smtClean="0"/>
                        <a:t>the</a:t>
                      </a:r>
                      <a:r>
                        <a:rPr lang="es-MX" sz="1300" dirty="0" smtClean="0"/>
                        <a:t> </a:t>
                      </a:r>
                      <a:r>
                        <a:rPr lang="es-MX" sz="1300" dirty="0" err="1" smtClean="0"/>
                        <a:t>hypothesis</a:t>
                      </a:r>
                      <a:endParaRPr lang="es-MX" sz="1300" dirty="0" smtClean="0"/>
                    </a:p>
                    <a:p>
                      <a:pPr>
                        <a:buFont typeface="Arial" pitchFamily="34" charset="0"/>
                        <a:buChar char="•"/>
                      </a:pPr>
                      <a:r>
                        <a:rPr lang="es-MX" sz="1300" baseline="0" dirty="0" smtClean="0"/>
                        <a:t> </a:t>
                      </a:r>
                      <a:r>
                        <a:rPr lang="es-MX" sz="1300" baseline="0" dirty="0" err="1" smtClean="0"/>
                        <a:t>Inappropriate</a:t>
                      </a:r>
                      <a:r>
                        <a:rPr lang="es-MX" sz="1300" baseline="0" dirty="0" smtClean="0"/>
                        <a:t> </a:t>
                      </a:r>
                      <a:r>
                        <a:rPr lang="es-MX" sz="1300" baseline="0" dirty="0" err="1" smtClean="0"/>
                        <a:t>for</a:t>
                      </a:r>
                      <a:r>
                        <a:rPr lang="es-MX" sz="1300" baseline="0" dirty="0" smtClean="0"/>
                        <a:t> </a:t>
                      </a:r>
                      <a:r>
                        <a:rPr lang="es-MX" sz="1300" baseline="0" dirty="0" err="1" smtClean="0"/>
                        <a:t>special</a:t>
                      </a:r>
                      <a:r>
                        <a:rPr lang="es-MX" sz="1300" baseline="0" dirty="0" smtClean="0"/>
                        <a:t> cases and </a:t>
                      </a:r>
                      <a:r>
                        <a:rPr lang="es-MX" sz="1300" baseline="0" dirty="0" err="1" smtClean="0"/>
                        <a:t>exceptions</a:t>
                      </a:r>
                      <a:r>
                        <a:rPr lang="es-MX" sz="1300" baseline="0" dirty="0" smtClean="0"/>
                        <a:t>.</a:t>
                      </a:r>
                    </a:p>
                  </a:txBody>
                  <a:tcPr/>
                </a:tc>
              </a:tr>
            </a:tbl>
          </a:graphicData>
        </a:graphic>
      </p:graphicFrame>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105</a:t>
            </a:fld>
            <a:endParaRPr lang="es-ES"/>
          </a:p>
        </p:txBody>
      </p:sp>
      <p:sp>
        <p:nvSpPr>
          <p:cNvPr id="8" name="7 CuadroTexto"/>
          <p:cNvSpPr txBox="1"/>
          <p:nvPr/>
        </p:nvSpPr>
        <p:spPr>
          <a:xfrm>
            <a:off x="179512" y="6021288"/>
            <a:ext cx="8770350" cy="369332"/>
          </a:xfrm>
          <a:prstGeom prst="rect">
            <a:avLst/>
          </a:prstGeom>
          <a:noFill/>
        </p:spPr>
        <p:txBody>
          <a:bodyPr wrap="none" rtlCol="0">
            <a:spAutoFit/>
          </a:bodyPr>
          <a:lstStyle/>
          <a:p>
            <a:r>
              <a:rPr lang="es-MX" dirty="0" err="1" smtClean="0"/>
              <a:t>Table</a:t>
            </a:r>
            <a:r>
              <a:rPr lang="es-MX" dirty="0" smtClean="0"/>
              <a:t> </a:t>
            </a:r>
            <a:r>
              <a:rPr lang="es-MX" dirty="0" err="1" smtClean="0"/>
              <a:t>modified</a:t>
            </a:r>
            <a:r>
              <a:rPr lang="es-MX" dirty="0" smtClean="0"/>
              <a:t> and </a:t>
            </a:r>
            <a:r>
              <a:rPr lang="es-MX" dirty="0" err="1" smtClean="0"/>
              <a:t>enlarged</a:t>
            </a:r>
            <a:r>
              <a:rPr lang="es-MX" dirty="0" smtClean="0"/>
              <a:t> </a:t>
            </a:r>
            <a:r>
              <a:rPr lang="es-MX" dirty="0" err="1" smtClean="0"/>
              <a:t>from</a:t>
            </a:r>
            <a:r>
              <a:rPr lang="es-MX" dirty="0" smtClean="0"/>
              <a:t>: [http://www.snapsurveys.com/techadvqualquant.shtml]</a:t>
            </a: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8" name="7 Marcador de contenido"/>
          <p:cNvSpPr>
            <a:spLocks noGrp="1"/>
          </p:cNvSpPr>
          <p:nvPr>
            <p:ph idx="1"/>
          </p:nvPr>
        </p:nvSpPr>
        <p:spPr/>
        <p:txBody>
          <a:bodyPr>
            <a:normAutofit fontScale="62500" lnSpcReduction="20000"/>
          </a:bodyPr>
          <a:lstStyle/>
          <a:p>
            <a:r>
              <a:rPr lang="es-MX" dirty="0" err="1" smtClean="0"/>
              <a:t>Types</a:t>
            </a:r>
            <a:r>
              <a:rPr lang="es-MX" dirty="0" smtClean="0"/>
              <a:t> of </a:t>
            </a:r>
            <a:r>
              <a:rPr lang="es-MX" dirty="0" err="1" smtClean="0"/>
              <a:t>experiments</a:t>
            </a:r>
            <a:r>
              <a:rPr lang="es-MX" dirty="0" smtClean="0"/>
              <a:t> and </a:t>
            </a:r>
            <a:r>
              <a:rPr lang="es-MX" dirty="0" err="1" smtClean="0"/>
              <a:t>studies</a:t>
            </a:r>
            <a:r>
              <a:rPr lang="es-MX" dirty="0" smtClean="0"/>
              <a:t> </a:t>
            </a:r>
            <a:r>
              <a:rPr lang="es-MX" dirty="0" err="1" smtClean="0"/>
              <a:t>according</a:t>
            </a:r>
            <a:r>
              <a:rPr lang="es-MX" dirty="0" smtClean="0"/>
              <a:t> </a:t>
            </a:r>
            <a:r>
              <a:rPr lang="es-MX" dirty="0" err="1" smtClean="0"/>
              <a:t>to</a:t>
            </a:r>
            <a:r>
              <a:rPr lang="es-MX" dirty="0" smtClean="0"/>
              <a:t> </a:t>
            </a:r>
            <a:r>
              <a:rPr lang="es-MX" dirty="0" err="1" smtClean="0"/>
              <a:t>the</a:t>
            </a:r>
            <a:r>
              <a:rPr lang="es-MX" dirty="0" smtClean="0"/>
              <a:t> </a:t>
            </a:r>
            <a:r>
              <a:rPr lang="es-MX" dirty="0" err="1" smtClean="0">
                <a:solidFill>
                  <a:srgbClr val="00B050"/>
                </a:solidFill>
              </a:rPr>
              <a:t>degree</a:t>
            </a:r>
            <a:r>
              <a:rPr lang="es-MX" dirty="0" smtClean="0">
                <a:solidFill>
                  <a:srgbClr val="00B050"/>
                </a:solidFill>
              </a:rPr>
              <a:t> of </a:t>
            </a:r>
            <a:r>
              <a:rPr lang="es-MX" dirty="0" err="1" smtClean="0">
                <a:solidFill>
                  <a:srgbClr val="00B050"/>
                </a:solidFill>
              </a:rPr>
              <a:t>intervention</a:t>
            </a:r>
            <a:r>
              <a:rPr lang="es-MX" dirty="0" smtClean="0"/>
              <a:t>:</a:t>
            </a:r>
          </a:p>
          <a:p>
            <a:pPr lvl="1"/>
            <a:endParaRPr lang="es-MX" dirty="0" smtClean="0"/>
          </a:p>
          <a:p>
            <a:pPr lvl="1"/>
            <a:r>
              <a:rPr lang="es-MX" b="1" dirty="0" err="1" smtClean="0">
                <a:solidFill>
                  <a:srgbClr val="FF0000"/>
                </a:solidFill>
              </a:rPr>
              <a:t>Observational</a:t>
            </a:r>
            <a:r>
              <a:rPr lang="es-MX" dirty="0" smtClean="0"/>
              <a:t>: </a:t>
            </a:r>
            <a:r>
              <a:rPr lang="es-MX" dirty="0" err="1" smtClean="0"/>
              <a:t>The</a:t>
            </a:r>
            <a:r>
              <a:rPr lang="es-MX" dirty="0" smtClean="0"/>
              <a:t> </a:t>
            </a:r>
            <a:r>
              <a:rPr lang="es-MX" dirty="0" err="1" smtClean="0"/>
              <a:t>researcher</a:t>
            </a:r>
            <a:r>
              <a:rPr lang="es-MX" dirty="0" smtClean="0"/>
              <a:t> observes </a:t>
            </a:r>
            <a:r>
              <a:rPr lang="es-MX" dirty="0" err="1" smtClean="0"/>
              <a:t>the</a:t>
            </a:r>
            <a:r>
              <a:rPr lang="es-MX" dirty="0" smtClean="0"/>
              <a:t> </a:t>
            </a:r>
            <a:r>
              <a:rPr lang="es-MX" dirty="0" err="1" smtClean="0"/>
              <a:t>phenomenon</a:t>
            </a:r>
            <a:r>
              <a:rPr lang="es-MX" dirty="0" smtClean="0"/>
              <a:t> and </a:t>
            </a:r>
            <a:r>
              <a:rPr lang="es-MX" dirty="0" err="1" smtClean="0"/>
              <a:t>measures</a:t>
            </a:r>
            <a:r>
              <a:rPr lang="es-MX" dirty="0" smtClean="0"/>
              <a:t> </a:t>
            </a:r>
            <a:r>
              <a:rPr lang="es-MX" dirty="0" err="1" smtClean="0"/>
              <a:t>its</a:t>
            </a:r>
            <a:r>
              <a:rPr lang="es-MX" dirty="0" smtClean="0"/>
              <a:t> </a:t>
            </a:r>
            <a:r>
              <a:rPr lang="es-MX" dirty="0" err="1" smtClean="0"/>
              <a:t>outcomes</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does</a:t>
            </a:r>
            <a:r>
              <a:rPr lang="es-MX" dirty="0" smtClean="0"/>
              <a:t> </a:t>
            </a:r>
            <a:r>
              <a:rPr lang="es-MX" dirty="0" err="1" smtClean="0"/>
              <a:t>not</a:t>
            </a:r>
            <a:r>
              <a:rPr lang="es-MX" dirty="0" smtClean="0"/>
              <a:t> </a:t>
            </a:r>
            <a:r>
              <a:rPr lang="es-MX" dirty="0" err="1" smtClean="0"/>
              <a:t>manipulate</a:t>
            </a:r>
            <a:r>
              <a:rPr lang="es-MX" dirty="0" smtClean="0"/>
              <a:t> </a:t>
            </a:r>
            <a:r>
              <a:rPr lang="es-MX" dirty="0" err="1" smtClean="0"/>
              <a:t>any</a:t>
            </a:r>
            <a:r>
              <a:rPr lang="es-MX" dirty="0" smtClean="0"/>
              <a:t> of </a:t>
            </a:r>
            <a:r>
              <a:rPr lang="es-MX" dirty="0" err="1" smtClean="0"/>
              <a:t>the</a:t>
            </a:r>
            <a:r>
              <a:rPr lang="es-MX" dirty="0" smtClean="0"/>
              <a:t> variables </a:t>
            </a:r>
            <a:r>
              <a:rPr lang="es-MX" dirty="0" err="1" smtClean="0"/>
              <a:t>directly</a:t>
            </a:r>
            <a:r>
              <a:rPr lang="es-MX" dirty="0" smtClean="0"/>
              <a:t>, </a:t>
            </a:r>
            <a:r>
              <a:rPr lang="es-MX" dirty="0" err="1" smtClean="0"/>
              <a:t>however</a:t>
            </a:r>
            <a:r>
              <a:rPr lang="es-MX" dirty="0" smtClean="0"/>
              <a:t> he </a:t>
            </a:r>
            <a:r>
              <a:rPr lang="es-MX" dirty="0" err="1" smtClean="0"/>
              <a:t>might</a:t>
            </a:r>
            <a:r>
              <a:rPr lang="es-MX" dirty="0" smtClean="0"/>
              <a:t> </a:t>
            </a:r>
            <a:r>
              <a:rPr lang="es-MX" dirty="0" err="1" smtClean="0"/>
              <a:t>still</a:t>
            </a:r>
            <a:r>
              <a:rPr lang="es-MX" dirty="0" smtClean="0"/>
              <a:t> </a:t>
            </a:r>
            <a:r>
              <a:rPr lang="es-MX" dirty="0" err="1" smtClean="0"/>
              <a:t>choose</a:t>
            </a:r>
            <a:r>
              <a:rPr lang="es-MX" dirty="0" smtClean="0"/>
              <a:t> </a:t>
            </a:r>
            <a:r>
              <a:rPr lang="es-MX" dirty="0" err="1" smtClean="0"/>
              <a:t>the</a:t>
            </a:r>
            <a:r>
              <a:rPr lang="es-MX" dirty="0" smtClean="0"/>
              <a:t> time (</a:t>
            </a:r>
            <a:r>
              <a:rPr lang="es-MX" dirty="0" err="1" smtClean="0"/>
              <a:t>wait</a:t>
            </a:r>
            <a:r>
              <a:rPr lang="es-MX" dirty="0" smtClean="0"/>
              <a:t> </a:t>
            </a:r>
            <a:r>
              <a:rPr lang="es-MX" dirty="0" err="1" smtClean="0"/>
              <a:t>for</a:t>
            </a:r>
            <a:r>
              <a:rPr lang="es-MX" dirty="0" smtClean="0"/>
              <a:t>) and </a:t>
            </a:r>
            <a:r>
              <a:rPr lang="es-MX" dirty="0" err="1" smtClean="0"/>
              <a:t>conditions</a:t>
            </a:r>
            <a:r>
              <a:rPr lang="es-MX" dirty="0" smtClean="0"/>
              <a:t> (look </a:t>
            </a:r>
            <a:r>
              <a:rPr lang="es-MX" dirty="0" err="1" smtClean="0"/>
              <a:t>for</a:t>
            </a:r>
            <a:r>
              <a:rPr lang="es-MX" dirty="0" smtClean="0"/>
              <a:t>) </a:t>
            </a:r>
            <a:r>
              <a:rPr lang="es-MX" dirty="0" err="1" smtClean="0"/>
              <a:t>that</a:t>
            </a:r>
            <a:r>
              <a:rPr lang="es-MX" dirty="0" smtClean="0"/>
              <a:t> he </a:t>
            </a:r>
            <a:r>
              <a:rPr lang="es-MX" dirty="0" err="1" smtClean="0"/>
              <a:t>is</a:t>
            </a:r>
            <a:r>
              <a:rPr lang="es-MX" dirty="0" smtClean="0"/>
              <a:t> </a:t>
            </a:r>
            <a:r>
              <a:rPr lang="es-MX" dirty="0" err="1" smtClean="0"/>
              <a:t>interested</a:t>
            </a:r>
            <a:r>
              <a:rPr lang="es-MX" dirty="0" smtClean="0"/>
              <a:t> in.</a:t>
            </a:r>
          </a:p>
          <a:p>
            <a:pPr lvl="2"/>
            <a:r>
              <a:rPr lang="es-MX" dirty="0" err="1" smtClean="0"/>
              <a:t>The</a:t>
            </a:r>
            <a:r>
              <a:rPr lang="es-MX" dirty="0" smtClean="0"/>
              <a:t> </a:t>
            </a:r>
            <a:r>
              <a:rPr lang="es-MX" dirty="0" err="1" smtClean="0"/>
              <a:t>researcher</a:t>
            </a:r>
            <a:r>
              <a:rPr lang="es-MX" dirty="0" smtClean="0"/>
              <a:t> </a:t>
            </a:r>
            <a:r>
              <a:rPr lang="es-MX" dirty="0" err="1" smtClean="0"/>
              <a:t>is</a:t>
            </a:r>
            <a:r>
              <a:rPr lang="es-MX" dirty="0" smtClean="0"/>
              <a:t> a </a:t>
            </a:r>
            <a:r>
              <a:rPr lang="es-MX" dirty="0" err="1" smtClean="0"/>
              <a:t>mere</a:t>
            </a:r>
            <a:r>
              <a:rPr lang="es-MX" dirty="0" smtClean="0"/>
              <a:t> </a:t>
            </a:r>
            <a:r>
              <a:rPr lang="es-MX" dirty="0" err="1" smtClean="0"/>
              <a:t>passive</a:t>
            </a:r>
            <a:r>
              <a:rPr lang="es-MX" dirty="0" smtClean="0"/>
              <a:t> </a:t>
            </a:r>
            <a:r>
              <a:rPr lang="es-MX" dirty="0" err="1" smtClean="0"/>
              <a:t>observer</a:t>
            </a:r>
            <a:r>
              <a:rPr lang="es-MX" dirty="0" smtClean="0"/>
              <a:t> </a:t>
            </a:r>
            <a:r>
              <a:rPr lang="es-MX" dirty="0" err="1" smtClean="0"/>
              <a:t>that</a:t>
            </a:r>
            <a:r>
              <a:rPr lang="es-MX" dirty="0" smtClean="0"/>
              <a:t> </a:t>
            </a:r>
            <a:r>
              <a:rPr lang="es-MX" dirty="0" err="1" smtClean="0"/>
              <a:t>interferes</a:t>
            </a:r>
            <a:r>
              <a:rPr lang="es-MX" dirty="0" smtClean="0"/>
              <a:t> </a:t>
            </a:r>
            <a:r>
              <a:rPr lang="es-MX" dirty="0" err="1" smtClean="0"/>
              <a:t>the</a:t>
            </a:r>
            <a:r>
              <a:rPr lang="es-MX" dirty="0" smtClean="0"/>
              <a:t> </a:t>
            </a:r>
            <a:r>
              <a:rPr lang="es-MX" dirty="0" err="1" smtClean="0"/>
              <a:t>less</a:t>
            </a:r>
            <a:r>
              <a:rPr lang="es-MX" dirty="0" smtClean="0"/>
              <a:t> as </a:t>
            </a:r>
            <a:r>
              <a:rPr lang="es-MX" dirty="0" err="1" smtClean="0"/>
              <a:t>possible</a:t>
            </a:r>
            <a:r>
              <a:rPr lang="es-MX" dirty="0" smtClean="0"/>
              <a:t> </a:t>
            </a:r>
            <a:r>
              <a:rPr lang="es-MX" dirty="0" err="1" smtClean="0"/>
              <a:t>with</a:t>
            </a:r>
            <a:r>
              <a:rPr lang="es-MX" dirty="0" smtClean="0"/>
              <a:t> </a:t>
            </a:r>
            <a:r>
              <a:rPr lang="es-MX" dirty="0" err="1" smtClean="0"/>
              <a:t>the</a:t>
            </a:r>
            <a:r>
              <a:rPr lang="es-MX" dirty="0" smtClean="0"/>
              <a:t> </a:t>
            </a:r>
            <a:r>
              <a:rPr lang="es-MX" dirty="0" err="1" smtClean="0"/>
              <a:t>phenomenon</a:t>
            </a:r>
            <a:r>
              <a:rPr lang="es-MX" dirty="0" smtClean="0"/>
              <a:t> </a:t>
            </a:r>
            <a:r>
              <a:rPr lang="es-MX" dirty="0" err="1" smtClean="0"/>
              <a:t>being</a:t>
            </a:r>
            <a:r>
              <a:rPr lang="es-MX" dirty="0" smtClean="0"/>
              <a:t> </a:t>
            </a:r>
            <a:r>
              <a:rPr lang="es-MX" dirty="0" err="1" smtClean="0"/>
              <a:t>studied</a:t>
            </a:r>
            <a:r>
              <a:rPr lang="es-MX" dirty="0" smtClean="0"/>
              <a:t>.</a:t>
            </a:r>
          </a:p>
          <a:p>
            <a:pPr lvl="2"/>
            <a:r>
              <a:rPr lang="es-MX" dirty="0" err="1" smtClean="0"/>
              <a:t>Sometimes</a:t>
            </a:r>
            <a:r>
              <a:rPr lang="es-MX" dirty="0" smtClean="0"/>
              <a:t>, </a:t>
            </a:r>
            <a:r>
              <a:rPr lang="es-MX" dirty="0" err="1" smtClean="0"/>
              <a:t>these</a:t>
            </a:r>
            <a:r>
              <a:rPr lang="es-MX" dirty="0" smtClean="0"/>
              <a:t> </a:t>
            </a:r>
            <a:r>
              <a:rPr lang="es-MX" dirty="0" err="1" smtClean="0"/>
              <a:t>experiments</a:t>
            </a:r>
            <a:r>
              <a:rPr lang="es-MX" dirty="0" smtClean="0"/>
              <a:t> are </a:t>
            </a:r>
            <a:r>
              <a:rPr lang="es-MX" dirty="0" err="1" smtClean="0"/>
              <a:t>also</a:t>
            </a:r>
            <a:r>
              <a:rPr lang="es-MX" dirty="0" smtClean="0"/>
              <a:t> </a:t>
            </a:r>
            <a:r>
              <a:rPr lang="es-MX" dirty="0" err="1" smtClean="0"/>
              <a:t>called</a:t>
            </a:r>
            <a:r>
              <a:rPr lang="es-MX" dirty="0" smtClean="0"/>
              <a:t> </a:t>
            </a:r>
            <a:r>
              <a:rPr lang="es-MX" dirty="0" err="1" smtClean="0">
                <a:solidFill>
                  <a:srgbClr val="FF0000"/>
                </a:solidFill>
              </a:rPr>
              <a:t>not</a:t>
            </a:r>
            <a:r>
              <a:rPr lang="es-MX" dirty="0" smtClean="0">
                <a:solidFill>
                  <a:srgbClr val="FF0000"/>
                </a:solidFill>
              </a:rPr>
              <a:t> </a:t>
            </a:r>
            <a:r>
              <a:rPr lang="es-MX" dirty="0" err="1" smtClean="0">
                <a:solidFill>
                  <a:srgbClr val="FF0000"/>
                </a:solidFill>
              </a:rPr>
              <a:t>interventional</a:t>
            </a:r>
            <a:r>
              <a:rPr lang="es-MX" dirty="0" smtClean="0"/>
              <a:t>.</a:t>
            </a:r>
          </a:p>
          <a:p>
            <a:pPr lvl="2"/>
            <a:endParaRPr lang="es-MX" dirty="0" smtClean="0"/>
          </a:p>
          <a:p>
            <a:pPr lvl="1"/>
            <a:r>
              <a:rPr lang="es-MX" b="1" dirty="0" err="1" smtClean="0">
                <a:solidFill>
                  <a:srgbClr val="FF0000"/>
                </a:solidFill>
              </a:rPr>
              <a:t>Interventional</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directly</a:t>
            </a:r>
            <a:r>
              <a:rPr lang="es-MX" dirty="0" smtClean="0"/>
              <a:t> </a:t>
            </a:r>
            <a:r>
              <a:rPr lang="es-MX" dirty="0" err="1" smtClean="0"/>
              <a:t>manipulates</a:t>
            </a:r>
            <a:r>
              <a:rPr lang="es-MX" dirty="0" smtClean="0"/>
              <a:t> </a:t>
            </a:r>
            <a:r>
              <a:rPr lang="es-MX" dirty="0" err="1" smtClean="0"/>
              <a:t>the</a:t>
            </a:r>
            <a:r>
              <a:rPr lang="es-MX" dirty="0" smtClean="0"/>
              <a:t> </a:t>
            </a:r>
            <a:r>
              <a:rPr lang="es-MX" dirty="0" err="1" smtClean="0"/>
              <a:t>conditions</a:t>
            </a:r>
            <a:r>
              <a:rPr lang="es-MX" dirty="0" smtClean="0"/>
              <a:t> </a:t>
            </a:r>
            <a:r>
              <a:rPr lang="es-MX" dirty="0" err="1" smtClean="0"/>
              <a:t>assumed</a:t>
            </a:r>
            <a:r>
              <a:rPr lang="es-MX" dirty="0" smtClean="0"/>
              <a:t> </a:t>
            </a:r>
            <a:r>
              <a:rPr lang="es-MX" dirty="0" err="1" smtClean="0"/>
              <a:t>to</a:t>
            </a:r>
            <a:r>
              <a:rPr lang="es-MX" dirty="0" smtClean="0"/>
              <a:t> </a:t>
            </a:r>
            <a:r>
              <a:rPr lang="es-MX" dirty="0" err="1" smtClean="0"/>
              <a:t>be</a:t>
            </a:r>
            <a:r>
              <a:rPr lang="es-MX" dirty="0" smtClean="0"/>
              <a:t> </a:t>
            </a:r>
            <a:r>
              <a:rPr lang="es-MX" dirty="0" err="1" smtClean="0"/>
              <a:t>the</a:t>
            </a:r>
            <a:r>
              <a:rPr lang="es-MX" dirty="0" smtClean="0"/>
              <a:t> cause of </a:t>
            </a:r>
            <a:r>
              <a:rPr lang="es-MX" dirty="0" err="1" smtClean="0"/>
              <a:t>the</a:t>
            </a:r>
            <a:r>
              <a:rPr lang="es-MX" dirty="0" smtClean="0"/>
              <a:t> </a:t>
            </a:r>
            <a:r>
              <a:rPr lang="es-MX" dirty="0" err="1" smtClean="0"/>
              <a:t>phenomenon</a:t>
            </a:r>
            <a:r>
              <a:rPr lang="es-MX" dirty="0" smtClean="0"/>
              <a:t> and </a:t>
            </a:r>
            <a:r>
              <a:rPr lang="es-MX" dirty="0" err="1" smtClean="0"/>
              <a:t>controls</a:t>
            </a:r>
            <a:r>
              <a:rPr lang="es-MX" dirty="0" smtClean="0"/>
              <a:t> </a:t>
            </a:r>
            <a:r>
              <a:rPr lang="es-MX" dirty="0" err="1" smtClean="0"/>
              <a:t>or</a:t>
            </a:r>
            <a:r>
              <a:rPr lang="es-MX" dirty="0" smtClean="0"/>
              <a:t> </a:t>
            </a:r>
            <a:r>
              <a:rPr lang="es-MX" dirty="0" err="1" smtClean="0"/>
              <a:t>fixes</a:t>
            </a:r>
            <a:r>
              <a:rPr lang="es-MX" dirty="0" smtClean="0"/>
              <a:t> </a:t>
            </a:r>
            <a:r>
              <a:rPr lang="es-MX" dirty="0" err="1" smtClean="0"/>
              <a:t>all</a:t>
            </a:r>
            <a:r>
              <a:rPr lang="es-MX" dirty="0" smtClean="0"/>
              <a:t> </a:t>
            </a:r>
            <a:r>
              <a:rPr lang="es-MX" dirty="0" err="1" smtClean="0"/>
              <a:t>other</a:t>
            </a:r>
            <a:r>
              <a:rPr lang="es-MX" dirty="0" smtClean="0"/>
              <a:t> variables </a:t>
            </a:r>
            <a:r>
              <a:rPr lang="es-MX" dirty="0" err="1" smtClean="0"/>
              <a:t>that</a:t>
            </a:r>
            <a:r>
              <a:rPr lang="es-MX" dirty="0" smtClean="0"/>
              <a:t> he </a:t>
            </a:r>
            <a:r>
              <a:rPr lang="es-MX" dirty="0" err="1" smtClean="0"/>
              <a:t>thinks</a:t>
            </a:r>
            <a:r>
              <a:rPr lang="es-MX" dirty="0" smtClean="0"/>
              <a:t> </a:t>
            </a:r>
            <a:r>
              <a:rPr lang="es-MX" dirty="0" err="1" smtClean="0"/>
              <a:t>might</a:t>
            </a:r>
            <a:r>
              <a:rPr lang="es-MX" dirty="0" smtClean="0"/>
              <a:t> </a:t>
            </a:r>
            <a:r>
              <a:rPr lang="es-MX" dirty="0" err="1" smtClean="0"/>
              <a:t>affect</a:t>
            </a:r>
            <a:r>
              <a:rPr lang="es-MX" dirty="0" smtClean="0"/>
              <a:t> </a:t>
            </a:r>
            <a:r>
              <a:rPr lang="es-MX" dirty="0" err="1" smtClean="0"/>
              <a:t>the</a:t>
            </a:r>
            <a:r>
              <a:rPr lang="es-MX" dirty="0" smtClean="0"/>
              <a:t> </a:t>
            </a:r>
            <a:r>
              <a:rPr lang="es-MX" dirty="0" err="1" smtClean="0"/>
              <a:t>outcome</a:t>
            </a:r>
            <a:r>
              <a:rPr lang="es-MX" dirty="0" smtClean="0"/>
              <a:t>.</a:t>
            </a:r>
          </a:p>
          <a:p>
            <a:pPr lvl="2"/>
            <a:r>
              <a:rPr lang="es-MX" dirty="0" err="1" smtClean="0"/>
              <a:t>Often</a:t>
            </a:r>
            <a:r>
              <a:rPr lang="es-MX" dirty="0" smtClean="0"/>
              <a:t> </a:t>
            </a:r>
            <a:r>
              <a:rPr lang="es-MX" dirty="0" err="1" smtClean="0"/>
              <a:t>this</a:t>
            </a:r>
            <a:r>
              <a:rPr lang="es-MX" dirty="0" smtClean="0"/>
              <a:t> </a:t>
            </a:r>
            <a:r>
              <a:rPr lang="es-MX" dirty="0" err="1" smtClean="0"/>
              <a:t>implies</a:t>
            </a:r>
            <a:r>
              <a:rPr lang="es-MX" dirty="0" smtClean="0"/>
              <a:t> </a:t>
            </a:r>
            <a:r>
              <a:rPr lang="es-MX" i="1" dirty="0" err="1" smtClean="0">
                <a:solidFill>
                  <a:schemeClr val="accent1"/>
                </a:solidFill>
              </a:rPr>
              <a:t>comparing</a:t>
            </a:r>
            <a:r>
              <a:rPr lang="es-MX" dirty="0" smtClean="0"/>
              <a:t> </a:t>
            </a:r>
            <a:r>
              <a:rPr lang="es-MX" dirty="0" err="1" smtClean="0"/>
              <a:t>among</a:t>
            </a:r>
            <a:r>
              <a:rPr lang="es-MX" dirty="0" smtClean="0"/>
              <a:t> </a:t>
            </a:r>
            <a:r>
              <a:rPr lang="es-MX" dirty="0" err="1" smtClean="0">
                <a:solidFill>
                  <a:srgbClr val="00B050"/>
                </a:solidFill>
              </a:rPr>
              <a:t>treatments</a:t>
            </a:r>
            <a:r>
              <a:rPr lang="es-MX" dirty="0" smtClean="0"/>
              <a:t>.</a:t>
            </a:r>
          </a:p>
          <a:p>
            <a:pPr lvl="2"/>
            <a:r>
              <a:rPr lang="es-MX" dirty="0" err="1" smtClean="0"/>
              <a:t>Sometimes</a:t>
            </a:r>
            <a:r>
              <a:rPr lang="es-MX" dirty="0" smtClean="0"/>
              <a:t> </a:t>
            </a:r>
            <a:r>
              <a:rPr lang="es-MX" dirty="0" err="1" smtClean="0"/>
              <a:t>these</a:t>
            </a:r>
            <a:r>
              <a:rPr lang="es-MX" dirty="0" smtClean="0"/>
              <a:t> are </a:t>
            </a:r>
            <a:r>
              <a:rPr lang="es-MX" dirty="0" err="1" smtClean="0"/>
              <a:t>referred</a:t>
            </a:r>
            <a:r>
              <a:rPr lang="es-MX" dirty="0" smtClean="0"/>
              <a:t> </a:t>
            </a:r>
            <a:r>
              <a:rPr lang="es-MX" dirty="0" err="1" smtClean="0"/>
              <a:t>to</a:t>
            </a:r>
            <a:r>
              <a:rPr lang="es-MX" dirty="0" smtClean="0"/>
              <a:t> as </a:t>
            </a:r>
            <a:r>
              <a:rPr lang="es-MX" dirty="0" smtClean="0">
                <a:solidFill>
                  <a:srgbClr val="FF0000"/>
                </a:solidFill>
              </a:rPr>
              <a:t>experimental</a:t>
            </a:r>
            <a:r>
              <a:rPr lang="es-MX" dirty="0" smtClean="0"/>
              <a:t> </a:t>
            </a:r>
            <a:r>
              <a:rPr lang="es-MX" dirty="0" err="1" smtClean="0"/>
              <a:t>but</a:t>
            </a:r>
            <a:r>
              <a:rPr lang="es-MX" dirty="0" smtClean="0"/>
              <a:t> </a:t>
            </a:r>
            <a:r>
              <a:rPr lang="es-MX" dirty="0" err="1" smtClean="0"/>
              <a:t>that</a:t>
            </a:r>
            <a:r>
              <a:rPr lang="es-MX" dirty="0" smtClean="0"/>
              <a:t> </a:t>
            </a:r>
            <a:r>
              <a:rPr lang="es-MX" dirty="0" err="1" smtClean="0"/>
              <a:t>suggests</a:t>
            </a:r>
            <a:r>
              <a:rPr lang="es-MX" dirty="0" smtClean="0"/>
              <a:t> </a:t>
            </a:r>
            <a:r>
              <a:rPr lang="es-MX" dirty="0" err="1" smtClean="0"/>
              <a:t>the</a:t>
            </a:r>
            <a:r>
              <a:rPr lang="es-MX" dirty="0" smtClean="0"/>
              <a:t> </a:t>
            </a:r>
            <a:r>
              <a:rPr lang="es-MX" dirty="0" err="1" smtClean="0"/>
              <a:t>observational</a:t>
            </a:r>
            <a:r>
              <a:rPr lang="es-MX" dirty="0" smtClean="0"/>
              <a:t> os </a:t>
            </a:r>
            <a:r>
              <a:rPr lang="es-MX" dirty="0" err="1" smtClean="0"/>
              <a:t>not</a:t>
            </a:r>
            <a:r>
              <a:rPr lang="es-MX" dirty="0" smtClean="0"/>
              <a:t> </a:t>
            </a:r>
            <a:r>
              <a:rPr lang="es-MX" dirty="0" err="1" smtClean="0"/>
              <a:t>an</a:t>
            </a:r>
            <a:r>
              <a:rPr lang="es-MX" dirty="0" smtClean="0"/>
              <a:t> </a:t>
            </a:r>
            <a:r>
              <a:rPr lang="es-MX" dirty="0" err="1" smtClean="0"/>
              <a:t>experiment</a:t>
            </a:r>
            <a:r>
              <a:rPr lang="es-MX" dirty="0" smtClean="0"/>
              <a:t>. </a:t>
            </a:r>
            <a:r>
              <a:rPr lang="es-MX" dirty="0" err="1" smtClean="0"/>
              <a:t>Indeed</a:t>
            </a:r>
            <a:r>
              <a:rPr lang="es-MX" dirty="0" smtClean="0"/>
              <a:t>, in </a:t>
            </a:r>
            <a:r>
              <a:rPr lang="es-MX" dirty="0" err="1" smtClean="0"/>
              <a:t>some</a:t>
            </a:r>
            <a:r>
              <a:rPr lang="es-MX" dirty="0" smtClean="0"/>
              <a:t> </a:t>
            </a:r>
            <a:r>
              <a:rPr lang="es-MX" dirty="0" err="1" smtClean="0"/>
              <a:t>observational</a:t>
            </a:r>
            <a:r>
              <a:rPr lang="es-MX" dirty="0" smtClean="0"/>
              <a:t> </a:t>
            </a:r>
            <a:r>
              <a:rPr lang="es-MX" dirty="0" err="1" smtClean="0"/>
              <a:t>experiments</a:t>
            </a:r>
            <a:r>
              <a:rPr lang="es-MX" dirty="0" smtClean="0"/>
              <a:t> </a:t>
            </a:r>
            <a:r>
              <a:rPr lang="es-MX" dirty="0" err="1" smtClean="0"/>
              <a:t>some</a:t>
            </a:r>
            <a:r>
              <a:rPr lang="es-MX" dirty="0" smtClean="0"/>
              <a:t> </a:t>
            </a:r>
            <a:r>
              <a:rPr lang="es-MX" dirty="0" err="1" smtClean="0"/>
              <a:t>authors</a:t>
            </a:r>
            <a:r>
              <a:rPr lang="es-MX" dirty="0" smtClean="0"/>
              <a:t> </a:t>
            </a:r>
            <a:r>
              <a:rPr lang="es-MX" dirty="0" err="1" smtClean="0"/>
              <a:t>prefer</a:t>
            </a:r>
            <a:r>
              <a:rPr lang="es-MX" dirty="0" smtClean="0"/>
              <a:t> </a:t>
            </a:r>
            <a:r>
              <a:rPr lang="es-MX" dirty="0" err="1" smtClean="0"/>
              <a:t>not</a:t>
            </a:r>
            <a:r>
              <a:rPr lang="es-MX" dirty="0" smtClean="0"/>
              <a:t> </a:t>
            </a:r>
            <a:r>
              <a:rPr lang="es-MX" dirty="0" err="1" smtClean="0"/>
              <a:t>to</a:t>
            </a:r>
            <a:r>
              <a:rPr lang="es-MX" dirty="0" smtClean="0"/>
              <a:t> </a:t>
            </a:r>
            <a:r>
              <a:rPr lang="es-MX" dirty="0" err="1" smtClean="0"/>
              <a:t>speak</a:t>
            </a:r>
            <a:r>
              <a:rPr lang="es-MX" dirty="0" smtClean="0"/>
              <a:t> of </a:t>
            </a:r>
            <a:r>
              <a:rPr lang="es-MX" dirty="0" err="1" smtClean="0"/>
              <a:t>experiments</a:t>
            </a:r>
            <a:r>
              <a:rPr lang="es-MX" dirty="0" smtClean="0"/>
              <a:t> </a:t>
            </a:r>
            <a:r>
              <a:rPr lang="es-MX" dirty="0" err="1" smtClean="0"/>
              <a:t>but</a:t>
            </a:r>
            <a:r>
              <a:rPr lang="es-MX" dirty="0" smtClean="0"/>
              <a:t> of </a:t>
            </a:r>
            <a:r>
              <a:rPr lang="es-MX" i="1" dirty="0" err="1" smtClean="0">
                <a:solidFill>
                  <a:srgbClr val="00B050"/>
                </a:solidFill>
              </a:rPr>
              <a:t>studies</a:t>
            </a:r>
            <a:r>
              <a:rPr lang="es-MX" dirty="0" smtClean="0"/>
              <a:t>.</a:t>
            </a:r>
          </a:p>
          <a:p>
            <a:pPr lvl="2"/>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106</a:t>
            </a:fld>
            <a:endParaRPr lang="es-E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Observer’s</a:t>
            </a:r>
            <a:r>
              <a:rPr lang="es-MX" b="1" dirty="0" smtClean="0">
                <a:solidFill>
                  <a:srgbClr val="FF0000"/>
                </a:solidFill>
              </a:rPr>
              <a:t> </a:t>
            </a:r>
            <a:r>
              <a:rPr lang="es-MX" b="1" dirty="0" err="1" smtClean="0">
                <a:solidFill>
                  <a:srgbClr val="FF0000"/>
                </a:solidFill>
              </a:rPr>
              <a:t>effect</a:t>
            </a:r>
            <a:r>
              <a:rPr lang="es-MX" dirty="0" smtClean="0"/>
              <a:t>:</a:t>
            </a:r>
          </a:p>
          <a:p>
            <a:pPr lvl="1"/>
            <a:r>
              <a:rPr lang="es-MX" dirty="0" err="1" smtClean="0"/>
              <a:t>This</a:t>
            </a:r>
            <a:r>
              <a:rPr lang="es-MX" dirty="0" smtClean="0"/>
              <a:t> </a:t>
            </a:r>
            <a:r>
              <a:rPr lang="es-MX" dirty="0" err="1" smtClean="0"/>
              <a:t>effect</a:t>
            </a:r>
            <a:r>
              <a:rPr lang="es-MX" dirty="0" smtClean="0"/>
              <a:t> </a:t>
            </a:r>
            <a:r>
              <a:rPr lang="es-MX" dirty="0" err="1" smtClean="0"/>
              <a:t>is</a:t>
            </a:r>
            <a:r>
              <a:rPr lang="es-MX" dirty="0" smtClean="0"/>
              <a:t> </a:t>
            </a:r>
            <a:r>
              <a:rPr lang="es-MX" dirty="0" err="1" smtClean="0"/>
              <a:t>concern</a:t>
            </a:r>
            <a:r>
              <a:rPr lang="es-MX" dirty="0" smtClean="0"/>
              <a:t> </a:t>
            </a:r>
            <a:r>
              <a:rPr lang="es-MX" dirty="0" err="1" smtClean="0"/>
              <a:t>with</a:t>
            </a:r>
            <a:r>
              <a:rPr lang="es-MX" dirty="0" smtClean="0"/>
              <a:t> </a:t>
            </a:r>
            <a:r>
              <a:rPr lang="es-MX" dirty="0" err="1" smtClean="0"/>
              <a:t>the</a:t>
            </a:r>
            <a:r>
              <a:rPr lang="es-MX" dirty="0" smtClean="0"/>
              <a:t> </a:t>
            </a:r>
            <a:r>
              <a:rPr lang="es-MX" dirty="0" err="1" smtClean="0"/>
              <a:t>fact</a:t>
            </a:r>
            <a:r>
              <a:rPr lang="es-MX" dirty="0" smtClean="0"/>
              <a:t> </a:t>
            </a:r>
            <a:r>
              <a:rPr lang="es-MX" dirty="0" err="1" smtClean="0"/>
              <a:t>that</a:t>
            </a:r>
            <a:r>
              <a:rPr lang="es-MX" dirty="0" smtClean="0"/>
              <a:t> </a:t>
            </a:r>
            <a:r>
              <a:rPr lang="es-MX" dirty="0" err="1" smtClean="0"/>
              <a:t>just</a:t>
            </a:r>
            <a:r>
              <a:rPr lang="es-MX" dirty="0" smtClean="0"/>
              <a:t> </a:t>
            </a:r>
            <a:r>
              <a:rPr lang="es-MX" dirty="0" err="1" smtClean="0"/>
              <a:t>by</a:t>
            </a:r>
            <a:r>
              <a:rPr lang="es-MX" dirty="0" smtClean="0"/>
              <a:t> </a:t>
            </a:r>
            <a:r>
              <a:rPr lang="es-MX" dirty="0" err="1" smtClean="0"/>
              <a:t>watching</a:t>
            </a:r>
            <a:r>
              <a:rPr lang="es-MX" dirty="0" smtClean="0"/>
              <a:t>/</a:t>
            </a:r>
            <a:r>
              <a:rPr lang="es-MX" dirty="0" err="1" smtClean="0"/>
              <a:t>studying</a:t>
            </a:r>
            <a:r>
              <a:rPr lang="es-MX" dirty="0" smtClean="0"/>
              <a:t> a </a:t>
            </a:r>
            <a:r>
              <a:rPr lang="es-MX" dirty="0" err="1" smtClean="0"/>
              <a:t>phenomenon</a:t>
            </a:r>
            <a:r>
              <a:rPr lang="es-MX" dirty="0" smtClean="0"/>
              <a:t>, </a:t>
            </a:r>
            <a:r>
              <a:rPr lang="es-MX" dirty="0" err="1" smtClean="0"/>
              <a:t>we</a:t>
            </a:r>
            <a:r>
              <a:rPr lang="es-MX" dirty="0" smtClean="0"/>
              <a:t> are </a:t>
            </a:r>
            <a:r>
              <a:rPr lang="es-MX" dirty="0" err="1" smtClean="0"/>
              <a:t>already</a:t>
            </a:r>
            <a:r>
              <a:rPr lang="es-MX" dirty="0" smtClean="0"/>
              <a:t> </a:t>
            </a:r>
            <a:r>
              <a:rPr lang="es-MX" dirty="0" err="1" smtClean="0"/>
              <a:t>distorting</a:t>
            </a:r>
            <a:r>
              <a:rPr lang="es-MX" dirty="0" smtClean="0"/>
              <a:t> </a:t>
            </a:r>
            <a:r>
              <a:rPr lang="es-MX" dirty="0" err="1" smtClean="0"/>
              <a:t>it</a:t>
            </a:r>
            <a:r>
              <a:rPr lang="es-MX" dirty="0" smtClean="0"/>
              <a:t>.</a:t>
            </a:r>
          </a:p>
          <a:p>
            <a:pPr lvl="1"/>
            <a:endParaRPr lang="es-MX" dirty="0" smtClean="0"/>
          </a:p>
          <a:p>
            <a:pPr lvl="1"/>
            <a:r>
              <a:rPr lang="es-MX" dirty="0" err="1" smtClean="0"/>
              <a:t>It</a:t>
            </a:r>
            <a:r>
              <a:rPr lang="es-MX" dirty="0" smtClean="0"/>
              <a:t> </a:t>
            </a:r>
            <a:r>
              <a:rPr lang="es-MX" dirty="0" err="1" smtClean="0"/>
              <a:t>is</a:t>
            </a:r>
            <a:r>
              <a:rPr lang="es-MX" dirty="0" smtClean="0"/>
              <a:t> </a:t>
            </a:r>
            <a:r>
              <a:rPr lang="es-MX" dirty="0" err="1" smtClean="0"/>
              <a:t>often</a:t>
            </a:r>
            <a:r>
              <a:rPr lang="es-MX" dirty="0" smtClean="0"/>
              <a:t> </a:t>
            </a:r>
            <a:r>
              <a:rPr lang="es-MX" dirty="0" err="1" smtClean="0"/>
              <a:t>related</a:t>
            </a:r>
            <a:r>
              <a:rPr lang="es-MX" dirty="0" smtClean="0"/>
              <a:t> </a:t>
            </a:r>
            <a:r>
              <a:rPr lang="es-MX" dirty="0" err="1" smtClean="0"/>
              <a:t>to</a:t>
            </a:r>
            <a:r>
              <a:rPr lang="es-MX" dirty="0" smtClean="0"/>
              <a:t> </a:t>
            </a:r>
            <a:r>
              <a:rPr lang="es-MX" dirty="0" err="1" smtClean="0"/>
              <a:t>Heisenberg’s</a:t>
            </a:r>
            <a:r>
              <a:rPr lang="es-MX" dirty="0" smtClean="0"/>
              <a:t> </a:t>
            </a:r>
            <a:r>
              <a:rPr lang="es-MX" dirty="0" err="1" smtClean="0"/>
              <a:t>principle</a:t>
            </a:r>
            <a:r>
              <a:rPr lang="es-MX" dirty="0" smtClean="0"/>
              <a:t> of </a:t>
            </a:r>
            <a:r>
              <a:rPr lang="es-MX" dirty="0" err="1" smtClean="0"/>
              <a:t>uncertainty</a:t>
            </a:r>
            <a:r>
              <a:rPr lang="es-MX" dirty="0" smtClean="0"/>
              <a:t> (</a:t>
            </a:r>
            <a:r>
              <a:rPr lang="es-MX" dirty="0" err="1" smtClean="0"/>
              <a:t>although</a:t>
            </a:r>
            <a:r>
              <a:rPr lang="es-MX" dirty="0" smtClean="0"/>
              <a:t> </a:t>
            </a:r>
            <a:r>
              <a:rPr lang="es-MX" dirty="0" err="1" smtClean="0"/>
              <a:t>it</a:t>
            </a:r>
            <a:r>
              <a:rPr lang="es-MX" dirty="0" smtClean="0"/>
              <a:t> </a:t>
            </a:r>
            <a:r>
              <a:rPr lang="es-MX" dirty="0" err="1" smtClean="0"/>
              <a:t>is</a:t>
            </a:r>
            <a:r>
              <a:rPr lang="es-MX" dirty="0" smtClean="0"/>
              <a:t> </a:t>
            </a:r>
            <a:r>
              <a:rPr lang="es-MX" dirty="0" err="1" smtClean="0"/>
              <a:t>not</a:t>
            </a:r>
            <a:r>
              <a:rPr lang="es-MX" dirty="0" smtClean="0"/>
              <a:t> </a:t>
            </a:r>
            <a:r>
              <a:rPr lang="es-MX" dirty="0" err="1" smtClean="0"/>
              <a:t>exactly</a:t>
            </a:r>
            <a:r>
              <a:rPr lang="es-MX" dirty="0" smtClean="0"/>
              <a:t> </a:t>
            </a:r>
            <a:r>
              <a:rPr lang="es-MX" dirty="0" err="1" smtClean="0"/>
              <a:t>the</a:t>
            </a:r>
            <a:r>
              <a:rPr lang="es-MX" dirty="0" smtClean="0"/>
              <a:t> </a:t>
            </a:r>
            <a:r>
              <a:rPr lang="es-MX" dirty="0" err="1" smtClean="0"/>
              <a:t>same</a:t>
            </a:r>
            <a:r>
              <a:rPr lang="es-MX" dirty="0" smtClean="0"/>
              <a:t>)</a:t>
            </a:r>
          </a:p>
          <a:p>
            <a:pPr lvl="1"/>
            <a:endParaRPr lang="es-MX" dirty="0" smtClean="0"/>
          </a:p>
          <a:p>
            <a:pPr lvl="1"/>
            <a:r>
              <a:rPr lang="es-MX" dirty="0" err="1" smtClean="0"/>
              <a:t>We</a:t>
            </a:r>
            <a:r>
              <a:rPr lang="es-MX" dirty="0" smtClean="0"/>
              <a:t> </a:t>
            </a:r>
            <a:r>
              <a:rPr lang="es-MX" dirty="0" err="1" smtClean="0"/>
              <a:t>will</a:t>
            </a:r>
            <a:r>
              <a:rPr lang="es-MX" dirty="0" smtClean="0"/>
              <a:t> </a:t>
            </a:r>
            <a:r>
              <a:rPr lang="es-MX" dirty="0" err="1" smtClean="0"/>
              <a:t>not</a:t>
            </a:r>
            <a:r>
              <a:rPr lang="es-MX" dirty="0" smtClean="0"/>
              <a:t> </a:t>
            </a:r>
            <a:r>
              <a:rPr lang="es-MX" dirty="0" err="1" smtClean="0"/>
              <a:t>get</a:t>
            </a:r>
            <a:r>
              <a:rPr lang="es-MX" dirty="0" smtClean="0"/>
              <a:t> </a:t>
            </a:r>
            <a:r>
              <a:rPr lang="es-MX" dirty="0" err="1" smtClean="0"/>
              <a:t>into</a:t>
            </a:r>
            <a:r>
              <a:rPr lang="es-MX" dirty="0" smtClean="0"/>
              <a:t> </a:t>
            </a:r>
            <a:r>
              <a:rPr lang="es-MX" dirty="0" err="1" smtClean="0"/>
              <a:t>further</a:t>
            </a:r>
            <a:r>
              <a:rPr lang="es-MX" dirty="0" smtClean="0"/>
              <a:t> </a:t>
            </a:r>
            <a:r>
              <a:rPr lang="es-MX" dirty="0" err="1" smtClean="0"/>
              <a:t>details</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107</a:t>
            </a:fld>
            <a:endParaRPr lang="es-E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3" name="2 Marcador de contenido"/>
          <p:cNvSpPr>
            <a:spLocks noGrp="1"/>
          </p:cNvSpPr>
          <p:nvPr>
            <p:ph idx="1"/>
          </p:nvPr>
        </p:nvSpPr>
        <p:spPr/>
        <p:txBody>
          <a:bodyPr>
            <a:normAutofit fontScale="92500"/>
          </a:bodyPr>
          <a:lstStyle/>
          <a:p>
            <a:r>
              <a:rPr lang="es-MX" dirty="0" err="1" smtClean="0"/>
              <a:t>Empirical</a:t>
            </a:r>
            <a:r>
              <a:rPr lang="es-MX" dirty="0" smtClean="0"/>
              <a:t> </a:t>
            </a:r>
            <a:r>
              <a:rPr lang="es-MX" dirty="0" err="1" smtClean="0"/>
              <a:t>science</a:t>
            </a:r>
            <a:r>
              <a:rPr lang="es-MX" dirty="0" smtClean="0"/>
              <a:t> (</a:t>
            </a:r>
            <a:r>
              <a:rPr lang="es-MX" dirty="0" err="1" smtClean="0"/>
              <a:t>that</a:t>
            </a:r>
            <a:r>
              <a:rPr lang="es-MX" dirty="0" smtClean="0"/>
              <a:t> </a:t>
            </a:r>
            <a:r>
              <a:rPr lang="es-MX" dirty="0" err="1" smtClean="0"/>
              <a:t>based</a:t>
            </a:r>
            <a:r>
              <a:rPr lang="es-MX" dirty="0" smtClean="0"/>
              <a:t> </a:t>
            </a:r>
            <a:r>
              <a:rPr lang="es-MX" dirty="0" err="1" smtClean="0"/>
              <a:t>on</a:t>
            </a:r>
            <a:r>
              <a:rPr lang="es-MX" dirty="0" smtClean="0"/>
              <a:t> </a:t>
            </a:r>
            <a:r>
              <a:rPr lang="es-MX" dirty="0" err="1" smtClean="0"/>
              <a:t>the</a:t>
            </a:r>
            <a:r>
              <a:rPr lang="es-MX" dirty="0" smtClean="0"/>
              <a:t> </a:t>
            </a:r>
            <a:r>
              <a:rPr lang="es-MX" dirty="0" err="1" smtClean="0"/>
              <a:t>observation</a:t>
            </a:r>
            <a:r>
              <a:rPr lang="es-MX" dirty="0" smtClean="0"/>
              <a:t> of a </a:t>
            </a:r>
            <a:r>
              <a:rPr lang="es-MX" dirty="0" err="1" smtClean="0"/>
              <a:t>phenomenon</a:t>
            </a:r>
            <a:r>
              <a:rPr lang="es-MX" dirty="0" smtClean="0"/>
              <a:t>; </a:t>
            </a:r>
            <a:r>
              <a:rPr lang="es-MX" dirty="0" err="1" smtClean="0"/>
              <a:t>that</a:t>
            </a:r>
            <a:r>
              <a:rPr lang="es-MX" dirty="0" smtClean="0"/>
              <a:t> </a:t>
            </a:r>
            <a:r>
              <a:rPr lang="es-MX" dirty="0" err="1" smtClean="0"/>
              <a:t>is</a:t>
            </a:r>
            <a:r>
              <a:rPr lang="es-MX" dirty="0" smtClean="0"/>
              <a:t> in </a:t>
            </a:r>
            <a:r>
              <a:rPr lang="es-MX" dirty="0" err="1" smtClean="0"/>
              <a:t>facts</a:t>
            </a:r>
            <a:r>
              <a:rPr lang="es-MX" dirty="0" smtClean="0"/>
              <a:t>) </a:t>
            </a:r>
            <a:r>
              <a:rPr lang="es-MX" dirty="0" err="1" smtClean="0"/>
              <a:t>requires</a:t>
            </a:r>
            <a:r>
              <a:rPr lang="es-MX" dirty="0" smtClean="0"/>
              <a:t> </a:t>
            </a:r>
            <a:r>
              <a:rPr lang="es-MX" dirty="0" err="1" smtClean="0"/>
              <a:t>both</a:t>
            </a:r>
            <a:r>
              <a:rPr lang="es-MX" dirty="0" smtClean="0"/>
              <a:t> </a:t>
            </a:r>
            <a:r>
              <a:rPr lang="es-MX" dirty="0" err="1" smtClean="0"/>
              <a:t>observational</a:t>
            </a:r>
            <a:r>
              <a:rPr lang="es-MX" dirty="0" smtClean="0"/>
              <a:t> and </a:t>
            </a:r>
            <a:r>
              <a:rPr lang="es-MX" dirty="0" err="1" smtClean="0"/>
              <a:t>interventional</a:t>
            </a:r>
            <a:r>
              <a:rPr lang="es-MX" dirty="0" smtClean="0"/>
              <a:t> </a:t>
            </a:r>
            <a:r>
              <a:rPr lang="es-MX" dirty="0" err="1" smtClean="0"/>
              <a:t>research</a:t>
            </a:r>
            <a:r>
              <a:rPr lang="es-MX" dirty="0" smtClean="0"/>
              <a:t>. [SwanbornPG1996]</a:t>
            </a:r>
          </a:p>
          <a:p>
            <a:endParaRPr lang="es-MX" dirty="0" smtClean="0"/>
          </a:p>
          <a:p>
            <a:r>
              <a:rPr lang="es-MX" dirty="0" err="1" smtClean="0"/>
              <a:t>Regardless</a:t>
            </a:r>
            <a:r>
              <a:rPr lang="es-MX" dirty="0" smtClean="0"/>
              <a:t> of </a:t>
            </a:r>
            <a:r>
              <a:rPr lang="es-MX" dirty="0" err="1" smtClean="0"/>
              <a:t>whether</a:t>
            </a:r>
            <a:r>
              <a:rPr lang="es-MX" dirty="0" smtClean="0"/>
              <a:t> </a:t>
            </a:r>
            <a:r>
              <a:rPr lang="es-MX" dirty="0" err="1" smtClean="0"/>
              <a:t>the</a:t>
            </a:r>
            <a:r>
              <a:rPr lang="es-MX" dirty="0" smtClean="0"/>
              <a:t> </a:t>
            </a:r>
            <a:r>
              <a:rPr lang="es-MX" dirty="0" err="1" smtClean="0"/>
              <a:t>experiment</a:t>
            </a:r>
            <a:r>
              <a:rPr lang="es-MX" dirty="0" smtClean="0"/>
              <a:t> </a:t>
            </a:r>
            <a:r>
              <a:rPr lang="es-MX" dirty="0" err="1" smtClean="0"/>
              <a:t>is</a:t>
            </a:r>
            <a:r>
              <a:rPr lang="es-MX" dirty="0" smtClean="0"/>
              <a:t> </a:t>
            </a:r>
            <a:r>
              <a:rPr lang="es-MX" dirty="0" err="1" smtClean="0"/>
              <a:t>observational</a:t>
            </a:r>
            <a:r>
              <a:rPr lang="es-MX" dirty="0" smtClean="0"/>
              <a:t> </a:t>
            </a:r>
            <a:r>
              <a:rPr lang="es-MX" dirty="0" err="1" smtClean="0"/>
              <a:t>or</a:t>
            </a:r>
            <a:r>
              <a:rPr lang="es-MX" dirty="0" smtClean="0"/>
              <a:t> </a:t>
            </a:r>
            <a:r>
              <a:rPr lang="es-MX" dirty="0" err="1" smtClean="0"/>
              <a:t>interventional</a:t>
            </a:r>
            <a:r>
              <a:rPr lang="es-MX" dirty="0" smtClean="0"/>
              <a:t>, </a:t>
            </a:r>
            <a:r>
              <a:rPr lang="es-MX" dirty="0" err="1" smtClean="0"/>
              <a:t>the</a:t>
            </a:r>
            <a:r>
              <a:rPr lang="es-MX" dirty="0" smtClean="0"/>
              <a:t> </a:t>
            </a:r>
            <a:r>
              <a:rPr lang="es-MX" dirty="0" err="1" smtClean="0"/>
              <a:t>research</a:t>
            </a:r>
            <a:r>
              <a:rPr lang="es-MX" dirty="0" smtClean="0"/>
              <a:t> </a:t>
            </a:r>
            <a:r>
              <a:rPr lang="es-MX" dirty="0" err="1" smtClean="0"/>
              <a:t>might</a:t>
            </a:r>
            <a:r>
              <a:rPr lang="es-MX" dirty="0" smtClean="0"/>
              <a:t> </a:t>
            </a:r>
            <a:r>
              <a:rPr lang="es-MX" dirty="0" err="1" smtClean="0"/>
              <a:t>still</a:t>
            </a:r>
            <a:r>
              <a:rPr lang="es-MX" dirty="0" smtClean="0"/>
              <a:t> </a:t>
            </a:r>
            <a:r>
              <a:rPr lang="es-MX" dirty="0" err="1" smtClean="0"/>
              <a:t>be</a:t>
            </a:r>
            <a:r>
              <a:rPr lang="es-MX" dirty="0" smtClean="0"/>
              <a:t> </a:t>
            </a:r>
            <a:r>
              <a:rPr lang="es-MX" dirty="0" err="1" smtClean="0"/>
              <a:t>qualitative</a:t>
            </a:r>
            <a:r>
              <a:rPr lang="es-MX" dirty="0" smtClean="0"/>
              <a:t> </a:t>
            </a:r>
            <a:r>
              <a:rPr lang="es-MX" dirty="0" err="1" smtClean="0"/>
              <a:t>or</a:t>
            </a:r>
            <a:r>
              <a:rPr lang="es-MX" dirty="0" smtClean="0"/>
              <a:t> </a:t>
            </a:r>
            <a:r>
              <a:rPr lang="es-MX" dirty="0" err="1" smtClean="0"/>
              <a:t>quantitative</a:t>
            </a:r>
            <a:r>
              <a:rPr lang="es-MX" dirty="0" smtClean="0"/>
              <a:t>.</a:t>
            </a:r>
          </a:p>
          <a:p>
            <a:pPr lvl="1"/>
            <a:r>
              <a:rPr lang="es-MX" dirty="0" smtClean="0"/>
              <a:t>…</a:t>
            </a:r>
            <a:r>
              <a:rPr lang="es-MX" dirty="0" err="1" smtClean="0"/>
              <a:t>although</a:t>
            </a:r>
            <a:r>
              <a:rPr lang="es-MX" dirty="0" smtClean="0"/>
              <a:t>, </a:t>
            </a:r>
            <a:r>
              <a:rPr lang="es-MX" dirty="0" err="1" smtClean="0"/>
              <a:t>naturally</a:t>
            </a:r>
            <a:r>
              <a:rPr lang="es-MX" dirty="0" smtClean="0"/>
              <a:t> </a:t>
            </a:r>
            <a:r>
              <a:rPr lang="es-MX" dirty="0" err="1" smtClean="0"/>
              <a:t>the</a:t>
            </a:r>
            <a:r>
              <a:rPr lang="es-MX" dirty="0" smtClean="0"/>
              <a:t> </a:t>
            </a:r>
            <a:r>
              <a:rPr lang="es-MX" dirty="0" err="1" smtClean="0"/>
              <a:t>qualitative</a:t>
            </a:r>
            <a:r>
              <a:rPr lang="es-MX" dirty="0" smtClean="0"/>
              <a:t> </a:t>
            </a:r>
            <a:r>
              <a:rPr lang="es-MX" dirty="0" err="1" smtClean="0"/>
              <a:t>research</a:t>
            </a:r>
            <a:r>
              <a:rPr lang="es-MX" dirty="0" smtClean="0"/>
              <a:t> </a:t>
            </a:r>
            <a:r>
              <a:rPr lang="es-MX" dirty="0" err="1" smtClean="0"/>
              <a:t>tends</a:t>
            </a:r>
            <a:r>
              <a:rPr lang="es-MX" dirty="0" smtClean="0"/>
              <a:t> </a:t>
            </a:r>
            <a:r>
              <a:rPr lang="es-MX" dirty="0" err="1" smtClean="0"/>
              <a:t>to</a:t>
            </a:r>
            <a:r>
              <a:rPr lang="es-MX" dirty="0" smtClean="0"/>
              <a:t> </a:t>
            </a:r>
            <a:r>
              <a:rPr lang="es-MX" dirty="0" err="1" smtClean="0"/>
              <a:t>be</a:t>
            </a:r>
            <a:r>
              <a:rPr lang="es-MX" dirty="0" smtClean="0"/>
              <a:t> </a:t>
            </a:r>
            <a:r>
              <a:rPr lang="es-MX" dirty="0" err="1" smtClean="0"/>
              <a:t>observational</a:t>
            </a:r>
            <a:r>
              <a:rPr lang="es-MX" dirty="0" smtClean="0"/>
              <a:t> in </a:t>
            </a:r>
            <a:r>
              <a:rPr lang="es-MX" dirty="0" err="1" smtClean="0"/>
              <a:t>nature</a:t>
            </a:r>
            <a:r>
              <a:rPr lang="es-MX" dirty="0" smtClean="0"/>
              <a:t>.</a:t>
            </a:r>
          </a:p>
          <a:p>
            <a:pPr lvl="1"/>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108</a:t>
            </a:fld>
            <a:endParaRPr lang="es-E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3" name="2 Marcador de contenido"/>
          <p:cNvSpPr>
            <a:spLocks noGrp="1"/>
          </p:cNvSpPr>
          <p:nvPr>
            <p:ph idx="1"/>
          </p:nvPr>
        </p:nvSpPr>
        <p:spPr/>
        <p:txBody>
          <a:bodyPr>
            <a:normAutofit fontScale="92500" lnSpcReduction="10000"/>
          </a:bodyPr>
          <a:lstStyle/>
          <a:p>
            <a:r>
              <a:rPr lang="es-MX" dirty="0" smtClean="0"/>
              <a:t>En general, se debe favorecer la investigación con intervención sobre la observacional, pero…</a:t>
            </a:r>
          </a:p>
          <a:p>
            <a:endParaRPr lang="es-MX" dirty="0" smtClean="0"/>
          </a:p>
          <a:p>
            <a:r>
              <a:rPr lang="es-MX" dirty="0" smtClean="0"/>
              <a:t>“</a:t>
            </a:r>
            <a:r>
              <a:rPr lang="en-GB" dirty="0" smtClean="0"/>
              <a:t>The popular belief that only randomized, controlled trials produce trustworthy results and that all </a:t>
            </a:r>
            <a:r>
              <a:rPr lang="en-GB" dirty="0" smtClean="0">
                <a:solidFill>
                  <a:srgbClr val="00B050"/>
                </a:solidFill>
              </a:rPr>
              <a:t>observational studies</a:t>
            </a:r>
            <a:r>
              <a:rPr lang="en-GB" dirty="0" smtClean="0"/>
              <a:t> are misleading does a disservice to patient care, clinical investigation, and the education of health care professionals.”</a:t>
            </a:r>
          </a:p>
          <a:p>
            <a:pPr lvl="1"/>
            <a:r>
              <a:rPr lang="es-MX" dirty="0" smtClean="0"/>
              <a:t>[</a:t>
            </a:r>
            <a:r>
              <a:rPr lang="es-MX" dirty="0" err="1" smtClean="0"/>
              <a:t>Concato</a:t>
            </a:r>
            <a:r>
              <a:rPr lang="es-MX" dirty="0" smtClean="0"/>
              <a:t>, 2000, </a:t>
            </a:r>
            <a:r>
              <a:rPr lang="es-MX" b="1" dirty="0" smtClean="0">
                <a:solidFill>
                  <a:srgbClr val="FF0000"/>
                </a:solidFill>
              </a:rPr>
              <a:t>NEJM</a:t>
            </a:r>
            <a:r>
              <a:rPr lang="es-MX" dirty="0" smtClean="0"/>
              <a:t> </a:t>
            </a:r>
            <a:r>
              <a:rPr lang="en-GB" dirty="0" smtClean="0"/>
              <a:t>342:1887-92]</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109</a:t>
            </a:fld>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8" name="7 Marcador de contenido"/>
          <p:cNvSpPr>
            <a:spLocks noGrp="1"/>
          </p:cNvSpPr>
          <p:nvPr>
            <p:ph idx="1"/>
          </p:nvPr>
        </p:nvSpPr>
        <p:spPr/>
        <p:txBody>
          <a:bodyPr>
            <a:normAutofit fontScale="85000" lnSpcReduction="10000"/>
          </a:bodyPr>
          <a:lstStyle/>
          <a:p>
            <a:r>
              <a:rPr lang="en-GB" dirty="0" smtClean="0"/>
              <a:t>In general, science aims at providing explanations of phenomena observed in nature and society</a:t>
            </a:r>
          </a:p>
          <a:p>
            <a:endParaRPr lang="en-GB" dirty="0" smtClean="0"/>
          </a:p>
          <a:p>
            <a:r>
              <a:rPr lang="en-GB" dirty="0" smtClean="0"/>
              <a:t>This explanation is offered in terms of relations between an observed phenomena (effect) as a consequence of its possible origin (cause).</a:t>
            </a:r>
          </a:p>
          <a:p>
            <a:endParaRPr lang="en-GB" dirty="0" smtClean="0"/>
          </a:p>
          <a:p>
            <a:r>
              <a:rPr lang="en-GB" dirty="0" smtClean="0"/>
              <a:t>These relations are established by means of </a:t>
            </a:r>
            <a:r>
              <a:rPr lang="en-GB" dirty="0" smtClean="0">
                <a:solidFill>
                  <a:srgbClr val="00B050"/>
                </a:solidFill>
              </a:rPr>
              <a:t>experimentation</a:t>
            </a:r>
            <a:r>
              <a:rPr lang="en-GB" dirty="0" smtClean="0"/>
              <a:t> following the </a:t>
            </a:r>
            <a:r>
              <a:rPr lang="en-GB" dirty="0" smtClean="0">
                <a:solidFill>
                  <a:srgbClr val="00B050"/>
                </a:solidFill>
              </a:rPr>
              <a:t>scientific method</a:t>
            </a:r>
            <a:r>
              <a:rPr lang="en-GB" dirty="0" smtClean="0"/>
              <a:t>.</a:t>
            </a:r>
          </a:p>
          <a:p>
            <a:pPr lvl="1"/>
            <a:r>
              <a:rPr lang="en-GB" dirty="0" smtClean="0"/>
              <a:t>i.e. experiments are central to science</a:t>
            </a:r>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a:t>
            </a:fld>
            <a:endParaRPr lang="es-E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Quantitative</a:t>
            </a:r>
            <a:r>
              <a:rPr lang="es-MX" dirty="0" smtClean="0"/>
              <a:t> vs </a:t>
            </a:r>
            <a:r>
              <a:rPr lang="es-MX" dirty="0" err="1" smtClean="0"/>
              <a:t>qualitative</a:t>
            </a:r>
            <a:r>
              <a:rPr lang="es-MX" dirty="0" smtClean="0"/>
              <a:t> </a:t>
            </a:r>
            <a:r>
              <a:rPr lang="es-MX" dirty="0" err="1" smtClean="0"/>
              <a:t>observation</a:t>
            </a:r>
            <a:endParaRPr lang="en-GB" dirty="0"/>
          </a:p>
        </p:txBody>
      </p:sp>
      <p:sp>
        <p:nvSpPr>
          <p:cNvPr id="3" name="2 Marcador de contenido"/>
          <p:cNvSpPr>
            <a:spLocks noGrp="1"/>
          </p:cNvSpPr>
          <p:nvPr>
            <p:ph idx="1"/>
          </p:nvPr>
        </p:nvSpPr>
        <p:spPr/>
        <p:txBody>
          <a:bodyPr>
            <a:normAutofit fontScale="62500" lnSpcReduction="20000"/>
          </a:bodyPr>
          <a:lstStyle/>
          <a:p>
            <a:r>
              <a:rPr lang="es-MX" dirty="0" err="1" smtClean="0"/>
              <a:t>Recommended</a:t>
            </a:r>
            <a:r>
              <a:rPr lang="es-MX" dirty="0" smtClean="0"/>
              <a:t> </a:t>
            </a:r>
            <a:r>
              <a:rPr lang="es-MX" dirty="0" err="1" smtClean="0"/>
              <a:t>readings</a:t>
            </a:r>
            <a:r>
              <a:rPr lang="es-MX" dirty="0" smtClean="0"/>
              <a:t>:</a:t>
            </a:r>
          </a:p>
          <a:p>
            <a:pPr lvl="1"/>
            <a:r>
              <a:rPr lang="es-MX" dirty="0" err="1" smtClean="0"/>
              <a:t>Concato</a:t>
            </a:r>
            <a:r>
              <a:rPr lang="es-MX" dirty="0" smtClean="0"/>
              <a:t> J et al “</a:t>
            </a:r>
            <a:r>
              <a:rPr lang="en-GB" dirty="0" smtClean="0"/>
              <a:t>Randomized, Controlled Trials, Observational Studies, and The Hierarchy Of Research Designs” New England Journal of Medicine 342:1887-92</a:t>
            </a:r>
          </a:p>
          <a:p>
            <a:pPr lvl="2"/>
            <a:r>
              <a:rPr lang="es-MX" dirty="0" smtClean="0"/>
              <a:t>&gt;2000 citas</a:t>
            </a:r>
          </a:p>
          <a:p>
            <a:pPr lvl="1"/>
            <a:r>
              <a:rPr lang="es-MX" dirty="0" err="1" smtClean="0"/>
              <a:t>Bryman</a:t>
            </a:r>
            <a:r>
              <a:rPr lang="es-MX" dirty="0" smtClean="0"/>
              <a:t>, A (1984) “</a:t>
            </a:r>
            <a:r>
              <a:rPr lang="en-GB" dirty="0" smtClean="0"/>
              <a:t>The Debate about Quantitative and Qualitative Research: A Question of Method or Epistemology?” The British Journal of Sociology, 35(1):75-92</a:t>
            </a:r>
          </a:p>
          <a:p>
            <a:pPr lvl="2"/>
            <a:r>
              <a:rPr lang="es-MX" dirty="0" smtClean="0"/>
              <a:t>&gt;500 citas</a:t>
            </a:r>
          </a:p>
          <a:p>
            <a:pPr lvl="1"/>
            <a:r>
              <a:rPr lang="es-MX" dirty="0" err="1" smtClean="0"/>
              <a:t>Firestone</a:t>
            </a:r>
            <a:r>
              <a:rPr lang="es-MX" dirty="0" smtClean="0"/>
              <a:t> WA (1987) “</a:t>
            </a:r>
            <a:r>
              <a:rPr lang="es-MX" dirty="0" err="1" smtClean="0"/>
              <a:t>Meaning</a:t>
            </a:r>
            <a:r>
              <a:rPr lang="es-MX" dirty="0" smtClean="0"/>
              <a:t> in </a:t>
            </a:r>
            <a:r>
              <a:rPr lang="es-MX" dirty="0" err="1" smtClean="0"/>
              <a:t>the</a:t>
            </a:r>
            <a:r>
              <a:rPr lang="es-MX" dirty="0" smtClean="0"/>
              <a:t> </a:t>
            </a:r>
            <a:r>
              <a:rPr lang="es-MX" dirty="0" err="1" smtClean="0"/>
              <a:t>method</a:t>
            </a:r>
            <a:r>
              <a:rPr lang="es-MX" dirty="0" smtClean="0"/>
              <a:t>: </a:t>
            </a:r>
            <a:r>
              <a:rPr lang="es-MX" dirty="0" err="1" smtClean="0"/>
              <a:t>The</a:t>
            </a:r>
            <a:r>
              <a:rPr lang="es-MX" dirty="0" smtClean="0"/>
              <a:t> </a:t>
            </a:r>
            <a:r>
              <a:rPr lang="es-MX" dirty="0" err="1" smtClean="0"/>
              <a:t>rethoric</a:t>
            </a:r>
            <a:r>
              <a:rPr lang="es-MX" dirty="0" smtClean="0"/>
              <a:t> of </a:t>
            </a:r>
            <a:r>
              <a:rPr lang="es-MX" dirty="0" err="1" smtClean="0"/>
              <a:t>quantitative</a:t>
            </a:r>
            <a:r>
              <a:rPr lang="es-MX" dirty="0" smtClean="0"/>
              <a:t> and </a:t>
            </a:r>
            <a:r>
              <a:rPr lang="es-MX" dirty="0" err="1" smtClean="0"/>
              <a:t>qualitative</a:t>
            </a:r>
            <a:r>
              <a:rPr lang="es-MX" dirty="0" smtClean="0"/>
              <a:t> </a:t>
            </a:r>
            <a:r>
              <a:rPr lang="es-MX" dirty="0" err="1" smtClean="0"/>
              <a:t>research</a:t>
            </a:r>
            <a:r>
              <a:rPr lang="es-MX" dirty="0" smtClean="0"/>
              <a:t>” </a:t>
            </a:r>
            <a:r>
              <a:rPr lang="es-MX" dirty="0" err="1" smtClean="0"/>
              <a:t>Educational</a:t>
            </a:r>
            <a:r>
              <a:rPr lang="es-MX" dirty="0" smtClean="0"/>
              <a:t> </a:t>
            </a:r>
            <a:r>
              <a:rPr lang="es-MX" dirty="0" err="1" smtClean="0"/>
              <a:t>researcher</a:t>
            </a:r>
            <a:r>
              <a:rPr lang="es-MX" dirty="0" smtClean="0"/>
              <a:t> 16(7):16-21</a:t>
            </a:r>
          </a:p>
          <a:p>
            <a:pPr lvl="2"/>
            <a:r>
              <a:rPr lang="es-MX" dirty="0" smtClean="0"/>
              <a:t>&gt;500 citas</a:t>
            </a:r>
          </a:p>
          <a:p>
            <a:pPr lvl="1"/>
            <a:r>
              <a:rPr lang="es-MX" dirty="0" err="1" smtClean="0"/>
              <a:t>Bryman</a:t>
            </a:r>
            <a:r>
              <a:rPr lang="es-MX" dirty="0" smtClean="0"/>
              <a:t>, A (2006) “</a:t>
            </a:r>
            <a:r>
              <a:rPr lang="en-GB" dirty="0" smtClean="0"/>
              <a:t>Integrating quantitative and qualitative research: how is it done?” Qualitative Research 6(1) 97-113</a:t>
            </a:r>
            <a:endParaRPr lang="es-MX" dirty="0" smtClean="0"/>
          </a:p>
          <a:p>
            <a:pPr lvl="1"/>
            <a:r>
              <a:rPr lang="es-MX" dirty="0" smtClean="0"/>
              <a:t>Lilly CM 2007 “</a:t>
            </a:r>
            <a:r>
              <a:rPr lang="en-GB" dirty="0" smtClean="0"/>
              <a:t>The Healing Power of Listening in the ICU” New England Journal of Medicine, 356(5):513-514</a:t>
            </a:r>
          </a:p>
          <a:p>
            <a:pPr lvl="2"/>
            <a:r>
              <a:rPr lang="es-MX" dirty="0" smtClean="0"/>
              <a:t>Un buen ejemplo de los diferentes roles de ambos tipos de experimento en particular en investigación clínica.</a:t>
            </a:r>
          </a:p>
          <a:p>
            <a:pPr lvl="1"/>
            <a:r>
              <a:rPr lang="en-GB" dirty="0" smtClean="0">
                <a:hlinkClick r:id="rId2"/>
              </a:rPr>
              <a:t>http://longevity.about.com/od/researchandmedicine/f/what-are-observational-studies.htm</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110</a:t>
            </a:fld>
            <a:endParaRPr lang="es-E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aproximaTIOn</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111</a:t>
            </a:fld>
            <a:endParaRPr lang="es-E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Aproximation</a:t>
            </a:r>
            <a:endParaRPr lang="en-GB" dirty="0"/>
          </a:p>
        </p:txBody>
      </p:sp>
      <p:sp>
        <p:nvSpPr>
          <p:cNvPr id="8" name="7 Marcador de contenido"/>
          <p:cNvSpPr>
            <a:spLocks noGrp="1"/>
          </p:cNvSpPr>
          <p:nvPr>
            <p:ph idx="1"/>
          </p:nvPr>
        </p:nvSpPr>
        <p:spPr/>
        <p:txBody>
          <a:bodyPr>
            <a:normAutofit fontScale="85000" lnSpcReduction="10000"/>
          </a:bodyPr>
          <a:lstStyle/>
          <a:p>
            <a:r>
              <a:rPr lang="es-ES" dirty="0" err="1" smtClean="0"/>
              <a:t>The</a:t>
            </a:r>
            <a:r>
              <a:rPr lang="es-ES" dirty="0" smtClean="0"/>
              <a:t> experimental </a:t>
            </a:r>
            <a:r>
              <a:rPr lang="es-ES" dirty="0" err="1" smtClean="0"/>
              <a:t>design</a:t>
            </a:r>
            <a:r>
              <a:rPr lang="es-ES" dirty="0" smtClean="0"/>
              <a:t> and </a:t>
            </a:r>
            <a:r>
              <a:rPr lang="es-ES" dirty="0" err="1" smtClean="0"/>
              <a:t>the</a:t>
            </a:r>
            <a:r>
              <a:rPr lang="es-ES" dirty="0" smtClean="0"/>
              <a:t> </a:t>
            </a:r>
            <a:r>
              <a:rPr lang="es-ES" dirty="0" err="1" smtClean="0"/>
              <a:t>subsequent</a:t>
            </a:r>
            <a:r>
              <a:rPr lang="es-ES" dirty="0" smtClean="0"/>
              <a:t> </a:t>
            </a:r>
            <a:r>
              <a:rPr lang="es-ES" dirty="0" err="1" smtClean="0"/>
              <a:t>analysis</a:t>
            </a:r>
            <a:r>
              <a:rPr lang="es-ES" dirty="0" smtClean="0"/>
              <a:t> of data can </a:t>
            </a:r>
            <a:r>
              <a:rPr lang="es-ES" dirty="0" err="1" smtClean="0"/>
              <a:t>be</a:t>
            </a:r>
            <a:r>
              <a:rPr lang="es-ES" dirty="0" smtClean="0"/>
              <a:t>:</a:t>
            </a:r>
          </a:p>
          <a:p>
            <a:pPr lvl="1"/>
            <a:r>
              <a:rPr lang="es-ES" b="1" dirty="0" err="1" smtClean="0">
                <a:solidFill>
                  <a:srgbClr val="FF0000"/>
                </a:solidFill>
              </a:rPr>
              <a:t>guided</a:t>
            </a:r>
            <a:r>
              <a:rPr lang="es-ES" b="1" dirty="0" smtClean="0">
                <a:solidFill>
                  <a:srgbClr val="FF0000"/>
                </a:solidFill>
              </a:rPr>
              <a:t> </a:t>
            </a:r>
            <a:r>
              <a:rPr lang="es-ES" b="1" dirty="0" err="1" smtClean="0">
                <a:solidFill>
                  <a:srgbClr val="FF0000"/>
                </a:solidFill>
              </a:rPr>
              <a:t>by</a:t>
            </a:r>
            <a:r>
              <a:rPr lang="es-ES" b="1" dirty="0" smtClean="0">
                <a:solidFill>
                  <a:srgbClr val="FF0000"/>
                </a:solidFill>
              </a:rPr>
              <a:t> </a:t>
            </a:r>
            <a:r>
              <a:rPr lang="es-ES" b="1" dirty="0" err="1" smtClean="0">
                <a:solidFill>
                  <a:srgbClr val="FF0000"/>
                </a:solidFill>
              </a:rPr>
              <a:t>hypothesis</a:t>
            </a:r>
            <a:r>
              <a:rPr lang="es-ES" dirty="0" smtClean="0"/>
              <a:t>: </a:t>
            </a:r>
            <a:r>
              <a:rPr lang="es-ES" dirty="0" err="1" smtClean="0"/>
              <a:t>Involves</a:t>
            </a:r>
            <a:r>
              <a:rPr lang="es-ES" dirty="0" smtClean="0"/>
              <a:t> </a:t>
            </a:r>
            <a:r>
              <a:rPr lang="es-ES" dirty="0" err="1" smtClean="0"/>
              <a:t>the</a:t>
            </a:r>
            <a:r>
              <a:rPr lang="es-ES" dirty="0" smtClean="0"/>
              <a:t> </a:t>
            </a:r>
            <a:r>
              <a:rPr lang="es-ES" dirty="0" err="1" smtClean="0"/>
              <a:t>stating</a:t>
            </a:r>
            <a:r>
              <a:rPr lang="es-ES" dirty="0" smtClean="0"/>
              <a:t> of </a:t>
            </a:r>
            <a:r>
              <a:rPr lang="es-ES" dirty="0" err="1" smtClean="0"/>
              <a:t>an</a:t>
            </a:r>
            <a:r>
              <a:rPr lang="es-ES" dirty="0" smtClean="0"/>
              <a:t> </a:t>
            </a:r>
            <a:r>
              <a:rPr lang="es-ES" dirty="0" err="1" smtClean="0"/>
              <a:t>educated</a:t>
            </a:r>
            <a:r>
              <a:rPr lang="es-ES" dirty="0" smtClean="0"/>
              <a:t> </a:t>
            </a:r>
            <a:r>
              <a:rPr lang="es-ES" dirty="0" err="1" smtClean="0"/>
              <a:t>hypothesis</a:t>
            </a:r>
            <a:r>
              <a:rPr lang="es-ES" dirty="0" smtClean="0"/>
              <a:t> </a:t>
            </a:r>
            <a:r>
              <a:rPr lang="es-ES" dirty="0" err="1" smtClean="0"/>
              <a:t>around</a:t>
            </a:r>
            <a:r>
              <a:rPr lang="es-ES" dirty="0" smtClean="0"/>
              <a:t> </a:t>
            </a:r>
            <a:r>
              <a:rPr lang="es-ES" dirty="0" err="1" smtClean="0"/>
              <a:t>which</a:t>
            </a:r>
            <a:r>
              <a:rPr lang="es-ES" dirty="0" smtClean="0"/>
              <a:t> </a:t>
            </a:r>
            <a:r>
              <a:rPr lang="es-ES" dirty="0" err="1" smtClean="0"/>
              <a:t>an</a:t>
            </a:r>
            <a:r>
              <a:rPr lang="es-ES" dirty="0" smtClean="0"/>
              <a:t> </a:t>
            </a:r>
            <a:r>
              <a:rPr lang="es-ES" dirty="0" err="1" smtClean="0"/>
              <a:t>specific</a:t>
            </a:r>
            <a:r>
              <a:rPr lang="es-ES" dirty="0" smtClean="0"/>
              <a:t> </a:t>
            </a:r>
            <a:r>
              <a:rPr lang="es-ES" dirty="0" err="1" smtClean="0"/>
              <a:t>purpose</a:t>
            </a:r>
            <a:r>
              <a:rPr lang="es-ES" dirty="0" smtClean="0"/>
              <a:t> </a:t>
            </a:r>
            <a:r>
              <a:rPr lang="es-ES" dirty="0" err="1" smtClean="0"/>
              <a:t>experiment</a:t>
            </a:r>
            <a:r>
              <a:rPr lang="es-ES" dirty="0" smtClean="0"/>
              <a:t> </a:t>
            </a:r>
            <a:r>
              <a:rPr lang="es-ES" dirty="0" err="1" smtClean="0"/>
              <a:t>is</a:t>
            </a:r>
            <a:r>
              <a:rPr lang="es-ES" dirty="0" smtClean="0"/>
              <a:t> </a:t>
            </a:r>
            <a:r>
              <a:rPr lang="es-ES" dirty="0" err="1" smtClean="0"/>
              <a:t>designed</a:t>
            </a:r>
            <a:endParaRPr lang="es-ES" dirty="0" smtClean="0"/>
          </a:p>
          <a:p>
            <a:pPr lvl="2"/>
            <a:r>
              <a:rPr lang="es-ES" dirty="0" err="1" smtClean="0"/>
              <a:t>a.k.a.</a:t>
            </a:r>
            <a:r>
              <a:rPr lang="es-ES" dirty="0" smtClean="0"/>
              <a:t> </a:t>
            </a:r>
            <a:r>
              <a:rPr lang="es-ES" dirty="0" err="1" smtClean="0"/>
              <a:t>confirmatory</a:t>
            </a:r>
            <a:r>
              <a:rPr lang="es-ES" dirty="0" smtClean="0"/>
              <a:t>, </a:t>
            </a:r>
            <a:r>
              <a:rPr lang="es-ES" dirty="0" err="1" smtClean="0"/>
              <a:t>or</a:t>
            </a:r>
            <a:r>
              <a:rPr lang="es-ES" dirty="0" smtClean="0"/>
              <a:t> </a:t>
            </a:r>
            <a:r>
              <a:rPr lang="es-ES" dirty="0" err="1" smtClean="0"/>
              <a:t>model</a:t>
            </a:r>
            <a:r>
              <a:rPr lang="es-ES" dirty="0" smtClean="0"/>
              <a:t> </a:t>
            </a:r>
            <a:r>
              <a:rPr lang="es-ES" dirty="0" err="1" smtClean="0"/>
              <a:t>guided</a:t>
            </a:r>
            <a:endParaRPr lang="es-ES" dirty="0" smtClean="0"/>
          </a:p>
          <a:p>
            <a:pPr lvl="2"/>
            <a:r>
              <a:rPr lang="es-ES" dirty="0" err="1" smtClean="0"/>
              <a:t>It</a:t>
            </a:r>
            <a:r>
              <a:rPr lang="es-ES" dirty="0" smtClean="0"/>
              <a:t> </a:t>
            </a:r>
            <a:r>
              <a:rPr lang="es-ES" dirty="0" err="1" smtClean="0"/>
              <a:t>first</a:t>
            </a:r>
            <a:r>
              <a:rPr lang="es-ES" dirty="0" smtClean="0"/>
              <a:t> induces a plausible </a:t>
            </a:r>
            <a:r>
              <a:rPr lang="es-ES" dirty="0" err="1" smtClean="0"/>
              <a:t>truth</a:t>
            </a:r>
            <a:r>
              <a:rPr lang="es-ES" dirty="0" smtClean="0"/>
              <a:t> and </a:t>
            </a:r>
            <a:r>
              <a:rPr lang="es-ES" dirty="0" err="1" smtClean="0"/>
              <a:t>then</a:t>
            </a:r>
            <a:r>
              <a:rPr lang="es-ES" dirty="0" smtClean="0"/>
              <a:t> </a:t>
            </a:r>
            <a:r>
              <a:rPr lang="es-ES" dirty="0" err="1" smtClean="0"/>
              <a:t>acquires</a:t>
            </a:r>
            <a:r>
              <a:rPr lang="es-ES" dirty="0" smtClean="0"/>
              <a:t> </a:t>
            </a:r>
            <a:r>
              <a:rPr lang="es-ES" dirty="0" err="1" smtClean="0"/>
              <a:t>the</a:t>
            </a:r>
            <a:r>
              <a:rPr lang="es-ES" dirty="0" smtClean="0"/>
              <a:t> data</a:t>
            </a:r>
          </a:p>
          <a:p>
            <a:pPr lvl="1"/>
            <a:endParaRPr lang="es-ES" dirty="0" smtClean="0"/>
          </a:p>
          <a:p>
            <a:pPr lvl="1"/>
            <a:r>
              <a:rPr lang="es-ES" b="1" dirty="0" err="1" smtClean="0">
                <a:solidFill>
                  <a:srgbClr val="FF0000"/>
                </a:solidFill>
              </a:rPr>
              <a:t>guided</a:t>
            </a:r>
            <a:r>
              <a:rPr lang="es-ES" b="1" dirty="0" smtClean="0">
                <a:solidFill>
                  <a:srgbClr val="FF0000"/>
                </a:solidFill>
              </a:rPr>
              <a:t> </a:t>
            </a:r>
            <a:r>
              <a:rPr lang="es-ES" b="1" dirty="0" err="1" smtClean="0">
                <a:solidFill>
                  <a:srgbClr val="FF0000"/>
                </a:solidFill>
              </a:rPr>
              <a:t>by</a:t>
            </a:r>
            <a:r>
              <a:rPr lang="es-ES" b="1" dirty="0" smtClean="0">
                <a:solidFill>
                  <a:srgbClr val="FF0000"/>
                </a:solidFill>
              </a:rPr>
              <a:t> data</a:t>
            </a:r>
            <a:r>
              <a:rPr lang="es-ES" dirty="0" smtClean="0"/>
              <a:t>: </a:t>
            </a:r>
            <a:r>
              <a:rPr lang="es-ES" dirty="0" err="1" smtClean="0"/>
              <a:t>The</a:t>
            </a:r>
            <a:r>
              <a:rPr lang="es-ES" dirty="0" smtClean="0"/>
              <a:t> experimental </a:t>
            </a:r>
            <a:r>
              <a:rPr lang="es-ES" dirty="0" err="1" smtClean="0"/>
              <a:t>design</a:t>
            </a:r>
            <a:r>
              <a:rPr lang="es-ES" dirty="0" smtClean="0"/>
              <a:t> </a:t>
            </a:r>
            <a:r>
              <a:rPr lang="es-ES" dirty="0" err="1" smtClean="0"/>
              <a:t>is</a:t>
            </a:r>
            <a:r>
              <a:rPr lang="es-ES" dirty="0" smtClean="0"/>
              <a:t> more os </a:t>
            </a:r>
            <a:r>
              <a:rPr lang="es-ES" dirty="0" err="1" smtClean="0"/>
              <a:t>less</a:t>
            </a:r>
            <a:r>
              <a:rPr lang="es-ES" dirty="0" smtClean="0"/>
              <a:t> </a:t>
            </a:r>
            <a:r>
              <a:rPr lang="es-ES" dirty="0" err="1" smtClean="0"/>
              <a:t>generic</a:t>
            </a:r>
            <a:r>
              <a:rPr lang="es-ES" dirty="0" smtClean="0"/>
              <a:t> </a:t>
            </a:r>
            <a:r>
              <a:rPr lang="es-ES" dirty="0" err="1" smtClean="0"/>
              <a:t>without</a:t>
            </a:r>
            <a:r>
              <a:rPr lang="es-ES" dirty="0" smtClean="0"/>
              <a:t> a </a:t>
            </a:r>
            <a:r>
              <a:rPr lang="es-ES" dirty="0" err="1" smtClean="0"/>
              <a:t>preconceived</a:t>
            </a:r>
            <a:r>
              <a:rPr lang="es-ES" dirty="0" smtClean="0"/>
              <a:t> </a:t>
            </a:r>
            <a:r>
              <a:rPr lang="es-ES" dirty="0" err="1" smtClean="0"/>
              <a:t>model</a:t>
            </a:r>
            <a:r>
              <a:rPr lang="es-ES" dirty="0" smtClean="0"/>
              <a:t> (</a:t>
            </a:r>
            <a:r>
              <a:rPr lang="es-ES" dirty="0" err="1" smtClean="0"/>
              <a:t>i.e.</a:t>
            </a:r>
            <a:r>
              <a:rPr lang="es-ES" dirty="0" smtClean="0"/>
              <a:t> </a:t>
            </a:r>
            <a:r>
              <a:rPr lang="es-ES" dirty="0" err="1" smtClean="0"/>
              <a:t>hypothesis</a:t>
            </a:r>
            <a:r>
              <a:rPr lang="es-ES" dirty="0" smtClean="0"/>
              <a:t>).</a:t>
            </a:r>
          </a:p>
          <a:p>
            <a:pPr lvl="2"/>
            <a:r>
              <a:rPr lang="es-ES" dirty="0" err="1" smtClean="0"/>
              <a:t>a.k.a.</a:t>
            </a:r>
            <a:r>
              <a:rPr lang="es-ES" dirty="0" smtClean="0"/>
              <a:t> </a:t>
            </a:r>
            <a:r>
              <a:rPr lang="es-ES" dirty="0" err="1" smtClean="0"/>
              <a:t>exploratory</a:t>
            </a:r>
            <a:r>
              <a:rPr lang="es-ES" dirty="0" smtClean="0"/>
              <a:t>, </a:t>
            </a:r>
            <a:r>
              <a:rPr lang="es-ES" dirty="0" err="1" smtClean="0"/>
              <a:t>descriptive</a:t>
            </a:r>
            <a:r>
              <a:rPr lang="es-ES" dirty="0" smtClean="0"/>
              <a:t>, </a:t>
            </a:r>
            <a:r>
              <a:rPr lang="es-ES" dirty="0" err="1" smtClean="0"/>
              <a:t>or</a:t>
            </a:r>
            <a:r>
              <a:rPr lang="es-ES" dirty="0" smtClean="0"/>
              <a:t> </a:t>
            </a:r>
            <a:r>
              <a:rPr lang="es-ES" dirty="0" err="1" smtClean="0"/>
              <a:t>hypothesis</a:t>
            </a:r>
            <a:r>
              <a:rPr lang="es-ES" dirty="0" smtClean="0"/>
              <a:t>-free</a:t>
            </a:r>
          </a:p>
          <a:p>
            <a:pPr lvl="2"/>
            <a:r>
              <a:rPr lang="es-ES" dirty="0" err="1" smtClean="0"/>
              <a:t>First</a:t>
            </a:r>
            <a:r>
              <a:rPr lang="es-ES" dirty="0" smtClean="0"/>
              <a:t> data </a:t>
            </a:r>
            <a:r>
              <a:rPr lang="es-ES" dirty="0" err="1" smtClean="0"/>
              <a:t>is</a:t>
            </a:r>
            <a:r>
              <a:rPr lang="es-ES" dirty="0" smtClean="0"/>
              <a:t> </a:t>
            </a:r>
            <a:r>
              <a:rPr lang="es-ES" dirty="0" err="1" smtClean="0"/>
              <a:t>acquired</a:t>
            </a:r>
            <a:r>
              <a:rPr lang="es-ES" dirty="0" smtClean="0"/>
              <a:t> and </a:t>
            </a:r>
            <a:r>
              <a:rPr lang="es-ES" dirty="0" err="1" smtClean="0"/>
              <a:t>then</a:t>
            </a:r>
            <a:r>
              <a:rPr lang="es-ES" dirty="0" smtClean="0"/>
              <a:t> a plausible </a:t>
            </a:r>
            <a:r>
              <a:rPr lang="es-ES" dirty="0" err="1" smtClean="0"/>
              <a:t>truth</a:t>
            </a:r>
            <a:r>
              <a:rPr lang="es-ES" dirty="0" smtClean="0"/>
              <a:t> </a:t>
            </a:r>
            <a:r>
              <a:rPr lang="es-ES" dirty="0" err="1" smtClean="0"/>
              <a:t>is</a:t>
            </a:r>
            <a:r>
              <a:rPr lang="es-ES" dirty="0" smtClean="0"/>
              <a:t> </a:t>
            </a:r>
            <a:r>
              <a:rPr lang="es-ES" dirty="0" err="1" smtClean="0"/>
              <a:t>deduced</a:t>
            </a:r>
            <a:endParaRPr lang="es-ES" dirty="0" smtClean="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112</a:t>
            </a:fld>
            <a:endParaRPr lang="es-E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Aproximation</a:t>
            </a:r>
            <a:endParaRPr lang="en-GB" dirty="0"/>
          </a:p>
        </p:txBody>
      </p:sp>
      <p:graphicFrame>
        <p:nvGraphicFramePr>
          <p:cNvPr id="7" name="6 Marcador de contenido"/>
          <p:cNvGraphicFramePr>
            <a:graphicFrameLocks noGrp="1"/>
          </p:cNvGraphicFramePr>
          <p:nvPr>
            <p:ph idx="1"/>
          </p:nvPr>
        </p:nvGraphicFramePr>
        <p:xfrm>
          <a:off x="457200" y="1071563"/>
          <a:ext cx="8229600" cy="5186680"/>
        </p:xfrm>
        <a:graphic>
          <a:graphicData uri="http://schemas.openxmlformats.org/drawingml/2006/table">
            <a:tbl>
              <a:tblPr firstRow="1" bandRow="1">
                <a:tableStyleId>{5C22544A-7EE6-4342-B048-85BDC9FD1C3A}</a:tableStyleId>
              </a:tblPr>
              <a:tblGrid>
                <a:gridCol w="802432"/>
                <a:gridCol w="3312368"/>
                <a:gridCol w="4114800"/>
              </a:tblGrid>
              <a:tr h="370840">
                <a:tc>
                  <a:txBody>
                    <a:bodyPr/>
                    <a:lstStyle/>
                    <a:p>
                      <a:endParaRPr lang="en-GB" sz="1600" dirty="0"/>
                    </a:p>
                  </a:txBody>
                  <a:tcPr/>
                </a:tc>
                <a:tc>
                  <a:txBody>
                    <a:bodyPr/>
                    <a:lstStyle/>
                    <a:p>
                      <a:r>
                        <a:rPr lang="es-MX" sz="1600" dirty="0" err="1" smtClean="0"/>
                        <a:t>Guided</a:t>
                      </a:r>
                      <a:r>
                        <a:rPr lang="es-MX" sz="1600" baseline="0" dirty="0" smtClean="0"/>
                        <a:t> </a:t>
                      </a:r>
                      <a:r>
                        <a:rPr lang="es-MX" sz="1600" baseline="0" dirty="0" err="1" smtClean="0"/>
                        <a:t>by</a:t>
                      </a:r>
                      <a:r>
                        <a:rPr lang="es-MX" sz="1600" baseline="0" dirty="0" smtClean="0"/>
                        <a:t> </a:t>
                      </a:r>
                      <a:r>
                        <a:rPr lang="es-MX" sz="1600" baseline="0" dirty="0" err="1" smtClean="0"/>
                        <a:t>hypothesis</a:t>
                      </a:r>
                      <a:endParaRPr lang="en-GB" sz="1600" dirty="0"/>
                    </a:p>
                  </a:txBody>
                  <a:tcPr/>
                </a:tc>
                <a:tc>
                  <a:txBody>
                    <a:bodyPr/>
                    <a:lstStyle/>
                    <a:p>
                      <a:r>
                        <a:rPr lang="es-MX" sz="1600" dirty="0" err="1" smtClean="0"/>
                        <a:t>Guided</a:t>
                      </a:r>
                      <a:r>
                        <a:rPr lang="es-MX" sz="1600" dirty="0" smtClean="0"/>
                        <a:t> </a:t>
                      </a:r>
                      <a:r>
                        <a:rPr lang="es-MX" sz="1600" dirty="0" err="1" smtClean="0"/>
                        <a:t>by</a:t>
                      </a:r>
                      <a:r>
                        <a:rPr lang="es-MX" sz="1600" dirty="0" smtClean="0"/>
                        <a:t> data</a:t>
                      </a:r>
                      <a:endParaRPr lang="en-GB" sz="1600" dirty="0"/>
                    </a:p>
                  </a:txBody>
                  <a:tcPr/>
                </a:tc>
              </a:tr>
              <a:tr h="370840">
                <a:tc>
                  <a:txBody>
                    <a:bodyPr/>
                    <a:lstStyle/>
                    <a:p>
                      <a:r>
                        <a:rPr lang="es-MX" sz="1600" dirty="0" smtClean="0"/>
                        <a:t>Pros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baseline="0" dirty="0" smtClean="0"/>
                        <a:t> </a:t>
                      </a:r>
                      <a:r>
                        <a:rPr lang="es-MX" sz="1600" baseline="0" dirty="0" err="1" smtClean="0"/>
                        <a:t>Strongly</a:t>
                      </a:r>
                      <a:r>
                        <a:rPr lang="es-MX" sz="1600" baseline="0" dirty="0" smtClean="0"/>
                        <a:t> </a:t>
                      </a:r>
                      <a:r>
                        <a:rPr lang="es-MX" sz="1600" baseline="0" dirty="0" err="1" smtClean="0"/>
                        <a:t>linked</a:t>
                      </a:r>
                      <a:r>
                        <a:rPr lang="es-MX" sz="1600" baseline="0" dirty="0" smtClean="0"/>
                        <a:t> </a:t>
                      </a:r>
                      <a:r>
                        <a:rPr lang="es-MX" sz="1600" baseline="0" dirty="0" err="1" smtClean="0"/>
                        <a:t>to</a:t>
                      </a:r>
                      <a:r>
                        <a:rPr lang="es-MX" sz="1600" baseline="0" dirty="0" smtClean="0"/>
                        <a:t> </a:t>
                      </a:r>
                      <a:r>
                        <a:rPr lang="es-MX" sz="1600" baseline="0" dirty="0" err="1" smtClean="0"/>
                        <a:t>the</a:t>
                      </a:r>
                      <a:r>
                        <a:rPr lang="es-MX" sz="1600" baseline="0" dirty="0" smtClean="0"/>
                        <a:t> </a:t>
                      </a:r>
                      <a:r>
                        <a:rPr lang="es-MX" sz="1600" baseline="0" dirty="0" err="1" smtClean="0"/>
                        <a:t>sicentific</a:t>
                      </a:r>
                      <a:r>
                        <a:rPr lang="es-MX" sz="1600" baseline="0" dirty="0" smtClean="0"/>
                        <a:t> </a:t>
                      </a:r>
                      <a:r>
                        <a:rPr lang="es-MX" sz="1600" baseline="0" dirty="0" err="1" smtClean="0"/>
                        <a:t>method</a:t>
                      </a:r>
                      <a:endParaRPr lang="es-MX"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baseline="0" dirty="0" err="1" smtClean="0"/>
                        <a:t>Easy</a:t>
                      </a:r>
                      <a:r>
                        <a:rPr lang="es-MX" sz="1600" baseline="0" dirty="0" smtClean="0"/>
                        <a:t> </a:t>
                      </a:r>
                      <a:r>
                        <a:rPr lang="es-MX" sz="1600" baseline="0" dirty="0" err="1" smtClean="0"/>
                        <a:t>to</a:t>
                      </a:r>
                      <a:r>
                        <a:rPr lang="es-MX" sz="1600" baseline="0" dirty="0" smtClean="0"/>
                        <a:t> reproduce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baseline="0" dirty="0" err="1" smtClean="0"/>
                        <a:t>Highly</a:t>
                      </a:r>
                      <a:r>
                        <a:rPr lang="es-MX" sz="1600" baseline="0" dirty="0" smtClean="0"/>
                        <a:t> </a:t>
                      </a:r>
                      <a:r>
                        <a:rPr lang="es-MX" sz="1600" baseline="0" dirty="0" err="1" smtClean="0"/>
                        <a:t>controlled</a:t>
                      </a:r>
                      <a:endParaRPr lang="es-MX" sz="1600" baseline="0" dirty="0" smtClean="0"/>
                    </a:p>
                    <a:p>
                      <a:pPr>
                        <a:buFont typeface="Arial" pitchFamily="34" charset="0"/>
                        <a:buChar char="•"/>
                      </a:pPr>
                      <a:r>
                        <a:rPr lang="es-MX" sz="1600" dirty="0" err="1" smtClean="0"/>
                        <a:t>Universally</a:t>
                      </a:r>
                      <a:r>
                        <a:rPr lang="es-MX" sz="1600" dirty="0" smtClean="0"/>
                        <a:t> </a:t>
                      </a:r>
                      <a:r>
                        <a:rPr lang="es-MX" sz="1600" dirty="0" err="1" smtClean="0"/>
                        <a:t>accepted</a:t>
                      </a:r>
                      <a:endParaRPr lang="es-MX" sz="1600" dirty="0" smtClean="0"/>
                    </a:p>
                    <a:p>
                      <a:pPr>
                        <a:buFont typeface="Arial" pitchFamily="34" charset="0"/>
                        <a:buChar char="•"/>
                      </a:pPr>
                      <a:r>
                        <a:rPr lang="es-MX" sz="1600" baseline="0" dirty="0" err="1" smtClean="0"/>
                        <a:t>Capitalizes</a:t>
                      </a:r>
                      <a:r>
                        <a:rPr lang="es-MX" sz="1600" baseline="0" dirty="0" smtClean="0"/>
                        <a:t> </a:t>
                      </a:r>
                      <a:r>
                        <a:rPr lang="es-MX" sz="1600" baseline="0" dirty="0" err="1" smtClean="0"/>
                        <a:t>on</a:t>
                      </a:r>
                      <a:r>
                        <a:rPr lang="es-MX" sz="1600" baseline="0" dirty="0" smtClean="0"/>
                        <a:t> </a:t>
                      </a:r>
                      <a:r>
                        <a:rPr lang="es-MX" sz="1600" baseline="0" dirty="0" err="1" smtClean="0"/>
                        <a:t>statistical</a:t>
                      </a:r>
                      <a:r>
                        <a:rPr lang="es-MX" sz="1600" baseline="0" dirty="0" smtClean="0"/>
                        <a:t> </a:t>
                      </a:r>
                      <a:r>
                        <a:rPr lang="es-MX" sz="1600" baseline="0" dirty="0" err="1" smtClean="0"/>
                        <a:t>rigour</a:t>
                      </a:r>
                      <a:r>
                        <a:rPr lang="es-MX" sz="1600" baseline="0" dirty="0" smtClean="0"/>
                        <a:t> and </a:t>
                      </a:r>
                      <a:r>
                        <a:rPr lang="es-MX" sz="1600" baseline="0" dirty="0" err="1" smtClean="0"/>
                        <a:t>the</a:t>
                      </a:r>
                      <a:r>
                        <a:rPr lang="es-MX" sz="1600" baseline="0" dirty="0" smtClean="0"/>
                        <a:t> natural use of </a:t>
                      </a:r>
                      <a:r>
                        <a:rPr lang="es-MX" sz="1600" baseline="0" dirty="0" err="1" smtClean="0"/>
                        <a:t>inferential</a:t>
                      </a:r>
                      <a:r>
                        <a:rPr lang="es-MX" sz="1600" baseline="0" dirty="0" smtClean="0"/>
                        <a:t> </a:t>
                      </a:r>
                      <a:r>
                        <a:rPr lang="es-MX" sz="1600" baseline="0" dirty="0" err="1" smtClean="0"/>
                        <a:t>statistics</a:t>
                      </a:r>
                      <a:endParaRPr lang="es-MX"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baseline="0" dirty="0" err="1" smtClean="0"/>
                        <a:t>Efficient</a:t>
                      </a:r>
                      <a:r>
                        <a:rPr lang="es-MX" sz="1600" baseline="0" dirty="0" smtClean="0"/>
                        <a:t> and </a:t>
                      </a:r>
                      <a:r>
                        <a:rPr lang="es-MX" sz="1600" baseline="0" dirty="0" err="1" smtClean="0"/>
                        <a:t>effective</a:t>
                      </a:r>
                      <a:endParaRPr lang="es-MX" sz="1600" baseline="0" dirty="0" smtClean="0"/>
                    </a:p>
                  </a:txBody>
                  <a:tcPr/>
                </a:tc>
                <a:tc>
                  <a:txBody>
                    <a:bodyPr/>
                    <a:lstStyle/>
                    <a:p>
                      <a:pPr>
                        <a:buFont typeface="Arial" pitchFamily="34" charset="0"/>
                        <a:buChar char="•"/>
                      </a:pPr>
                      <a:r>
                        <a:rPr lang="es-MX" sz="1600" dirty="0" err="1" smtClean="0"/>
                        <a:t>The</a:t>
                      </a:r>
                      <a:r>
                        <a:rPr lang="es-MX" sz="1600" dirty="0" smtClean="0"/>
                        <a:t> </a:t>
                      </a:r>
                      <a:r>
                        <a:rPr lang="es-MX" sz="1600" dirty="0" err="1" smtClean="0"/>
                        <a:t>endpoint</a:t>
                      </a:r>
                      <a:r>
                        <a:rPr lang="es-MX" sz="1600" baseline="0" dirty="0" smtClean="0"/>
                        <a:t> </a:t>
                      </a:r>
                      <a:r>
                        <a:rPr lang="es-MX" sz="1600" baseline="0" dirty="0" err="1" smtClean="0"/>
                        <a:t>is</a:t>
                      </a:r>
                      <a:r>
                        <a:rPr lang="es-MX" sz="1600" baseline="0" dirty="0" smtClean="0"/>
                        <a:t> </a:t>
                      </a:r>
                      <a:r>
                        <a:rPr lang="es-MX" sz="1600" baseline="0" dirty="0" err="1" smtClean="0"/>
                        <a:t>often</a:t>
                      </a:r>
                      <a:r>
                        <a:rPr lang="es-MX" sz="1600" baseline="0" dirty="0" smtClean="0"/>
                        <a:t> a </a:t>
                      </a:r>
                      <a:r>
                        <a:rPr lang="es-MX" sz="1600" baseline="0" dirty="0" err="1" smtClean="0"/>
                        <a:t>hypothesis</a:t>
                      </a:r>
                      <a:r>
                        <a:rPr lang="es-MX" sz="1600" baseline="0" dirty="0" smtClean="0"/>
                        <a:t> (</a:t>
                      </a:r>
                      <a:r>
                        <a:rPr lang="es-MX" sz="1600" baseline="0" dirty="0" err="1" smtClean="0"/>
                        <a:t>that</a:t>
                      </a:r>
                      <a:r>
                        <a:rPr lang="es-MX" sz="1600" baseline="0" dirty="0" smtClean="0"/>
                        <a:t> has </a:t>
                      </a:r>
                      <a:r>
                        <a:rPr lang="es-MX" sz="1600" baseline="0" dirty="0" err="1" smtClean="0"/>
                        <a:t>to</a:t>
                      </a:r>
                      <a:r>
                        <a:rPr lang="es-MX" sz="1600" baseline="0" dirty="0" smtClean="0"/>
                        <a:t> </a:t>
                      </a:r>
                      <a:r>
                        <a:rPr lang="es-MX" sz="1600" baseline="0" dirty="0" err="1" smtClean="0"/>
                        <a:t>be</a:t>
                      </a:r>
                      <a:r>
                        <a:rPr lang="es-MX" sz="1600" baseline="0" dirty="0" smtClean="0"/>
                        <a:t> </a:t>
                      </a:r>
                      <a:r>
                        <a:rPr lang="es-MX" sz="1600" baseline="0" dirty="0" err="1" smtClean="0"/>
                        <a:t>evaluated</a:t>
                      </a:r>
                      <a:r>
                        <a:rPr lang="es-MX" sz="1600" baseline="0" dirty="0" smtClean="0"/>
                        <a:t> </a:t>
                      </a:r>
                      <a:r>
                        <a:rPr lang="es-MX" sz="1600" baseline="0" dirty="0" err="1" smtClean="0"/>
                        <a:t>with</a:t>
                      </a:r>
                      <a:r>
                        <a:rPr lang="es-MX" sz="1600" baseline="0" dirty="0" smtClean="0"/>
                        <a:t> a </a:t>
                      </a:r>
                      <a:r>
                        <a:rPr lang="es-MX" sz="1600" baseline="0" dirty="0" err="1" smtClean="0"/>
                        <a:t>design</a:t>
                      </a:r>
                      <a:r>
                        <a:rPr lang="es-MX" sz="1600" baseline="0" dirty="0" smtClean="0"/>
                        <a:t> </a:t>
                      </a:r>
                      <a:r>
                        <a:rPr lang="es-MX" sz="1600" baseline="0" dirty="0" err="1" smtClean="0"/>
                        <a:t>guided</a:t>
                      </a:r>
                      <a:r>
                        <a:rPr lang="es-MX" sz="1600" baseline="0" dirty="0" smtClean="0"/>
                        <a:t> </a:t>
                      </a:r>
                      <a:r>
                        <a:rPr lang="es-MX" sz="1600" baseline="0" dirty="0" err="1" smtClean="0"/>
                        <a:t>by</a:t>
                      </a:r>
                      <a:r>
                        <a:rPr lang="es-MX" sz="1600" baseline="0" dirty="0" smtClean="0"/>
                        <a:t> </a:t>
                      </a:r>
                      <a:r>
                        <a:rPr lang="es-MX" sz="1600" baseline="0" dirty="0" err="1" smtClean="0"/>
                        <a:t>hypothesis</a:t>
                      </a:r>
                      <a:r>
                        <a:rPr lang="es-MX" sz="1600" baseline="0" dirty="0" smtClean="0"/>
                        <a:t>)</a:t>
                      </a:r>
                      <a:endParaRPr lang="es-MX" sz="1600" dirty="0" smtClean="0"/>
                    </a:p>
                    <a:p>
                      <a:pPr>
                        <a:buFont typeface="Arial" pitchFamily="34" charset="0"/>
                        <a:buChar char="•"/>
                      </a:pPr>
                      <a:r>
                        <a:rPr lang="es-MX" sz="1600" dirty="0" err="1" smtClean="0"/>
                        <a:t>Allows</a:t>
                      </a:r>
                      <a:r>
                        <a:rPr lang="es-MX" sz="1600" dirty="0" smtClean="0"/>
                        <a:t> </a:t>
                      </a:r>
                      <a:r>
                        <a:rPr lang="es-MX" sz="1600" dirty="0" err="1" smtClean="0"/>
                        <a:t>for</a:t>
                      </a:r>
                      <a:r>
                        <a:rPr lang="es-MX" sz="1600" dirty="0" smtClean="0"/>
                        <a:t> a </a:t>
                      </a:r>
                      <a:r>
                        <a:rPr lang="es-MX" sz="1600" dirty="0" err="1" smtClean="0"/>
                        <a:t>thorough</a:t>
                      </a:r>
                      <a:r>
                        <a:rPr lang="es-MX" sz="1600" dirty="0" smtClean="0"/>
                        <a:t> </a:t>
                      </a:r>
                      <a:r>
                        <a:rPr lang="es-MX" sz="1600" dirty="0" err="1" smtClean="0"/>
                        <a:t>exploration</a:t>
                      </a:r>
                      <a:r>
                        <a:rPr lang="es-MX" sz="1600" dirty="0" smtClean="0"/>
                        <a:t> (</a:t>
                      </a:r>
                      <a:r>
                        <a:rPr lang="es-MX" sz="1600" dirty="0" err="1" smtClean="0"/>
                        <a:t>although</a:t>
                      </a:r>
                      <a:r>
                        <a:rPr lang="es-MX" sz="1600" dirty="0" smtClean="0"/>
                        <a:t> in</a:t>
                      </a:r>
                      <a:r>
                        <a:rPr lang="es-MX" sz="1600" baseline="0" dirty="0" smtClean="0"/>
                        <a:t> </a:t>
                      </a:r>
                      <a:r>
                        <a:rPr lang="es-MX" sz="1600" baseline="0" dirty="0" err="1" smtClean="0"/>
                        <a:t>practice</a:t>
                      </a:r>
                      <a:r>
                        <a:rPr lang="es-MX" sz="1600" baseline="0" dirty="0" smtClean="0"/>
                        <a:t> </a:t>
                      </a:r>
                      <a:r>
                        <a:rPr lang="es-MX" sz="1600" baseline="0" dirty="0" err="1" smtClean="0"/>
                        <a:t>it</a:t>
                      </a:r>
                      <a:r>
                        <a:rPr lang="es-MX" sz="1600" baseline="0" dirty="0" smtClean="0"/>
                        <a:t> </a:t>
                      </a:r>
                      <a:r>
                        <a:rPr lang="es-MX" sz="1600" baseline="0" dirty="0" err="1" smtClean="0"/>
                        <a:t>is</a:t>
                      </a:r>
                      <a:r>
                        <a:rPr lang="es-MX" sz="1600" baseline="0" dirty="0" smtClean="0"/>
                        <a:t> </a:t>
                      </a:r>
                      <a:r>
                        <a:rPr lang="es-MX" sz="1600" baseline="0" dirty="0" err="1" smtClean="0"/>
                        <a:t>often</a:t>
                      </a:r>
                      <a:r>
                        <a:rPr lang="es-MX" sz="1600" baseline="0" dirty="0" smtClean="0"/>
                        <a:t> </a:t>
                      </a:r>
                      <a:r>
                        <a:rPr lang="es-MX" sz="1600" baseline="0" dirty="0" err="1" smtClean="0"/>
                        <a:t>limited</a:t>
                      </a:r>
                      <a:r>
                        <a:rPr lang="es-MX" sz="1600" baseline="0" dirty="0" smtClean="0"/>
                        <a:t> </a:t>
                      </a:r>
                      <a:r>
                        <a:rPr lang="es-MX" sz="1600" baseline="0" dirty="0" err="1" smtClean="0"/>
                        <a:t>to</a:t>
                      </a:r>
                      <a:r>
                        <a:rPr lang="es-MX" sz="1600" baseline="0" dirty="0" smtClean="0"/>
                        <a:t> </a:t>
                      </a:r>
                      <a:r>
                        <a:rPr lang="es-MX" sz="1600" baseline="0" dirty="0" err="1" smtClean="0"/>
                        <a:t>publishing</a:t>
                      </a:r>
                      <a:r>
                        <a:rPr lang="es-MX" sz="1600" baseline="0" dirty="0" smtClean="0"/>
                        <a:t> </a:t>
                      </a:r>
                      <a:r>
                        <a:rPr lang="es-MX" sz="1600" baseline="0" dirty="0" err="1" smtClean="0"/>
                        <a:t>boundaries</a:t>
                      </a:r>
                      <a:r>
                        <a:rPr lang="es-MX" sz="1600" baseline="0" dirty="0" smtClean="0"/>
                        <a:t>)</a:t>
                      </a:r>
                    </a:p>
                    <a:p>
                      <a:pPr>
                        <a:buFont typeface="Arial" pitchFamily="34" charset="0"/>
                        <a:buChar char="•"/>
                      </a:pPr>
                      <a:r>
                        <a:rPr lang="es-MX" sz="1600" baseline="0" dirty="0" err="1" smtClean="0"/>
                        <a:t>Permits</a:t>
                      </a:r>
                      <a:r>
                        <a:rPr lang="es-MX" sz="1600" baseline="0" dirty="0" smtClean="0"/>
                        <a:t> data </a:t>
                      </a:r>
                      <a:r>
                        <a:rPr lang="es-MX" sz="1600" baseline="0" dirty="0" err="1" smtClean="0"/>
                        <a:t>mining</a:t>
                      </a:r>
                      <a:endParaRPr lang="es-MX" sz="1600" baseline="0" dirty="0" smtClean="0"/>
                    </a:p>
                    <a:p>
                      <a:pPr>
                        <a:buFont typeface="Arial" pitchFamily="34" charset="0"/>
                        <a:buChar char="•"/>
                      </a:pPr>
                      <a:r>
                        <a:rPr lang="es-MX" sz="1600" baseline="0" dirty="0" err="1" smtClean="0"/>
                        <a:t>It</a:t>
                      </a:r>
                      <a:r>
                        <a:rPr lang="es-MX" sz="1600" baseline="0" dirty="0" smtClean="0"/>
                        <a:t> </a:t>
                      </a:r>
                      <a:r>
                        <a:rPr lang="es-MX" sz="1600" baseline="0" dirty="0" err="1" smtClean="0"/>
                        <a:t>takes</a:t>
                      </a:r>
                      <a:r>
                        <a:rPr lang="es-MX" sz="1600" baseline="0" dirty="0" smtClean="0"/>
                        <a:t> </a:t>
                      </a:r>
                      <a:r>
                        <a:rPr lang="es-MX" sz="1600" baseline="0" dirty="0" err="1" smtClean="0"/>
                        <a:t>advantage</a:t>
                      </a:r>
                      <a:r>
                        <a:rPr lang="es-MX" sz="1600" baseline="0" dirty="0" smtClean="0"/>
                        <a:t>  of </a:t>
                      </a:r>
                      <a:r>
                        <a:rPr lang="es-MX" sz="1600" baseline="0" dirty="0" err="1" smtClean="0"/>
                        <a:t>the</a:t>
                      </a:r>
                      <a:r>
                        <a:rPr lang="es-MX" sz="1600" baseline="0" dirty="0" smtClean="0"/>
                        <a:t> </a:t>
                      </a:r>
                      <a:r>
                        <a:rPr lang="es-MX" sz="1600" baseline="0" dirty="0" err="1" smtClean="0"/>
                        <a:t>huge</a:t>
                      </a:r>
                      <a:r>
                        <a:rPr lang="es-MX" sz="1600" baseline="0" dirty="0" smtClean="0"/>
                        <a:t> </a:t>
                      </a:r>
                      <a:r>
                        <a:rPr lang="es-MX" sz="1600" baseline="0" dirty="0" err="1" smtClean="0"/>
                        <a:t>computational</a:t>
                      </a:r>
                      <a:r>
                        <a:rPr lang="es-MX" sz="1600" baseline="0" dirty="0" smtClean="0"/>
                        <a:t> </a:t>
                      </a:r>
                      <a:r>
                        <a:rPr lang="es-MX" sz="1600" baseline="0" dirty="0" err="1" smtClean="0"/>
                        <a:t>power</a:t>
                      </a:r>
                      <a:r>
                        <a:rPr lang="es-MX" sz="1600" baseline="0" dirty="0" smtClean="0"/>
                        <a:t> </a:t>
                      </a:r>
                      <a:r>
                        <a:rPr lang="es-MX" sz="1600" baseline="0" dirty="0" err="1" smtClean="0"/>
                        <a:t>that</a:t>
                      </a:r>
                      <a:r>
                        <a:rPr lang="es-MX" sz="1600" baseline="0" dirty="0" smtClean="0"/>
                        <a:t> </a:t>
                      </a:r>
                      <a:r>
                        <a:rPr lang="es-MX" sz="1600" baseline="0" dirty="0" err="1" smtClean="0"/>
                        <a:t>we</a:t>
                      </a:r>
                      <a:r>
                        <a:rPr lang="es-MX" sz="1600" baseline="0" dirty="0" smtClean="0"/>
                        <a:t> </a:t>
                      </a:r>
                      <a:r>
                        <a:rPr lang="es-MX" sz="1600" baseline="0" dirty="0" err="1" smtClean="0"/>
                        <a:t>have</a:t>
                      </a:r>
                      <a:r>
                        <a:rPr lang="es-MX" sz="1600" baseline="0" dirty="0" smtClean="0"/>
                        <a:t> </a:t>
                      </a:r>
                      <a:r>
                        <a:rPr lang="es-MX" sz="1600" baseline="0" dirty="0" err="1" smtClean="0"/>
                        <a:t>now</a:t>
                      </a:r>
                      <a:r>
                        <a:rPr lang="es-MX" sz="1600" baseline="0" dirty="0" smtClean="0"/>
                        <a:t>.</a:t>
                      </a:r>
                    </a:p>
                    <a:p>
                      <a:pPr>
                        <a:buFont typeface="Arial" pitchFamily="34" charset="0"/>
                        <a:buChar char="•"/>
                      </a:pPr>
                      <a:r>
                        <a:rPr lang="es-MX" sz="1600" baseline="0" dirty="0" err="1" smtClean="0"/>
                        <a:t>Low</a:t>
                      </a:r>
                      <a:r>
                        <a:rPr lang="es-MX" sz="1600" baseline="0" dirty="0" smtClean="0"/>
                        <a:t> conceptual </a:t>
                      </a:r>
                      <a:r>
                        <a:rPr lang="es-MX" sz="1600" baseline="0" dirty="0" err="1" smtClean="0"/>
                        <a:t>demands</a:t>
                      </a:r>
                      <a:endParaRPr lang="es-MX" sz="1600" baseline="0" dirty="0" smtClean="0"/>
                    </a:p>
                    <a:p>
                      <a:pPr>
                        <a:buFont typeface="Arial" pitchFamily="34" charset="0"/>
                        <a:buChar char="•"/>
                      </a:pPr>
                      <a:r>
                        <a:rPr lang="es-MX" sz="1600" baseline="0" dirty="0" smtClean="0">
                          <a:solidFill>
                            <a:srgbClr val="FF0000"/>
                          </a:solidFill>
                        </a:rPr>
                        <a:t>Free of </a:t>
                      </a:r>
                      <a:r>
                        <a:rPr lang="es-MX" sz="1600" baseline="0" dirty="0" err="1" smtClean="0">
                          <a:solidFill>
                            <a:srgbClr val="FF0000"/>
                          </a:solidFill>
                        </a:rPr>
                        <a:t>bias</a:t>
                      </a:r>
                      <a:r>
                        <a:rPr lang="es-MX" sz="1600" baseline="0" dirty="0" smtClean="0">
                          <a:solidFill>
                            <a:srgbClr val="FF0000"/>
                          </a:solidFill>
                        </a:rPr>
                        <a:t>(? – </a:t>
                      </a:r>
                      <a:r>
                        <a:rPr lang="es-MX" sz="1600" baseline="0" dirty="0" err="1" smtClean="0">
                          <a:solidFill>
                            <a:srgbClr val="FF0000"/>
                          </a:solidFill>
                        </a:rPr>
                        <a:t>Personally</a:t>
                      </a:r>
                      <a:r>
                        <a:rPr lang="es-MX" sz="1600" baseline="0" dirty="0" smtClean="0">
                          <a:solidFill>
                            <a:srgbClr val="FF0000"/>
                          </a:solidFill>
                        </a:rPr>
                        <a:t> I do </a:t>
                      </a:r>
                      <a:r>
                        <a:rPr lang="es-MX" sz="1600" baseline="0" dirty="0" err="1" smtClean="0">
                          <a:solidFill>
                            <a:srgbClr val="FF0000"/>
                          </a:solidFill>
                        </a:rPr>
                        <a:t>not</a:t>
                      </a:r>
                      <a:r>
                        <a:rPr lang="es-MX" sz="1600" baseline="0" dirty="0" smtClean="0">
                          <a:solidFill>
                            <a:srgbClr val="FF0000"/>
                          </a:solidFill>
                        </a:rPr>
                        <a:t> </a:t>
                      </a:r>
                      <a:r>
                        <a:rPr lang="es-MX" sz="1600" baseline="0" dirty="0" err="1" smtClean="0">
                          <a:solidFill>
                            <a:srgbClr val="FF0000"/>
                          </a:solidFill>
                        </a:rPr>
                        <a:t>agree</a:t>
                      </a:r>
                      <a:r>
                        <a:rPr lang="es-MX" sz="1600" baseline="0" dirty="0" smtClean="0">
                          <a:solidFill>
                            <a:srgbClr val="FF0000"/>
                          </a:solidFill>
                        </a:rPr>
                        <a:t> </a:t>
                      </a:r>
                      <a:r>
                        <a:rPr lang="es-MX" sz="1600" baseline="0" dirty="0" err="1" smtClean="0">
                          <a:solidFill>
                            <a:srgbClr val="FF0000"/>
                          </a:solidFill>
                        </a:rPr>
                        <a:t>with</a:t>
                      </a:r>
                      <a:r>
                        <a:rPr lang="es-MX" sz="1600" baseline="0" dirty="0" smtClean="0">
                          <a:solidFill>
                            <a:srgbClr val="FF0000"/>
                          </a:solidFill>
                        </a:rPr>
                        <a:t> </a:t>
                      </a:r>
                      <a:r>
                        <a:rPr lang="es-MX" sz="1600" baseline="0" dirty="0" err="1" smtClean="0">
                          <a:solidFill>
                            <a:srgbClr val="FF0000"/>
                          </a:solidFill>
                        </a:rPr>
                        <a:t>this</a:t>
                      </a:r>
                      <a:r>
                        <a:rPr lang="es-MX" sz="1600" baseline="0" dirty="0" smtClean="0">
                          <a:solidFill>
                            <a:srgbClr val="FF0000"/>
                          </a:solidFill>
                        </a:rPr>
                        <a:t>; </a:t>
                      </a:r>
                      <a:r>
                        <a:rPr lang="es-MX" sz="1600" baseline="0" dirty="0" err="1" smtClean="0">
                          <a:solidFill>
                            <a:srgbClr val="FF0000"/>
                          </a:solidFill>
                        </a:rPr>
                        <a:t>it</a:t>
                      </a:r>
                      <a:r>
                        <a:rPr lang="es-MX" sz="1600" baseline="0" dirty="0" smtClean="0">
                          <a:solidFill>
                            <a:srgbClr val="FF0000"/>
                          </a:solidFill>
                        </a:rPr>
                        <a:t> </a:t>
                      </a:r>
                      <a:r>
                        <a:rPr lang="es-MX" sz="1600" baseline="0" dirty="0" err="1" smtClean="0">
                          <a:solidFill>
                            <a:srgbClr val="FF0000"/>
                          </a:solidFill>
                        </a:rPr>
                        <a:t>is</a:t>
                      </a:r>
                      <a:r>
                        <a:rPr lang="es-MX" sz="1600" baseline="0" dirty="0" smtClean="0">
                          <a:solidFill>
                            <a:srgbClr val="FF0000"/>
                          </a:solidFill>
                        </a:rPr>
                        <a:t> </a:t>
                      </a:r>
                      <a:r>
                        <a:rPr lang="es-MX" sz="1600" baseline="0" dirty="0" err="1" smtClean="0">
                          <a:solidFill>
                            <a:srgbClr val="FF0000"/>
                          </a:solidFill>
                        </a:rPr>
                        <a:t>doomed</a:t>
                      </a:r>
                      <a:r>
                        <a:rPr lang="es-MX" sz="1600" baseline="0" dirty="0" smtClean="0">
                          <a:solidFill>
                            <a:srgbClr val="FF0000"/>
                          </a:solidFill>
                        </a:rPr>
                        <a:t> </a:t>
                      </a:r>
                      <a:r>
                        <a:rPr lang="es-MX" sz="1600" baseline="0" dirty="0" err="1" smtClean="0">
                          <a:solidFill>
                            <a:srgbClr val="FF0000"/>
                          </a:solidFill>
                        </a:rPr>
                        <a:t>to</a:t>
                      </a:r>
                      <a:r>
                        <a:rPr lang="es-MX" sz="1600" baseline="0" dirty="0" smtClean="0">
                          <a:solidFill>
                            <a:srgbClr val="FF0000"/>
                          </a:solidFill>
                        </a:rPr>
                        <a:t> </a:t>
                      </a:r>
                      <a:r>
                        <a:rPr lang="es-MX" sz="1600" baseline="0" dirty="0" err="1" smtClean="0">
                          <a:solidFill>
                            <a:srgbClr val="FF0000"/>
                          </a:solidFill>
                        </a:rPr>
                        <a:t>suffer</a:t>
                      </a:r>
                      <a:r>
                        <a:rPr lang="es-MX" sz="1600" baseline="0" dirty="0" smtClean="0">
                          <a:solidFill>
                            <a:srgbClr val="FF0000"/>
                          </a:solidFill>
                        </a:rPr>
                        <a:t> </a:t>
                      </a:r>
                      <a:r>
                        <a:rPr lang="es-MX" sz="1600" baseline="0" dirty="0" err="1" smtClean="0">
                          <a:solidFill>
                            <a:srgbClr val="FF0000"/>
                          </a:solidFill>
                        </a:rPr>
                        <a:t>the</a:t>
                      </a:r>
                      <a:r>
                        <a:rPr lang="es-MX" sz="1600" baseline="0" dirty="0" smtClean="0">
                          <a:solidFill>
                            <a:srgbClr val="FF0000"/>
                          </a:solidFill>
                        </a:rPr>
                        <a:t> </a:t>
                      </a:r>
                      <a:r>
                        <a:rPr lang="es-MX" sz="1600" baseline="0" dirty="0" err="1" smtClean="0">
                          <a:solidFill>
                            <a:srgbClr val="FF0000"/>
                          </a:solidFill>
                        </a:rPr>
                        <a:t>researcher</a:t>
                      </a:r>
                      <a:r>
                        <a:rPr lang="es-MX" sz="1600" baseline="0" dirty="0" smtClean="0">
                          <a:solidFill>
                            <a:srgbClr val="FF0000"/>
                          </a:solidFill>
                        </a:rPr>
                        <a:t> </a:t>
                      </a:r>
                      <a:r>
                        <a:rPr lang="es-MX" sz="1600" baseline="0" dirty="0" err="1" smtClean="0">
                          <a:solidFill>
                            <a:srgbClr val="FF0000"/>
                          </a:solidFill>
                        </a:rPr>
                        <a:t>bias</a:t>
                      </a:r>
                      <a:r>
                        <a:rPr lang="es-MX" sz="1600" baseline="0" dirty="0" smtClean="0">
                          <a:solidFill>
                            <a:srgbClr val="FF0000"/>
                          </a:solidFill>
                        </a:rPr>
                        <a:t>)</a:t>
                      </a:r>
                      <a:endParaRPr lang="en-GB" sz="1600" dirty="0">
                        <a:solidFill>
                          <a:srgbClr val="FF0000"/>
                        </a:solidFill>
                      </a:endParaRPr>
                    </a:p>
                  </a:txBody>
                  <a:tcPr/>
                </a:tc>
              </a:tr>
              <a:tr h="370840">
                <a:tc>
                  <a:txBody>
                    <a:bodyPr/>
                    <a:lstStyle/>
                    <a:p>
                      <a:r>
                        <a:rPr lang="es-MX" sz="1600" dirty="0" err="1" smtClean="0"/>
                        <a:t>Cons</a:t>
                      </a:r>
                      <a:endParaRPr lang="en-GB" sz="1600" dirty="0"/>
                    </a:p>
                  </a:txBody>
                  <a:tcPr/>
                </a:tc>
                <a:tc>
                  <a:txBody>
                    <a:bodyPr/>
                    <a:lstStyle/>
                    <a:p>
                      <a:pPr>
                        <a:buFont typeface="Arial" pitchFamily="34" charset="0"/>
                        <a:buChar char="•"/>
                      </a:pPr>
                      <a:r>
                        <a:rPr lang="es-MX" sz="1600" dirty="0" err="1" smtClean="0"/>
                        <a:t>May</a:t>
                      </a:r>
                      <a:r>
                        <a:rPr lang="es-MX" sz="1600" dirty="0" smtClean="0"/>
                        <a:t> ignore</a:t>
                      </a:r>
                      <a:r>
                        <a:rPr lang="es-MX" sz="1600" baseline="0" dirty="0" smtClean="0"/>
                        <a:t> </a:t>
                      </a:r>
                      <a:r>
                        <a:rPr lang="es-MX" sz="1600" baseline="0" dirty="0" err="1" smtClean="0"/>
                        <a:t>latent</a:t>
                      </a:r>
                      <a:r>
                        <a:rPr lang="es-MX" sz="1600" baseline="0" dirty="0" smtClean="0"/>
                        <a:t> variables</a:t>
                      </a:r>
                    </a:p>
                    <a:p>
                      <a:pPr>
                        <a:buFont typeface="Arial" pitchFamily="34" charset="0"/>
                        <a:buChar char="•"/>
                      </a:pPr>
                      <a:r>
                        <a:rPr lang="es-MX" sz="1600" baseline="0" dirty="0" err="1" smtClean="0"/>
                        <a:t>Limited</a:t>
                      </a:r>
                      <a:r>
                        <a:rPr lang="es-MX" sz="1600" baseline="0" dirty="0" smtClean="0"/>
                        <a:t> </a:t>
                      </a:r>
                      <a:r>
                        <a:rPr lang="es-MX" sz="1600" baseline="0" dirty="0" err="1" smtClean="0"/>
                        <a:t>exploration</a:t>
                      </a:r>
                      <a:endParaRPr lang="es-MX" sz="1600" baseline="0" dirty="0" smtClean="0"/>
                    </a:p>
                    <a:p>
                      <a:pPr>
                        <a:buFont typeface="Arial" pitchFamily="34" charset="0"/>
                        <a:buChar char="•"/>
                      </a:pPr>
                      <a:r>
                        <a:rPr lang="es-MX" sz="1600" baseline="0" dirty="0" err="1" smtClean="0"/>
                        <a:t>Difficult</a:t>
                      </a:r>
                      <a:r>
                        <a:rPr lang="es-MX" sz="1600" baseline="0" dirty="0" smtClean="0"/>
                        <a:t> </a:t>
                      </a:r>
                      <a:r>
                        <a:rPr lang="es-MX" sz="1600" baseline="0" dirty="0" err="1" smtClean="0"/>
                        <a:t>to</a:t>
                      </a:r>
                      <a:r>
                        <a:rPr lang="es-MX" sz="1600" baseline="0" dirty="0" smtClean="0"/>
                        <a:t> </a:t>
                      </a:r>
                      <a:r>
                        <a:rPr lang="es-MX" sz="1600" baseline="0" dirty="0" err="1" smtClean="0"/>
                        <a:t>generate</a:t>
                      </a:r>
                      <a:r>
                        <a:rPr lang="es-MX" sz="1600" baseline="0" dirty="0" smtClean="0"/>
                        <a:t> </a:t>
                      </a:r>
                      <a:r>
                        <a:rPr lang="es-MX" sz="1600" baseline="0" dirty="0" err="1" smtClean="0"/>
                        <a:t>good</a:t>
                      </a:r>
                      <a:r>
                        <a:rPr lang="es-MX" sz="1600" baseline="0" dirty="0" smtClean="0"/>
                        <a:t> </a:t>
                      </a:r>
                      <a:r>
                        <a:rPr lang="es-MX" sz="1600" baseline="0" dirty="0" err="1" smtClean="0"/>
                        <a:t>hypothesis</a:t>
                      </a:r>
                      <a:endParaRPr lang="es-MX" sz="1600" baseline="0" dirty="0" smtClean="0"/>
                    </a:p>
                    <a:p>
                      <a:pPr>
                        <a:buFont typeface="Arial" pitchFamily="34" charset="0"/>
                        <a:buChar char="•"/>
                      </a:pPr>
                      <a:r>
                        <a:rPr lang="es-MX" sz="1600" baseline="0" dirty="0" err="1" smtClean="0"/>
                        <a:t>High</a:t>
                      </a:r>
                      <a:r>
                        <a:rPr lang="es-MX" sz="1600" baseline="0" dirty="0" smtClean="0"/>
                        <a:t> conceptual </a:t>
                      </a:r>
                      <a:r>
                        <a:rPr lang="es-MX" sz="1600" baseline="0" dirty="0" err="1" smtClean="0"/>
                        <a:t>demands</a:t>
                      </a:r>
                      <a:endParaRPr lang="en-GB" sz="1600" dirty="0"/>
                    </a:p>
                  </a:txBody>
                  <a:tcPr/>
                </a:tc>
                <a:tc>
                  <a:txBody>
                    <a:bodyPr/>
                    <a:lstStyle/>
                    <a:p>
                      <a:pPr>
                        <a:buFont typeface="Arial" pitchFamily="34" charset="0"/>
                        <a:buChar char="•"/>
                      </a:pPr>
                      <a:r>
                        <a:rPr lang="es-MX" sz="1600" dirty="0" smtClean="0"/>
                        <a:t> </a:t>
                      </a:r>
                      <a:r>
                        <a:rPr lang="es-MX" sz="1600" dirty="0" err="1" smtClean="0"/>
                        <a:t>Often</a:t>
                      </a:r>
                      <a:r>
                        <a:rPr lang="es-MX" sz="1600" dirty="0" smtClean="0"/>
                        <a:t> </a:t>
                      </a:r>
                      <a:r>
                        <a:rPr lang="es-MX" sz="1600" dirty="0" err="1" smtClean="0"/>
                        <a:t>subjective</a:t>
                      </a:r>
                      <a:endParaRPr lang="es-MX" sz="1600" dirty="0" smtClean="0"/>
                    </a:p>
                    <a:p>
                      <a:pPr>
                        <a:buFont typeface="Arial" pitchFamily="34" charset="0"/>
                        <a:buChar char="•"/>
                      </a:pPr>
                      <a:r>
                        <a:rPr lang="es-MX" sz="1600" dirty="0" smtClean="0"/>
                        <a:t> </a:t>
                      </a:r>
                      <a:r>
                        <a:rPr lang="es-MX" sz="1600" dirty="0" smtClean="0">
                          <a:solidFill>
                            <a:srgbClr val="FF0000"/>
                          </a:solidFill>
                        </a:rPr>
                        <a:t>At times </a:t>
                      </a:r>
                      <a:r>
                        <a:rPr lang="es-MX" sz="1600" baseline="0" dirty="0" err="1" smtClean="0">
                          <a:solidFill>
                            <a:srgbClr val="FF0000"/>
                          </a:solidFill>
                        </a:rPr>
                        <a:t>criticised</a:t>
                      </a:r>
                      <a:r>
                        <a:rPr lang="es-MX" sz="1600" baseline="0" dirty="0" smtClean="0">
                          <a:solidFill>
                            <a:srgbClr val="FF0000"/>
                          </a:solidFill>
                        </a:rPr>
                        <a:t> as </a:t>
                      </a:r>
                      <a:r>
                        <a:rPr lang="es-MX" sz="1600" baseline="0" dirty="0" err="1" smtClean="0">
                          <a:solidFill>
                            <a:srgbClr val="FF0000"/>
                          </a:solidFill>
                        </a:rPr>
                        <a:t>pseudo-scientific</a:t>
                      </a:r>
                      <a:r>
                        <a:rPr lang="es-MX" sz="1600" baseline="0" dirty="0" smtClean="0">
                          <a:solidFill>
                            <a:srgbClr val="FF0000"/>
                          </a:solidFill>
                        </a:rPr>
                        <a:t> (? – </a:t>
                      </a:r>
                      <a:r>
                        <a:rPr lang="es-MX" sz="1600" baseline="0" dirty="0" err="1" smtClean="0">
                          <a:solidFill>
                            <a:srgbClr val="FF0000"/>
                          </a:solidFill>
                        </a:rPr>
                        <a:t>Personally</a:t>
                      </a:r>
                      <a:r>
                        <a:rPr lang="es-MX" sz="1600" baseline="0" dirty="0" smtClean="0">
                          <a:solidFill>
                            <a:srgbClr val="FF0000"/>
                          </a:solidFill>
                        </a:rPr>
                        <a:t> I do </a:t>
                      </a:r>
                      <a:r>
                        <a:rPr lang="es-MX" sz="1600" baseline="0" dirty="0" err="1" smtClean="0">
                          <a:solidFill>
                            <a:srgbClr val="FF0000"/>
                          </a:solidFill>
                        </a:rPr>
                        <a:t>not</a:t>
                      </a:r>
                      <a:r>
                        <a:rPr lang="es-MX" sz="1600" baseline="0" dirty="0" smtClean="0">
                          <a:solidFill>
                            <a:srgbClr val="FF0000"/>
                          </a:solidFill>
                        </a:rPr>
                        <a:t> </a:t>
                      </a:r>
                      <a:r>
                        <a:rPr lang="es-MX" sz="1600" baseline="0" dirty="0" err="1" smtClean="0">
                          <a:solidFill>
                            <a:srgbClr val="FF0000"/>
                          </a:solidFill>
                        </a:rPr>
                        <a:t>agree</a:t>
                      </a:r>
                      <a:r>
                        <a:rPr lang="es-MX" sz="1600" baseline="0" dirty="0" smtClean="0">
                          <a:solidFill>
                            <a:srgbClr val="FF0000"/>
                          </a:solidFill>
                        </a:rPr>
                        <a:t> </a:t>
                      </a:r>
                      <a:r>
                        <a:rPr lang="es-MX" sz="1600" baseline="0" dirty="0" err="1" smtClean="0">
                          <a:solidFill>
                            <a:srgbClr val="FF0000"/>
                          </a:solidFill>
                        </a:rPr>
                        <a:t>with</a:t>
                      </a:r>
                      <a:r>
                        <a:rPr lang="es-MX" sz="1600" baseline="0" dirty="0" smtClean="0">
                          <a:solidFill>
                            <a:srgbClr val="FF0000"/>
                          </a:solidFill>
                        </a:rPr>
                        <a:t> </a:t>
                      </a:r>
                      <a:r>
                        <a:rPr lang="es-MX" sz="1600" baseline="0" dirty="0" err="1" smtClean="0">
                          <a:solidFill>
                            <a:srgbClr val="FF0000"/>
                          </a:solidFill>
                        </a:rPr>
                        <a:t>this</a:t>
                      </a:r>
                      <a:r>
                        <a:rPr lang="es-MX" sz="1600" baseline="0" dirty="0" smtClean="0">
                          <a:solidFill>
                            <a:srgbClr val="FF0000"/>
                          </a:solidFill>
                        </a:rPr>
                        <a:t>; as </a:t>
                      </a:r>
                      <a:r>
                        <a:rPr lang="es-MX" sz="1600" baseline="0" dirty="0" err="1" smtClean="0">
                          <a:solidFill>
                            <a:srgbClr val="FF0000"/>
                          </a:solidFill>
                        </a:rPr>
                        <a:t>long</a:t>
                      </a:r>
                      <a:r>
                        <a:rPr lang="es-MX" sz="1600" baseline="0" dirty="0" smtClean="0">
                          <a:solidFill>
                            <a:srgbClr val="FF0000"/>
                          </a:solidFill>
                        </a:rPr>
                        <a:t> as </a:t>
                      </a:r>
                      <a:r>
                        <a:rPr lang="es-MX" sz="1600" baseline="0" dirty="0" err="1" smtClean="0">
                          <a:solidFill>
                            <a:srgbClr val="FF0000"/>
                          </a:solidFill>
                        </a:rPr>
                        <a:t>claims</a:t>
                      </a:r>
                      <a:r>
                        <a:rPr lang="es-MX" sz="1600" baseline="0" dirty="0" smtClean="0">
                          <a:solidFill>
                            <a:srgbClr val="FF0000"/>
                          </a:solidFill>
                        </a:rPr>
                        <a:t> </a:t>
                      </a:r>
                      <a:r>
                        <a:rPr lang="es-MX" sz="1600" baseline="0" dirty="0" err="1" smtClean="0">
                          <a:solidFill>
                            <a:srgbClr val="FF0000"/>
                          </a:solidFill>
                        </a:rPr>
                        <a:t>remain</a:t>
                      </a:r>
                      <a:r>
                        <a:rPr lang="es-MX" sz="1600" baseline="0" dirty="0" smtClean="0">
                          <a:solidFill>
                            <a:srgbClr val="FF0000"/>
                          </a:solidFill>
                        </a:rPr>
                        <a:t> </a:t>
                      </a:r>
                      <a:r>
                        <a:rPr lang="es-MX" sz="1600" baseline="0" dirty="0" err="1" smtClean="0">
                          <a:solidFill>
                            <a:srgbClr val="FF0000"/>
                          </a:solidFill>
                        </a:rPr>
                        <a:t>appropriately</a:t>
                      </a:r>
                      <a:r>
                        <a:rPr lang="es-MX" sz="1600" baseline="0" dirty="0" smtClean="0">
                          <a:solidFill>
                            <a:srgbClr val="FF0000"/>
                          </a:solidFill>
                        </a:rPr>
                        <a:t> </a:t>
                      </a:r>
                      <a:r>
                        <a:rPr lang="es-MX" sz="1600" baseline="0" dirty="0" err="1" smtClean="0">
                          <a:solidFill>
                            <a:srgbClr val="FF0000"/>
                          </a:solidFill>
                        </a:rPr>
                        <a:t>bounded</a:t>
                      </a:r>
                      <a:r>
                        <a:rPr lang="es-MX" sz="1600" baseline="0" dirty="0" smtClean="0">
                          <a:solidFill>
                            <a:srgbClr val="FF0000"/>
                          </a:solidFill>
                        </a:rPr>
                        <a:t>)</a:t>
                      </a:r>
                      <a:endParaRPr lang="es-MX" sz="1600" baseline="0" dirty="0" smtClean="0"/>
                    </a:p>
                    <a:p>
                      <a:pPr>
                        <a:buFont typeface="Arial" pitchFamily="34" charset="0"/>
                        <a:buChar char="•"/>
                      </a:pPr>
                      <a:r>
                        <a:rPr lang="es-MX" sz="1600" baseline="0" dirty="0" smtClean="0"/>
                        <a:t> </a:t>
                      </a:r>
                      <a:r>
                        <a:rPr lang="es-MX" sz="1600" baseline="0" dirty="0" err="1" smtClean="0"/>
                        <a:t>High</a:t>
                      </a:r>
                      <a:r>
                        <a:rPr lang="es-MX" sz="1600" baseline="0" dirty="0" smtClean="0"/>
                        <a:t> </a:t>
                      </a:r>
                      <a:r>
                        <a:rPr lang="es-MX" sz="1600" baseline="0" dirty="0" err="1" smtClean="0"/>
                        <a:t>risk</a:t>
                      </a:r>
                      <a:r>
                        <a:rPr lang="es-MX" sz="1600" baseline="0" dirty="0" smtClean="0"/>
                        <a:t> of </a:t>
                      </a:r>
                      <a:r>
                        <a:rPr lang="es-MX" sz="1600" baseline="0" dirty="0" err="1" smtClean="0"/>
                        <a:t>finding</a:t>
                      </a:r>
                      <a:r>
                        <a:rPr lang="es-MX" sz="1600" baseline="0" dirty="0" smtClean="0"/>
                        <a:t> </a:t>
                      </a:r>
                      <a:r>
                        <a:rPr lang="es-MX" sz="1600" baseline="0" dirty="0" err="1" smtClean="0"/>
                        <a:t>spurious</a:t>
                      </a:r>
                      <a:r>
                        <a:rPr lang="es-MX" sz="1600" baseline="0" dirty="0" smtClean="0"/>
                        <a:t> </a:t>
                      </a:r>
                      <a:r>
                        <a:rPr lang="es-MX" sz="1600" baseline="0" dirty="0" err="1" smtClean="0"/>
                        <a:t>relationships</a:t>
                      </a:r>
                      <a:endParaRPr lang="es-MX" sz="1600" baseline="0" dirty="0" smtClean="0"/>
                    </a:p>
                    <a:p>
                      <a:pPr>
                        <a:buFont typeface="Arial" pitchFamily="34" charset="0"/>
                        <a:buChar char="•"/>
                      </a:pPr>
                      <a:r>
                        <a:rPr lang="es-MX" sz="1600" baseline="0" dirty="0" err="1" smtClean="0"/>
                        <a:t>Weak</a:t>
                      </a:r>
                      <a:r>
                        <a:rPr lang="es-MX" sz="1600" baseline="0" dirty="0" smtClean="0"/>
                        <a:t> link </a:t>
                      </a:r>
                      <a:r>
                        <a:rPr lang="es-MX" sz="1600" baseline="0" dirty="0" err="1" smtClean="0"/>
                        <a:t>with</a:t>
                      </a:r>
                      <a:r>
                        <a:rPr lang="es-MX" sz="1600" baseline="0" dirty="0" smtClean="0"/>
                        <a:t> </a:t>
                      </a:r>
                      <a:r>
                        <a:rPr lang="es-MX" sz="1600" baseline="0" dirty="0" err="1" smtClean="0"/>
                        <a:t>the</a:t>
                      </a:r>
                      <a:r>
                        <a:rPr lang="es-MX" sz="1600" baseline="0" dirty="0" smtClean="0"/>
                        <a:t> </a:t>
                      </a:r>
                      <a:r>
                        <a:rPr lang="es-MX" sz="1600" baseline="0" dirty="0" err="1" smtClean="0"/>
                        <a:t>scientific</a:t>
                      </a:r>
                      <a:r>
                        <a:rPr lang="es-MX" sz="1600" baseline="0" dirty="0" smtClean="0"/>
                        <a:t> </a:t>
                      </a:r>
                      <a:r>
                        <a:rPr lang="es-MX" sz="1600" baseline="0" dirty="0" err="1" smtClean="0"/>
                        <a:t>method</a:t>
                      </a:r>
                      <a:endParaRPr lang="es-MX" sz="1600" baseline="0" dirty="0" smtClean="0"/>
                    </a:p>
                    <a:p>
                      <a:pPr>
                        <a:buFont typeface="Arial" pitchFamily="34" charset="0"/>
                        <a:buChar char="•"/>
                      </a:pPr>
                      <a:r>
                        <a:rPr lang="es-MX" sz="1600" baseline="0" dirty="0" smtClean="0"/>
                        <a:t> </a:t>
                      </a:r>
                      <a:r>
                        <a:rPr lang="es-MX" sz="1600" baseline="0" dirty="0" err="1" smtClean="0"/>
                        <a:t>Low</a:t>
                      </a:r>
                      <a:r>
                        <a:rPr lang="es-MX" sz="1600" baseline="0" dirty="0" smtClean="0"/>
                        <a:t> control; </a:t>
                      </a:r>
                      <a:r>
                        <a:rPr lang="es-MX" sz="1600" baseline="0" dirty="0" err="1" smtClean="0"/>
                        <a:t>high</a:t>
                      </a:r>
                      <a:r>
                        <a:rPr lang="es-MX" sz="1600" baseline="0" dirty="0" smtClean="0"/>
                        <a:t> </a:t>
                      </a:r>
                      <a:r>
                        <a:rPr lang="es-MX" sz="1600" baseline="0" dirty="0" err="1" smtClean="0"/>
                        <a:t>confounding</a:t>
                      </a:r>
                      <a:endParaRPr lang="en-GB" sz="1600" dirty="0"/>
                    </a:p>
                  </a:txBody>
                  <a:tcPr/>
                </a:tc>
              </a:tr>
            </a:tbl>
          </a:graphicData>
        </a:graphic>
      </p:graphicFrame>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dirty="0"/>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113</a:t>
            </a:fld>
            <a:endParaRPr lang="es-ES"/>
          </a:p>
        </p:txBody>
      </p:sp>
      <p:sp>
        <p:nvSpPr>
          <p:cNvPr id="8" name="7 CuadroTexto"/>
          <p:cNvSpPr txBox="1"/>
          <p:nvPr/>
        </p:nvSpPr>
        <p:spPr>
          <a:xfrm>
            <a:off x="899592" y="6237312"/>
            <a:ext cx="7098225" cy="369332"/>
          </a:xfrm>
          <a:prstGeom prst="rect">
            <a:avLst/>
          </a:prstGeom>
          <a:noFill/>
        </p:spPr>
        <p:txBody>
          <a:bodyPr wrap="none" rtlCol="0">
            <a:spAutoFit/>
          </a:bodyPr>
          <a:lstStyle/>
          <a:p>
            <a:r>
              <a:rPr lang="es-MX" dirty="0" err="1" smtClean="0"/>
              <a:t>Self</a:t>
            </a:r>
            <a:r>
              <a:rPr lang="es-MX" dirty="0" smtClean="0"/>
              <a:t> </a:t>
            </a:r>
            <a:r>
              <a:rPr lang="es-MX" dirty="0" err="1" smtClean="0"/>
              <a:t>elaborated</a:t>
            </a:r>
            <a:r>
              <a:rPr lang="es-MX" dirty="0" smtClean="0"/>
              <a:t> </a:t>
            </a:r>
            <a:r>
              <a:rPr lang="es-MX" dirty="0" err="1" smtClean="0"/>
              <a:t>from</a:t>
            </a:r>
            <a:r>
              <a:rPr lang="es-MX" dirty="0" smtClean="0"/>
              <a:t> </a:t>
            </a:r>
            <a:r>
              <a:rPr lang="es-MX" dirty="0" err="1" smtClean="0"/>
              <a:t>several</a:t>
            </a:r>
            <a:r>
              <a:rPr lang="es-MX" dirty="0" smtClean="0"/>
              <a:t> </a:t>
            </a:r>
            <a:r>
              <a:rPr lang="es-MX" dirty="0" err="1" smtClean="0"/>
              <a:t>sources</a:t>
            </a:r>
            <a:r>
              <a:rPr lang="es-MX" dirty="0" smtClean="0"/>
              <a:t>; </a:t>
            </a:r>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pretend</a:t>
            </a:r>
            <a:r>
              <a:rPr lang="es-MX" dirty="0" smtClean="0"/>
              <a:t> </a:t>
            </a:r>
            <a:r>
              <a:rPr lang="es-MX" dirty="0" err="1" smtClean="0"/>
              <a:t>to</a:t>
            </a:r>
            <a:r>
              <a:rPr lang="es-MX" dirty="0" smtClean="0"/>
              <a:t> </a:t>
            </a:r>
            <a:r>
              <a:rPr lang="es-MX" dirty="0" err="1" smtClean="0"/>
              <a:t>be</a:t>
            </a:r>
            <a:r>
              <a:rPr lang="es-MX" dirty="0" smtClean="0"/>
              <a:t> </a:t>
            </a:r>
            <a:r>
              <a:rPr lang="es-MX" dirty="0" err="1" smtClean="0"/>
              <a:t>exhaustive</a:t>
            </a:r>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Aproximation</a:t>
            </a:r>
            <a:endParaRPr lang="en-GB" dirty="0"/>
          </a:p>
        </p:txBody>
      </p:sp>
      <p:sp>
        <p:nvSpPr>
          <p:cNvPr id="3" name="2 Marcador de contenido"/>
          <p:cNvSpPr>
            <a:spLocks noGrp="1"/>
          </p:cNvSpPr>
          <p:nvPr>
            <p:ph idx="1"/>
          </p:nvPr>
        </p:nvSpPr>
        <p:spPr/>
        <p:txBody>
          <a:bodyPr>
            <a:normAutofit fontScale="62500" lnSpcReduction="20000"/>
          </a:bodyPr>
          <a:lstStyle/>
          <a:p>
            <a:r>
              <a:rPr lang="es-MX" dirty="0" err="1" smtClean="0"/>
              <a:t>Recommended</a:t>
            </a:r>
            <a:r>
              <a:rPr lang="es-MX" dirty="0" smtClean="0"/>
              <a:t> </a:t>
            </a:r>
            <a:r>
              <a:rPr lang="es-MX" dirty="0" err="1" smtClean="0"/>
              <a:t>readings</a:t>
            </a:r>
            <a:r>
              <a:rPr lang="es-MX" dirty="0" smtClean="0"/>
              <a:t>:</a:t>
            </a:r>
          </a:p>
          <a:p>
            <a:pPr lvl="1"/>
            <a:r>
              <a:rPr lang="es-MX" dirty="0" err="1" smtClean="0"/>
              <a:t>Friston</a:t>
            </a:r>
            <a:r>
              <a:rPr lang="es-MX" dirty="0" smtClean="0"/>
              <a:t> KJ “</a:t>
            </a:r>
            <a:r>
              <a:rPr lang="es-MX" dirty="0" err="1" smtClean="0"/>
              <a:t>Modes</a:t>
            </a:r>
            <a:r>
              <a:rPr lang="es-MX" dirty="0" smtClean="0"/>
              <a:t> </a:t>
            </a:r>
            <a:r>
              <a:rPr lang="es-MX" dirty="0" err="1" smtClean="0"/>
              <a:t>or</a:t>
            </a:r>
            <a:r>
              <a:rPr lang="es-MX" dirty="0" smtClean="0"/>
              <a:t> </a:t>
            </a:r>
            <a:r>
              <a:rPr lang="es-MX" dirty="0" err="1" smtClean="0"/>
              <a:t>models</a:t>
            </a:r>
            <a:r>
              <a:rPr lang="es-MX" dirty="0" smtClean="0"/>
              <a:t>: a critique </a:t>
            </a:r>
            <a:r>
              <a:rPr lang="es-MX" dirty="0" err="1" smtClean="0"/>
              <a:t>on</a:t>
            </a:r>
            <a:r>
              <a:rPr lang="es-MX" dirty="0" smtClean="0"/>
              <a:t> </a:t>
            </a:r>
            <a:r>
              <a:rPr lang="es-MX" dirty="0" err="1" smtClean="0"/>
              <a:t>independent</a:t>
            </a:r>
            <a:r>
              <a:rPr lang="es-MX" dirty="0" smtClean="0"/>
              <a:t> </a:t>
            </a:r>
            <a:r>
              <a:rPr lang="es-MX" dirty="0" err="1" smtClean="0"/>
              <a:t>component</a:t>
            </a:r>
            <a:r>
              <a:rPr lang="es-MX" dirty="0" smtClean="0"/>
              <a:t> </a:t>
            </a:r>
            <a:r>
              <a:rPr lang="es-MX" dirty="0" err="1" smtClean="0"/>
              <a:t>analysis</a:t>
            </a:r>
            <a:r>
              <a:rPr lang="es-MX" dirty="0" smtClean="0"/>
              <a:t> </a:t>
            </a:r>
            <a:r>
              <a:rPr lang="es-MX" dirty="0" err="1" smtClean="0"/>
              <a:t>for</a:t>
            </a:r>
            <a:r>
              <a:rPr lang="es-MX" dirty="0" smtClean="0"/>
              <a:t> </a:t>
            </a:r>
            <a:r>
              <a:rPr lang="es-MX" dirty="0" err="1" smtClean="0"/>
              <a:t>fMRI</a:t>
            </a:r>
            <a:r>
              <a:rPr lang="es-MX" dirty="0" smtClean="0"/>
              <a:t>” </a:t>
            </a:r>
            <a:r>
              <a:rPr lang="pt-BR" dirty="0" err="1" smtClean="0"/>
              <a:t>Trends</a:t>
            </a:r>
            <a:r>
              <a:rPr lang="pt-BR" dirty="0" smtClean="0"/>
              <a:t> in </a:t>
            </a:r>
            <a:r>
              <a:rPr lang="pt-BR" dirty="0" err="1" smtClean="0"/>
              <a:t>Cognitive</a:t>
            </a:r>
            <a:r>
              <a:rPr lang="pt-BR" dirty="0" smtClean="0"/>
              <a:t> </a:t>
            </a:r>
            <a:r>
              <a:rPr lang="pt-BR" dirty="0" err="1" smtClean="0"/>
              <a:t>Sciences</a:t>
            </a:r>
            <a:r>
              <a:rPr lang="pt-BR" dirty="0" smtClean="0"/>
              <a:t> 2(10):373-374</a:t>
            </a:r>
          </a:p>
          <a:p>
            <a:pPr lvl="2"/>
            <a:r>
              <a:rPr lang="pt-BR" dirty="0" smtClean="0"/>
              <a:t>...</a:t>
            </a:r>
            <a:r>
              <a:rPr lang="pt-BR" dirty="0" err="1" smtClean="0"/>
              <a:t>and</a:t>
            </a:r>
            <a:r>
              <a:rPr lang="pt-BR" dirty="0" smtClean="0"/>
              <a:t> </a:t>
            </a:r>
            <a:r>
              <a:rPr lang="pt-BR" dirty="0" err="1" smtClean="0"/>
              <a:t>the</a:t>
            </a:r>
            <a:r>
              <a:rPr lang="pt-BR" dirty="0" smtClean="0"/>
              <a:t> </a:t>
            </a:r>
            <a:r>
              <a:rPr lang="pt-BR" dirty="0" err="1" smtClean="0"/>
              <a:t>answer</a:t>
            </a:r>
            <a:r>
              <a:rPr lang="pt-BR" dirty="0" smtClean="0"/>
              <a:t> </a:t>
            </a:r>
            <a:r>
              <a:rPr lang="pt-BR" dirty="0" err="1" smtClean="0"/>
              <a:t>by</a:t>
            </a:r>
            <a:r>
              <a:rPr lang="pt-BR" dirty="0" smtClean="0"/>
              <a:t> </a:t>
            </a:r>
            <a:r>
              <a:rPr lang="pt-BR" dirty="0" err="1" smtClean="0"/>
              <a:t>McKeown</a:t>
            </a:r>
            <a:r>
              <a:rPr lang="pt-BR" dirty="0" smtClean="0"/>
              <a:t> </a:t>
            </a:r>
            <a:r>
              <a:rPr lang="pt-BR" dirty="0" err="1" smtClean="0"/>
              <a:t>et</a:t>
            </a:r>
            <a:r>
              <a:rPr lang="pt-BR" dirty="0" smtClean="0"/>
              <a:t> </a:t>
            </a:r>
            <a:r>
              <a:rPr lang="pt-BR" dirty="0" err="1" smtClean="0"/>
              <a:t>al</a:t>
            </a:r>
            <a:r>
              <a:rPr lang="pt-BR" dirty="0" smtClean="0"/>
              <a:t> in </a:t>
            </a:r>
            <a:r>
              <a:rPr lang="pt-BR" dirty="0" err="1" smtClean="0"/>
              <a:t>Trends</a:t>
            </a:r>
            <a:r>
              <a:rPr lang="pt-BR" dirty="0" smtClean="0"/>
              <a:t> in </a:t>
            </a:r>
            <a:r>
              <a:rPr lang="pt-BR" dirty="0" err="1" smtClean="0"/>
              <a:t>Cognitive</a:t>
            </a:r>
            <a:r>
              <a:rPr lang="pt-BR" dirty="0" smtClean="0"/>
              <a:t> </a:t>
            </a:r>
            <a:r>
              <a:rPr lang="pt-BR" dirty="0" err="1" smtClean="0"/>
              <a:t>Sciences</a:t>
            </a:r>
            <a:r>
              <a:rPr lang="pt-BR" dirty="0" smtClean="0"/>
              <a:t> 2(10):375</a:t>
            </a:r>
            <a:endParaRPr lang="es-MX" dirty="0" smtClean="0"/>
          </a:p>
          <a:p>
            <a:pPr lvl="1"/>
            <a:r>
              <a:rPr lang="en-GB" dirty="0" smtClean="0">
                <a:hlinkClick r:id="rId2"/>
              </a:rPr>
              <a:t>http://www.linkedin.com/groups/Hypothesis-Driven-Vs-Data-Driven-35222.S.140746223</a:t>
            </a:r>
            <a:endParaRPr lang="en-GB" dirty="0" smtClean="0"/>
          </a:p>
          <a:p>
            <a:pPr lvl="2"/>
            <a:r>
              <a:rPr lang="es-MX" dirty="0" smtClean="0"/>
              <a:t>Una interesante discusión con diferentes puntos de vista.</a:t>
            </a:r>
          </a:p>
          <a:p>
            <a:pPr lvl="1"/>
            <a:r>
              <a:rPr lang="es-MX" dirty="0" err="1" smtClean="0"/>
              <a:t>Kell</a:t>
            </a:r>
            <a:r>
              <a:rPr lang="es-MX" dirty="0" smtClean="0"/>
              <a:t> DB y Oliver SG (2003) “</a:t>
            </a:r>
            <a:r>
              <a:rPr lang="en-GB" dirty="0" smtClean="0"/>
              <a:t>Here is the evidence, now what is the hypothesis? The complementary roles of inductive and hypothesis-driven science in the post-genomic era” </a:t>
            </a:r>
            <a:r>
              <a:rPr lang="en-GB" dirty="0" err="1" smtClean="0"/>
              <a:t>BioEssays</a:t>
            </a:r>
            <a:r>
              <a:rPr lang="en-GB" dirty="0" smtClean="0"/>
              <a:t> 26:99-105</a:t>
            </a:r>
          </a:p>
          <a:p>
            <a:pPr lvl="2"/>
            <a:r>
              <a:rPr lang="es-MX" dirty="0" err="1" smtClean="0"/>
              <a:t>Not</a:t>
            </a:r>
            <a:r>
              <a:rPr lang="es-MX" dirty="0" smtClean="0"/>
              <a:t> </a:t>
            </a:r>
            <a:r>
              <a:rPr lang="es-MX" dirty="0" err="1" smtClean="0"/>
              <a:t>convinced</a:t>
            </a:r>
            <a:r>
              <a:rPr lang="es-MX" dirty="0" smtClean="0"/>
              <a:t> </a:t>
            </a:r>
            <a:r>
              <a:rPr lang="es-MX" dirty="0" err="1" smtClean="0"/>
              <a:t>by</a:t>
            </a:r>
            <a:r>
              <a:rPr lang="es-MX" dirty="0" smtClean="0"/>
              <a:t> </a:t>
            </a:r>
            <a:r>
              <a:rPr lang="es-MX" dirty="0" err="1" smtClean="0"/>
              <a:t>this</a:t>
            </a:r>
            <a:r>
              <a:rPr lang="es-MX" dirty="0" smtClean="0"/>
              <a:t> </a:t>
            </a:r>
            <a:r>
              <a:rPr lang="es-MX" dirty="0" err="1" smtClean="0"/>
              <a:t>one</a:t>
            </a:r>
            <a:r>
              <a:rPr lang="es-MX" dirty="0" smtClean="0"/>
              <a:t>…</a:t>
            </a:r>
          </a:p>
          <a:p>
            <a:pPr lvl="1"/>
            <a:r>
              <a:rPr lang="en-GB" dirty="0" smtClean="0">
                <a:hlinkClick r:id="rId3"/>
              </a:rPr>
              <a:t>http://www.analyticsearches.com/wps-data-driven-science-is-a-failure-of-imagination/</a:t>
            </a:r>
            <a:endParaRPr lang="en-GB" dirty="0" smtClean="0"/>
          </a:p>
          <a:p>
            <a:pPr lvl="2"/>
            <a:r>
              <a:rPr lang="es-MX" dirty="0" err="1" smtClean="0"/>
              <a:t>An</a:t>
            </a:r>
            <a:r>
              <a:rPr lang="es-MX" dirty="0" smtClean="0"/>
              <a:t> </a:t>
            </a:r>
            <a:r>
              <a:rPr lang="es-MX" dirty="0" err="1" smtClean="0"/>
              <a:t>interesting</a:t>
            </a:r>
            <a:r>
              <a:rPr lang="es-MX" dirty="0" smtClean="0"/>
              <a:t> </a:t>
            </a:r>
            <a:r>
              <a:rPr lang="es-MX" dirty="0" err="1" smtClean="0"/>
              <a:t>point</a:t>
            </a:r>
            <a:r>
              <a:rPr lang="es-MX" dirty="0" smtClean="0"/>
              <a:t> of </a:t>
            </a:r>
            <a:r>
              <a:rPr lang="es-MX" dirty="0" err="1" smtClean="0"/>
              <a:t>view</a:t>
            </a:r>
            <a:endParaRPr lang="es-MX" dirty="0" smtClean="0"/>
          </a:p>
          <a:p>
            <a:pPr lvl="1"/>
            <a:r>
              <a:rPr lang="en-GB" dirty="0" smtClean="0">
                <a:hlinkClick r:id="rId4"/>
              </a:rPr>
              <a:t>http://scienceblogs.com/purepedantry/2008/05/19/hypothesisfree-research/</a:t>
            </a:r>
            <a:endParaRPr lang="en-GB" dirty="0" smtClean="0"/>
          </a:p>
          <a:p>
            <a:pPr lvl="2"/>
            <a:r>
              <a:rPr lang="es-MX" dirty="0" smtClean="0"/>
              <a:t>A </a:t>
            </a:r>
            <a:r>
              <a:rPr lang="es-MX" dirty="0" err="1" smtClean="0"/>
              <a:t>defence</a:t>
            </a:r>
            <a:r>
              <a:rPr lang="es-MX" dirty="0" smtClean="0"/>
              <a:t> of </a:t>
            </a:r>
            <a:r>
              <a:rPr lang="es-MX" dirty="0" err="1" smtClean="0"/>
              <a:t>research</a:t>
            </a:r>
            <a:r>
              <a:rPr lang="es-MX" dirty="0" smtClean="0"/>
              <a:t> </a:t>
            </a:r>
            <a:r>
              <a:rPr lang="es-MX" dirty="0" err="1" smtClean="0"/>
              <a:t>guided</a:t>
            </a:r>
            <a:r>
              <a:rPr lang="es-MX" dirty="0" smtClean="0"/>
              <a:t> </a:t>
            </a:r>
            <a:r>
              <a:rPr lang="es-MX" dirty="0" err="1" smtClean="0"/>
              <a:t>by</a:t>
            </a:r>
            <a:r>
              <a:rPr lang="es-MX" dirty="0" smtClean="0"/>
              <a:t> </a:t>
            </a:r>
            <a:r>
              <a:rPr lang="es-MX" dirty="0" err="1" smtClean="0"/>
              <a:t>hypothesis</a:t>
            </a:r>
            <a:endParaRPr lang="es-MX" dirty="0" smtClean="0"/>
          </a:p>
          <a:p>
            <a:pPr lvl="2"/>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114</a:t>
            </a:fld>
            <a:endParaRPr lang="es-E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Classical</a:t>
            </a:r>
            <a:r>
              <a:rPr lang="es-MX" dirty="0" smtClean="0"/>
              <a:t> experimental </a:t>
            </a:r>
            <a:r>
              <a:rPr lang="es-MX" dirty="0" err="1" smtClean="0"/>
              <a:t>designs</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115</a:t>
            </a:fld>
            <a:endParaRPr lang="es-E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Longitudinal vs </a:t>
            </a:r>
            <a:r>
              <a:rPr lang="es-MX" dirty="0" err="1" smtClean="0"/>
              <a:t>cross-sectional</a:t>
            </a:r>
            <a:endParaRPr lang="en-GB" dirty="0"/>
          </a:p>
        </p:txBody>
      </p:sp>
      <p:sp>
        <p:nvSpPr>
          <p:cNvPr id="8" name="7 Marcador de contenido"/>
          <p:cNvSpPr>
            <a:spLocks noGrp="1"/>
          </p:cNvSpPr>
          <p:nvPr>
            <p:ph idx="1"/>
          </p:nvPr>
        </p:nvSpPr>
        <p:spPr/>
        <p:txBody>
          <a:bodyPr>
            <a:normAutofit fontScale="85000" lnSpcReduction="20000"/>
          </a:bodyPr>
          <a:lstStyle/>
          <a:p>
            <a:r>
              <a:rPr lang="es-MX" dirty="0" err="1" smtClean="0"/>
              <a:t>Depending</a:t>
            </a:r>
            <a:r>
              <a:rPr lang="es-MX" dirty="0" smtClean="0"/>
              <a:t> </a:t>
            </a:r>
            <a:r>
              <a:rPr lang="es-MX" dirty="0" err="1" smtClean="0"/>
              <a:t>on</a:t>
            </a:r>
            <a:r>
              <a:rPr lang="es-MX" dirty="0" smtClean="0"/>
              <a:t> </a:t>
            </a:r>
            <a:r>
              <a:rPr lang="es-MX" dirty="0" err="1" smtClean="0"/>
              <a:t>the</a:t>
            </a:r>
            <a:r>
              <a:rPr lang="es-MX" dirty="0" smtClean="0"/>
              <a:t> </a:t>
            </a:r>
            <a:r>
              <a:rPr lang="es-MX" dirty="0" err="1" smtClean="0"/>
              <a:t>number</a:t>
            </a:r>
            <a:r>
              <a:rPr lang="es-MX" dirty="0" smtClean="0"/>
              <a:t> of </a:t>
            </a:r>
            <a:r>
              <a:rPr lang="es-MX" dirty="0" err="1" smtClean="0"/>
              <a:t>sessions</a:t>
            </a:r>
            <a:r>
              <a:rPr lang="es-MX" dirty="0" smtClean="0"/>
              <a:t> </a:t>
            </a:r>
            <a:r>
              <a:rPr lang="es-MX" dirty="0" err="1" smtClean="0"/>
              <a:t>along</a:t>
            </a:r>
            <a:r>
              <a:rPr lang="es-MX" dirty="0" smtClean="0"/>
              <a:t> </a:t>
            </a:r>
            <a:r>
              <a:rPr lang="es-MX" dirty="0" err="1" smtClean="0"/>
              <a:t>the</a:t>
            </a:r>
            <a:r>
              <a:rPr lang="es-MX" dirty="0" smtClean="0"/>
              <a:t> </a:t>
            </a:r>
            <a:r>
              <a:rPr lang="es-MX" dirty="0" smtClean="0">
                <a:solidFill>
                  <a:srgbClr val="00B050"/>
                </a:solidFill>
              </a:rPr>
              <a:t>time</a:t>
            </a:r>
            <a:r>
              <a:rPr lang="es-MX" dirty="0" smtClean="0"/>
              <a:t> </a:t>
            </a:r>
            <a:r>
              <a:rPr lang="es-MX" dirty="0" err="1" smtClean="0"/>
              <a:t>the</a:t>
            </a:r>
            <a:r>
              <a:rPr lang="es-MX" dirty="0" smtClean="0"/>
              <a:t> </a:t>
            </a:r>
            <a:r>
              <a:rPr lang="es-MX" dirty="0" err="1" smtClean="0"/>
              <a:t>experiment</a:t>
            </a:r>
            <a:r>
              <a:rPr lang="es-MX" dirty="0" smtClean="0"/>
              <a:t> </a:t>
            </a:r>
            <a:r>
              <a:rPr lang="es-MX" dirty="0" err="1" smtClean="0"/>
              <a:t>may</a:t>
            </a:r>
            <a:r>
              <a:rPr lang="es-MX" dirty="0" smtClean="0"/>
              <a:t> </a:t>
            </a:r>
            <a:r>
              <a:rPr lang="es-MX" dirty="0" err="1" smtClean="0"/>
              <a:t>be</a:t>
            </a:r>
            <a:r>
              <a:rPr lang="es-MX" dirty="0" smtClean="0"/>
              <a:t>::</a:t>
            </a:r>
          </a:p>
          <a:p>
            <a:pPr lvl="1"/>
            <a:r>
              <a:rPr lang="es-MX" b="1" dirty="0" smtClean="0">
                <a:solidFill>
                  <a:srgbClr val="FF0000"/>
                </a:solidFill>
              </a:rPr>
              <a:t>Transversal</a:t>
            </a:r>
            <a:r>
              <a:rPr lang="es-MX" dirty="0" smtClean="0"/>
              <a:t>, </a:t>
            </a:r>
            <a:r>
              <a:rPr lang="es-MX" b="1" dirty="0" smtClean="0">
                <a:solidFill>
                  <a:srgbClr val="FF0000"/>
                </a:solidFill>
              </a:rPr>
              <a:t>vertical</a:t>
            </a:r>
            <a:r>
              <a:rPr lang="es-MX" dirty="0" smtClean="0"/>
              <a:t> </a:t>
            </a:r>
            <a:r>
              <a:rPr lang="es-MX" dirty="0" err="1" smtClean="0"/>
              <a:t>or</a:t>
            </a:r>
            <a:r>
              <a:rPr lang="es-MX" dirty="0" smtClean="0"/>
              <a:t> more </a:t>
            </a:r>
            <a:r>
              <a:rPr lang="es-MX" dirty="0" err="1" smtClean="0"/>
              <a:t>commonly</a:t>
            </a:r>
            <a:r>
              <a:rPr lang="es-MX" dirty="0" smtClean="0"/>
              <a:t> </a:t>
            </a:r>
            <a:r>
              <a:rPr lang="es-MX" b="1" dirty="0" err="1" smtClean="0">
                <a:solidFill>
                  <a:srgbClr val="FF0000"/>
                </a:solidFill>
              </a:rPr>
              <a:t>cross-sectional</a:t>
            </a:r>
            <a:r>
              <a:rPr lang="es-MX" dirty="0" smtClean="0"/>
              <a:t>: A single </a:t>
            </a:r>
            <a:r>
              <a:rPr lang="es-MX" dirty="0" err="1" smtClean="0"/>
              <a:t>session</a:t>
            </a:r>
            <a:r>
              <a:rPr lang="es-MX" dirty="0" smtClean="0"/>
              <a:t>, </a:t>
            </a:r>
            <a:r>
              <a:rPr lang="es-MX" dirty="0" err="1" smtClean="0"/>
              <a:t>that</a:t>
            </a:r>
            <a:r>
              <a:rPr lang="es-MX" dirty="0" smtClean="0"/>
              <a:t> </a:t>
            </a:r>
            <a:r>
              <a:rPr lang="es-MX" dirty="0" err="1" smtClean="0"/>
              <a:t>is</a:t>
            </a:r>
            <a:r>
              <a:rPr lang="es-MX" dirty="0" smtClean="0"/>
              <a:t> data </a:t>
            </a:r>
            <a:r>
              <a:rPr lang="es-MX" dirty="0" err="1" smtClean="0"/>
              <a:t>from</a:t>
            </a:r>
            <a:r>
              <a:rPr lang="es-MX" dirty="0" smtClean="0"/>
              <a:t> a experimental </a:t>
            </a:r>
            <a:r>
              <a:rPr lang="es-MX" dirty="0" err="1" smtClean="0"/>
              <a:t>unit</a:t>
            </a:r>
            <a:r>
              <a:rPr lang="es-MX" dirty="0" smtClean="0"/>
              <a:t> </a:t>
            </a:r>
            <a:r>
              <a:rPr lang="es-MX" dirty="0" err="1" smtClean="0"/>
              <a:t>is</a:t>
            </a:r>
            <a:r>
              <a:rPr lang="es-MX" dirty="0" smtClean="0"/>
              <a:t> </a:t>
            </a:r>
            <a:r>
              <a:rPr lang="es-MX" dirty="0" err="1" smtClean="0"/>
              <a:t>acquired</a:t>
            </a:r>
            <a:r>
              <a:rPr lang="es-MX" dirty="0" smtClean="0"/>
              <a:t> once.</a:t>
            </a:r>
          </a:p>
          <a:p>
            <a:pPr lvl="1"/>
            <a:endParaRPr lang="es-MX" dirty="0" smtClean="0"/>
          </a:p>
          <a:p>
            <a:pPr lvl="1"/>
            <a:r>
              <a:rPr lang="es-MX" b="1" dirty="0" smtClean="0">
                <a:solidFill>
                  <a:srgbClr val="FF0000"/>
                </a:solidFill>
              </a:rPr>
              <a:t>Longitudinal</a:t>
            </a:r>
            <a:r>
              <a:rPr lang="es-MX" dirty="0" smtClean="0"/>
              <a:t>: More </a:t>
            </a:r>
            <a:r>
              <a:rPr lang="es-MX" dirty="0" err="1" smtClean="0"/>
              <a:t>than</a:t>
            </a:r>
            <a:r>
              <a:rPr lang="es-MX" dirty="0" smtClean="0"/>
              <a:t> </a:t>
            </a:r>
            <a:r>
              <a:rPr lang="es-MX" dirty="0" err="1" smtClean="0"/>
              <a:t>one</a:t>
            </a:r>
            <a:r>
              <a:rPr lang="es-MX" dirty="0" smtClean="0"/>
              <a:t> </a:t>
            </a:r>
            <a:r>
              <a:rPr lang="es-MX" dirty="0" err="1" smtClean="0"/>
              <a:t>measurements</a:t>
            </a:r>
            <a:r>
              <a:rPr lang="es-MX" dirty="0" smtClean="0"/>
              <a:t> </a:t>
            </a:r>
            <a:r>
              <a:rPr lang="es-MX" dirty="0" err="1" smtClean="0"/>
              <a:t>from</a:t>
            </a:r>
            <a:r>
              <a:rPr lang="es-MX" dirty="0" smtClean="0"/>
              <a:t> </a:t>
            </a:r>
            <a:r>
              <a:rPr lang="es-MX" dirty="0" err="1" smtClean="0"/>
              <a:t>the</a:t>
            </a:r>
            <a:r>
              <a:rPr lang="es-MX" dirty="0" smtClean="0"/>
              <a:t> </a:t>
            </a:r>
            <a:r>
              <a:rPr lang="es-MX" dirty="0" err="1" smtClean="0"/>
              <a:t>same</a:t>
            </a:r>
            <a:r>
              <a:rPr lang="es-MX" dirty="0" smtClean="0"/>
              <a:t> experimental </a:t>
            </a:r>
            <a:r>
              <a:rPr lang="es-MX" dirty="0" err="1" smtClean="0"/>
              <a:t>unit</a:t>
            </a:r>
            <a:r>
              <a:rPr lang="es-MX" dirty="0" smtClean="0"/>
              <a:t> </a:t>
            </a:r>
            <a:r>
              <a:rPr lang="es-MX" dirty="0" err="1" smtClean="0"/>
              <a:t>along</a:t>
            </a:r>
            <a:r>
              <a:rPr lang="es-MX" dirty="0" smtClean="0"/>
              <a:t> a </a:t>
            </a:r>
            <a:r>
              <a:rPr lang="es-MX" dirty="0" err="1" smtClean="0"/>
              <a:t>period</a:t>
            </a:r>
            <a:r>
              <a:rPr lang="es-MX" dirty="0" smtClean="0"/>
              <a:t> of time.</a:t>
            </a:r>
          </a:p>
          <a:p>
            <a:pPr lvl="2"/>
            <a:r>
              <a:rPr lang="es-MX" dirty="0" smtClean="0">
                <a:solidFill>
                  <a:srgbClr val="0070C0"/>
                </a:solidFill>
              </a:rPr>
              <a:t>Pre-post</a:t>
            </a:r>
            <a:r>
              <a:rPr lang="es-MX" dirty="0" smtClean="0"/>
              <a:t> </a:t>
            </a:r>
            <a:r>
              <a:rPr lang="es-MX" dirty="0" err="1" smtClean="0"/>
              <a:t>studies</a:t>
            </a:r>
            <a:r>
              <a:rPr lang="es-MX" dirty="0" smtClean="0"/>
              <a:t> are a particular case in </a:t>
            </a:r>
            <a:r>
              <a:rPr lang="es-MX" dirty="0" err="1" smtClean="0"/>
              <a:t>which</a:t>
            </a:r>
            <a:r>
              <a:rPr lang="es-MX" dirty="0" smtClean="0"/>
              <a:t> </a:t>
            </a:r>
            <a:r>
              <a:rPr lang="es-MX" dirty="0" err="1" smtClean="0"/>
              <a:t>the</a:t>
            </a:r>
            <a:r>
              <a:rPr lang="es-MX" dirty="0" smtClean="0"/>
              <a:t> </a:t>
            </a:r>
            <a:r>
              <a:rPr lang="es-MX" dirty="0" err="1" smtClean="0"/>
              <a:t>measurements</a:t>
            </a:r>
            <a:r>
              <a:rPr lang="es-MX" dirty="0" smtClean="0"/>
              <a:t> are </a:t>
            </a:r>
            <a:r>
              <a:rPr lang="es-MX" dirty="0" err="1" smtClean="0"/>
              <a:t>taken</a:t>
            </a:r>
            <a:r>
              <a:rPr lang="es-MX" dirty="0" smtClean="0"/>
              <a:t> </a:t>
            </a:r>
            <a:r>
              <a:rPr lang="es-MX" dirty="0" err="1" smtClean="0"/>
              <a:t>before</a:t>
            </a:r>
            <a:r>
              <a:rPr lang="es-MX" dirty="0" smtClean="0"/>
              <a:t> </a:t>
            </a:r>
            <a:r>
              <a:rPr lang="es-MX" dirty="0" err="1" smtClean="0"/>
              <a:t>applying</a:t>
            </a:r>
            <a:r>
              <a:rPr lang="es-MX" dirty="0" smtClean="0"/>
              <a:t> </a:t>
            </a:r>
            <a:r>
              <a:rPr lang="es-MX" dirty="0" err="1" smtClean="0"/>
              <a:t>the</a:t>
            </a:r>
            <a:r>
              <a:rPr lang="es-MX" dirty="0" smtClean="0"/>
              <a:t> </a:t>
            </a:r>
            <a:r>
              <a:rPr lang="es-MX" dirty="0" err="1" smtClean="0"/>
              <a:t>treatment</a:t>
            </a:r>
            <a:r>
              <a:rPr lang="es-MX" dirty="0" smtClean="0"/>
              <a:t>, and </a:t>
            </a:r>
            <a:r>
              <a:rPr lang="es-MX" dirty="0" err="1" smtClean="0"/>
              <a:t>after</a:t>
            </a:r>
            <a:r>
              <a:rPr lang="es-MX" dirty="0" smtClean="0"/>
              <a:t> </a:t>
            </a:r>
            <a:r>
              <a:rPr lang="es-MX" dirty="0" err="1" smtClean="0"/>
              <a:t>the</a:t>
            </a:r>
            <a:r>
              <a:rPr lang="es-MX" dirty="0" smtClean="0"/>
              <a:t> </a:t>
            </a:r>
            <a:r>
              <a:rPr lang="es-MX" dirty="0" err="1" smtClean="0"/>
              <a:t>application</a:t>
            </a:r>
            <a:r>
              <a:rPr lang="es-MX" dirty="0" smtClean="0"/>
              <a:t> of </a:t>
            </a:r>
            <a:r>
              <a:rPr lang="es-MX" dirty="0" err="1" smtClean="0"/>
              <a:t>the</a:t>
            </a:r>
            <a:r>
              <a:rPr lang="es-MX" dirty="0" smtClean="0"/>
              <a:t> </a:t>
            </a:r>
            <a:r>
              <a:rPr lang="es-MX" dirty="0" err="1" smtClean="0"/>
              <a:t>treatment</a:t>
            </a:r>
            <a:r>
              <a:rPr lang="es-MX" dirty="0" smtClean="0"/>
              <a:t>.</a:t>
            </a:r>
          </a:p>
          <a:p>
            <a:pPr lvl="2"/>
            <a:endParaRPr lang="es-MX" dirty="0" smtClean="0"/>
          </a:p>
          <a:p>
            <a:pPr lvl="1"/>
            <a:r>
              <a:rPr lang="es-MX" dirty="0" smtClean="0">
                <a:solidFill>
                  <a:srgbClr val="00B050"/>
                </a:solidFill>
              </a:rPr>
              <a:t>¡</a:t>
            </a:r>
            <a:r>
              <a:rPr lang="es-MX" dirty="0" err="1" smtClean="0">
                <a:solidFill>
                  <a:srgbClr val="00B050"/>
                </a:solidFill>
              </a:rPr>
              <a:t>Remember</a:t>
            </a:r>
            <a:r>
              <a:rPr lang="es-MX" dirty="0" smtClean="0">
                <a:solidFill>
                  <a:srgbClr val="00B050"/>
                </a:solidFill>
              </a:rPr>
              <a:t>!</a:t>
            </a:r>
            <a:r>
              <a:rPr lang="es-MX" dirty="0" smtClean="0"/>
              <a:t> </a:t>
            </a:r>
            <a:r>
              <a:rPr lang="es-MX" dirty="0" err="1" smtClean="0"/>
              <a:t>You</a:t>
            </a:r>
            <a:r>
              <a:rPr lang="es-MX" dirty="0" smtClean="0"/>
              <a:t> </a:t>
            </a:r>
            <a:r>
              <a:rPr lang="es-MX" dirty="0" err="1" smtClean="0"/>
              <a:t>may</a:t>
            </a:r>
            <a:r>
              <a:rPr lang="es-MX" dirty="0" smtClean="0"/>
              <a:t> </a:t>
            </a:r>
            <a:r>
              <a:rPr lang="es-MX" dirty="0" err="1" smtClean="0"/>
              <a:t>still</a:t>
            </a:r>
            <a:r>
              <a:rPr lang="es-MX" dirty="0" smtClean="0"/>
              <a:t> </a:t>
            </a:r>
            <a:r>
              <a:rPr lang="es-MX" dirty="0" err="1" smtClean="0"/>
              <a:t>have</a:t>
            </a:r>
            <a:r>
              <a:rPr lang="es-MX" dirty="0" smtClean="0"/>
              <a:t> more </a:t>
            </a:r>
            <a:r>
              <a:rPr lang="es-MX" dirty="0" err="1" smtClean="0"/>
              <a:t>than</a:t>
            </a:r>
            <a:r>
              <a:rPr lang="es-MX" dirty="0" smtClean="0"/>
              <a:t> </a:t>
            </a:r>
            <a:r>
              <a:rPr lang="es-MX" dirty="0" err="1" smtClean="0"/>
              <a:t>one</a:t>
            </a:r>
            <a:r>
              <a:rPr lang="es-MX" dirty="0" smtClean="0"/>
              <a:t> </a:t>
            </a:r>
            <a:r>
              <a:rPr lang="es-MX" dirty="0" err="1" smtClean="0"/>
              <a:t>session</a:t>
            </a:r>
            <a:r>
              <a:rPr lang="es-MX" dirty="0" smtClean="0"/>
              <a:t> per experimental </a:t>
            </a:r>
            <a:r>
              <a:rPr lang="es-MX" dirty="0" err="1" smtClean="0"/>
              <a:t>unit</a:t>
            </a:r>
            <a:r>
              <a:rPr lang="es-MX" dirty="0" smtClean="0"/>
              <a:t>, </a:t>
            </a:r>
            <a:r>
              <a:rPr lang="es-MX" dirty="0" err="1" smtClean="0"/>
              <a:t>but</a:t>
            </a:r>
            <a:r>
              <a:rPr lang="es-MX" dirty="0" smtClean="0"/>
              <a:t> time </a:t>
            </a:r>
            <a:r>
              <a:rPr lang="es-MX" dirty="0" err="1" smtClean="0"/>
              <a:t>might</a:t>
            </a:r>
            <a:r>
              <a:rPr lang="es-MX" dirty="0" smtClean="0"/>
              <a:t> </a:t>
            </a:r>
            <a:r>
              <a:rPr lang="es-MX" dirty="0" err="1" smtClean="0"/>
              <a:t>not</a:t>
            </a:r>
            <a:r>
              <a:rPr lang="es-MX" dirty="0" smtClean="0"/>
              <a:t> </a:t>
            </a:r>
            <a:r>
              <a:rPr lang="es-MX" dirty="0" err="1" smtClean="0"/>
              <a:t>matter</a:t>
            </a:r>
            <a:r>
              <a:rPr lang="es-MX" dirty="0" smtClean="0"/>
              <a:t> (</a:t>
            </a:r>
            <a:r>
              <a:rPr lang="es-MX" dirty="0" err="1" smtClean="0">
                <a:solidFill>
                  <a:schemeClr val="accent1"/>
                </a:solidFill>
              </a:rPr>
              <a:t>within-subjects</a:t>
            </a:r>
            <a:r>
              <a:rPr lang="es-MX" dirty="0" smtClean="0"/>
              <a:t> </a:t>
            </a:r>
            <a:r>
              <a:rPr lang="es-MX" dirty="0" err="1" smtClean="0"/>
              <a:t>designs</a:t>
            </a:r>
            <a:r>
              <a:rPr lang="es-MX" dirty="0" smtClean="0"/>
              <a:t>)</a:t>
            </a:r>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116</a:t>
            </a:fld>
            <a:endParaRPr lang="es-E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Unifactorial</a:t>
            </a:r>
            <a:r>
              <a:rPr lang="es-MX" dirty="0" smtClean="0"/>
              <a:t> vs multifactorial</a:t>
            </a:r>
            <a:endParaRPr lang="en-GB" dirty="0"/>
          </a:p>
        </p:txBody>
      </p:sp>
      <p:sp>
        <p:nvSpPr>
          <p:cNvPr id="3" name="2 Marcador de contenido"/>
          <p:cNvSpPr>
            <a:spLocks noGrp="1"/>
          </p:cNvSpPr>
          <p:nvPr>
            <p:ph idx="1"/>
          </p:nvPr>
        </p:nvSpPr>
        <p:spPr/>
        <p:txBody>
          <a:bodyPr>
            <a:normAutofit fontScale="70000" lnSpcReduction="20000"/>
          </a:bodyPr>
          <a:lstStyle/>
          <a:p>
            <a:r>
              <a:rPr lang="es-MX" dirty="0" smtClean="0"/>
              <a:t>A </a:t>
            </a:r>
            <a:r>
              <a:rPr lang="es-MX" b="1" dirty="0" smtClean="0">
                <a:solidFill>
                  <a:srgbClr val="FF0000"/>
                </a:solidFill>
              </a:rPr>
              <a:t>factorial </a:t>
            </a:r>
            <a:r>
              <a:rPr lang="es-MX" b="1" dirty="0" err="1" smtClean="0">
                <a:solidFill>
                  <a:srgbClr val="FF0000"/>
                </a:solidFill>
              </a:rPr>
              <a:t>design</a:t>
            </a:r>
            <a:r>
              <a:rPr lang="es-MX" dirty="0" smtClean="0"/>
              <a:t> </a:t>
            </a:r>
            <a:r>
              <a:rPr lang="es-MX" dirty="0" err="1" smtClean="0"/>
              <a:t>is</a:t>
            </a:r>
            <a:r>
              <a:rPr lang="es-MX" dirty="0" smtClean="0"/>
              <a:t> </a:t>
            </a:r>
            <a:r>
              <a:rPr lang="es-MX" dirty="0" err="1" smtClean="0"/>
              <a:t>that</a:t>
            </a:r>
            <a:r>
              <a:rPr lang="es-MX" dirty="0" smtClean="0"/>
              <a:t> </a:t>
            </a:r>
            <a:r>
              <a:rPr lang="es-MX" dirty="0" err="1" smtClean="0"/>
              <a:t>which</a:t>
            </a:r>
            <a:r>
              <a:rPr lang="es-MX" dirty="0" smtClean="0"/>
              <a:t> </a:t>
            </a:r>
            <a:r>
              <a:rPr lang="es-MX" dirty="0" err="1" smtClean="0"/>
              <a:t>focuses</a:t>
            </a:r>
            <a:r>
              <a:rPr lang="es-MX" dirty="0" smtClean="0"/>
              <a:t> </a:t>
            </a:r>
            <a:r>
              <a:rPr lang="es-MX" dirty="0" err="1" smtClean="0"/>
              <a:t>on</a:t>
            </a:r>
            <a:r>
              <a:rPr lang="es-MX" dirty="0" smtClean="0"/>
              <a:t> </a:t>
            </a:r>
            <a:r>
              <a:rPr lang="es-MX" dirty="0" err="1" smtClean="0"/>
              <a:t>observing</a:t>
            </a:r>
            <a:r>
              <a:rPr lang="es-MX" dirty="0" smtClean="0"/>
              <a:t> </a:t>
            </a:r>
            <a:r>
              <a:rPr lang="es-MX" dirty="0" err="1" smtClean="0"/>
              <a:t>the</a:t>
            </a:r>
            <a:r>
              <a:rPr lang="es-MX" dirty="0" smtClean="0"/>
              <a:t> </a:t>
            </a:r>
            <a:r>
              <a:rPr lang="es-MX" dirty="0" err="1" smtClean="0"/>
              <a:t>effect</a:t>
            </a:r>
            <a:r>
              <a:rPr lang="es-MX" dirty="0" smtClean="0"/>
              <a:t> of a </a:t>
            </a:r>
            <a:r>
              <a:rPr lang="es-MX" dirty="0" err="1" smtClean="0"/>
              <a:t>number</a:t>
            </a:r>
            <a:r>
              <a:rPr lang="es-MX" dirty="0" smtClean="0"/>
              <a:t> of </a:t>
            </a:r>
            <a:r>
              <a:rPr lang="es-MX" dirty="0" err="1" smtClean="0"/>
              <a:t>levels</a:t>
            </a:r>
            <a:r>
              <a:rPr lang="es-MX" dirty="0" smtClean="0"/>
              <a:t> of a factor </a:t>
            </a:r>
            <a:r>
              <a:rPr lang="es-MX" dirty="0" err="1" smtClean="0"/>
              <a:t>i.e.</a:t>
            </a:r>
            <a:r>
              <a:rPr lang="es-MX" dirty="0" smtClean="0"/>
              <a:t> </a:t>
            </a:r>
            <a:r>
              <a:rPr lang="es-MX" dirty="0" err="1" smtClean="0"/>
              <a:t>different</a:t>
            </a:r>
            <a:r>
              <a:rPr lang="es-MX" dirty="0" smtClean="0"/>
              <a:t> </a:t>
            </a:r>
            <a:r>
              <a:rPr lang="es-MX" dirty="0" err="1" smtClean="0"/>
              <a:t>treatments</a:t>
            </a:r>
            <a:endParaRPr lang="es-MX" dirty="0" smtClean="0"/>
          </a:p>
          <a:p>
            <a:endParaRPr lang="es-MX" dirty="0" smtClean="0"/>
          </a:p>
          <a:p>
            <a:r>
              <a:rPr lang="es-MX" dirty="0" smtClean="0"/>
              <a:t>A </a:t>
            </a:r>
            <a:r>
              <a:rPr lang="es-MX" b="1" dirty="0" err="1" smtClean="0">
                <a:solidFill>
                  <a:srgbClr val="FF0000"/>
                </a:solidFill>
              </a:rPr>
              <a:t>covariance</a:t>
            </a:r>
            <a:r>
              <a:rPr lang="es-MX" b="1" dirty="0" smtClean="0">
                <a:solidFill>
                  <a:srgbClr val="FF0000"/>
                </a:solidFill>
              </a:rPr>
              <a:t> </a:t>
            </a:r>
            <a:r>
              <a:rPr lang="es-MX" b="1" dirty="0" err="1" smtClean="0">
                <a:solidFill>
                  <a:srgbClr val="FF0000"/>
                </a:solidFill>
              </a:rPr>
              <a:t>design</a:t>
            </a:r>
            <a:r>
              <a:rPr lang="es-MX" dirty="0" smtClean="0"/>
              <a:t> </a:t>
            </a:r>
            <a:r>
              <a:rPr lang="es-MX" dirty="0" err="1" smtClean="0"/>
              <a:t>is</a:t>
            </a:r>
            <a:r>
              <a:rPr lang="es-MX" dirty="0" smtClean="0"/>
              <a:t> </a:t>
            </a:r>
            <a:r>
              <a:rPr lang="es-MX" dirty="0" err="1" smtClean="0"/>
              <a:t>an</a:t>
            </a:r>
            <a:r>
              <a:rPr lang="es-MX" dirty="0" smtClean="0"/>
              <a:t> </a:t>
            </a:r>
            <a:r>
              <a:rPr lang="es-MX" dirty="0" err="1" smtClean="0"/>
              <a:t>experiment</a:t>
            </a:r>
            <a:r>
              <a:rPr lang="es-MX" dirty="0" smtClean="0"/>
              <a:t> of </a:t>
            </a:r>
            <a:r>
              <a:rPr lang="es-MX" dirty="0" err="1" smtClean="0"/>
              <a:t>type</a:t>
            </a:r>
            <a:r>
              <a:rPr lang="es-MX" dirty="0" smtClean="0"/>
              <a:t> pre-post </a:t>
            </a:r>
            <a:r>
              <a:rPr lang="es-MX" dirty="0" err="1" smtClean="0"/>
              <a:t>focused</a:t>
            </a:r>
            <a:r>
              <a:rPr lang="es-MX" dirty="0" smtClean="0"/>
              <a:t> </a:t>
            </a:r>
            <a:r>
              <a:rPr lang="es-MX" dirty="0" err="1" smtClean="0"/>
              <a:t>on</a:t>
            </a:r>
            <a:r>
              <a:rPr lang="es-MX" dirty="0" smtClean="0"/>
              <a:t> </a:t>
            </a:r>
            <a:r>
              <a:rPr lang="es-MX" dirty="0" err="1" smtClean="0"/>
              <a:t>establishing</a:t>
            </a:r>
            <a:r>
              <a:rPr lang="es-MX" dirty="0" smtClean="0"/>
              <a:t> </a:t>
            </a:r>
            <a:r>
              <a:rPr lang="es-MX" dirty="0" err="1" smtClean="0"/>
              <a:t>how</a:t>
            </a:r>
            <a:r>
              <a:rPr lang="es-MX" dirty="0" smtClean="0"/>
              <a:t> </a:t>
            </a:r>
            <a:r>
              <a:rPr lang="es-MX" dirty="0" err="1" smtClean="0"/>
              <a:t>does</a:t>
            </a:r>
            <a:r>
              <a:rPr lang="es-MX" dirty="0" smtClean="0"/>
              <a:t> a </a:t>
            </a:r>
            <a:r>
              <a:rPr lang="es-MX" dirty="0" err="1" smtClean="0"/>
              <a:t>metric</a:t>
            </a:r>
            <a:r>
              <a:rPr lang="es-MX" dirty="0" smtClean="0"/>
              <a:t> </a:t>
            </a:r>
            <a:r>
              <a:rPr lang="es-MX" dirty="0" err="1" smtClean="0"/>
              <a:t>covaries</a:t>
            </a:r>
            <a:endParaRPr lang="es-MX" dirty="0" smtClean="0"/>
          </a:p>
          <a:p>
            <a:pPr lvl="1"/>
            <a:r>
              <a:rPr lang="es-MX" dirty="0" err="1" smtClean="0"/>
              <a:t>Often</a:t>
            </a:r>
            <a:r>
              <a:rPr lang="es-MX" dirty="0" smtClean="0"/>
              <a:t> </a:t>
            </a:r>
            <a:r>
              <a:rPr lang="es-MX" dirty="0" err="1" smtClean="0"/>
              <a:t>an</a:t>
            </a:r>
            <a:r>
              <a:rPr lang="es-MX" dirty="0" smtClean="0"/>
              <a:t> ANCOVA </a:t>
            </a:r>
            <a:r>
              <a:rPr lang="es-MX" dirty="0" err="1" smtClean="0"/>
              <a:t>model</a:t>
            </a:r>
            <a:r>
              <a:rPr lang="es-MX" dirty="0" smtClean="0"/>
              <a:t> </a:t>
            </a:r>
            <a:r>
              <a:rPr lang="es-MX" dirty="0" err="1" smtClean="0"/>
              <a:t>is</a:t>
            </a:r>
            <a:r>
              <a:rPr lang="es-MX" dirty="0" smtClean="0"/>
              <a:t> </a:t>
            </a:r>
            <a:r>
              <a:rPr lang="es-MX" dirty="0" err="1" smtClean="0"/>
              <a:t>used</a:t>
            </a:r>
            <a:r>
              <a:rPr lang="es-MX" dirty="0" smtClean="0"/>
              <a:t> </a:t>
            </a:r>
            <a:r>
              <a:rPr lang="es-MX" dirty="0" err="1" smtClean="0"/>
              <a:t>for</a:t>
            </a:r>
            <a:r>
              <a:rPr lang="es-MX" dirty="0" smtClean="0"/>
              <a:t> </a:t>
            </a:r>
            <a:r>
              <a:rPr lang="es-MX" dirty="0" err="1" smtClean="0"/>
              <a:t>analysis</a:t>
            </a:r>
            <a:endParaRPr lang="es-MX" dirty="0" smtClean="0"/>
          </a:p>
          <a:p>
            <a:pPr lvl="1"/>
            <a:endParaRPr lang="es-MX" dirty="0" smtClean="0"/>
          </a:p>
          <a:p>
            <a:r>
              <a:rPr lang="es-MX" dirty="0" smtClean="0"/>
              <a:t>A </a:t>
            </a:r>
            <a:r>
              <a:rPr lang="es-MX" b="1" dirty="0" smtClean="0">
                <a:solidFill>
                  <a:srgbClr val="FF0000"/>
                </a:solidFill>
              </a:rPr>
              <a:t>block </a:t>
            </a:r>
            <a:r>
              <a:rPr lang="es-MX" b="1" dirty="0" err="1" smtClean="0">
                <a:solidFill>
                  <a:srgbClr val="FF0000"/>
                </a:solidFill>
              </a:rPr>
              <a:t>design</a:t>
            </a:r>
            <a:r>
              <a:rPr lang="es-MX" dirty="0" smtClean="0"/>
              <a:t> </a:t>
            </a:r>
            <a:r>
              <a:rPr lang="es-MX" dirty="0" err="1" smtClean="0"/>
              <a:t>is</a:t>
            </a:r>
            <a:r>
              <a:rPr lang="es-MX" dirty="0" smtClean="0"/>
              <a:t> </a:t>
            </a:r>
            <a:r>
              <a:rPr lang="es-MX" dirty="0" err="1" smtClean="0"/>
              <a:t>including</a:t>
            </a:r>
            <a:r>
              <a:rPr lang="es-MX" dirty="0" smtClean="0"/>
              <a:t> </a:t>
            </a:r>
            <a:r>
              <a:rPr lang="es-MX" dirty="0" err="1" smtClean="0"/>
              <a:t>several</a:t>
            </a:r>
            <a:r>
              <a:rPr lang="es-MX" dirty="0" smtClean="0"/>
              <a:t> </a:t>
            </a:r>
            <a:r>
              <a:rPr lang="es-MX" dirty="0" err="1" smtClean="0"/>
              <a:t>homogeneous</a:t>
            </a:r>
            <a:r>
              <a:rPr lang="es-MX" dirty="0" smtClean="0"/>
              <a:t> </a:t>
            </a:r>
            <a:r>
              <a:rPr lang="es-MX" dirty="0" err="1" smtClean="0"/>
              <a:t>groups</a:t>
            </a:r>
            <a:r>
              <a:rPr lang="es-MX" dirty="0" smtClean="0"/>
              <a:t> </a:t>
            </a:r>
            <a:r>
              <a:rPr lang="es-MX" dirty="0" err="1" smtClean="0"/>
              <a:t>that</a:t>
            </a:r>
            <a:r>
              <a:rPr lang="es-MX" dirty="0" smtClean="0"/>
              <a:t> </a:t>
            </a:r>
            <a:r>
              <a:rPr lang="es-MX" dirty="0" err="1" smtClean="0"/>
              <a:t>all</a:t>
            </a:r>
            <a:r>
              <a:rPr lang="es-MX" dirty="0" smtClean="0"/>
              <a:t> </a:t>
            </a:r>
            <a:r>
              <a:rPr lang="es-MX" dirty="0" err="1" smtClean="0"/>
              <a:t>will</a:t>
            </a:r>
            <a:r>
              <a:rPr lang="es-MX" dirty="0" smtClean="0"/>
              <a:t> </a:t>
            </a:r>
            <a:r>
              <a:rPr lang="es-MX" dirty="0" err="1" smtClean="0"/>
              <a:t>receive</a:t>
            </a:r>
            <a:r>
              <a:rPr lang="es-MX" dirty="0" smtClean="0"/>
              <a:t> </a:t>
            </a:r>
            <a:r>
              <a:rPr lang="es-MX" dirty="0" err="1" smtClean="0"/>
              <a:t>the</a:t>
            </a:r>
            <a:r>
              <a:rPr lang="es-MX" dirty="0" smtClean="0"/>
              <a:t> </a:t>
            </a:r>
            <a:r>
              <a:rPr lang="es-MX" dirty="0" err="1" smtClean="0"/>
              <a:t>same</a:t>
            </a:r>
            <a:r>
              <a:rPr lang="es-MX" dirty="0" smtClean="0"/>
              <a:t> </a:t>
            </a:r>
            <a:r>
              <a:rPr lang="es-MX" dirty="0" err="1" smtClean="0"/>
              <a:t>treatment</a:t>
            </a:r>
            <a:r>
              <a:rPr lang="es-MX" dirty="0" smtClean="0"/>
              <a:t>/s. </a:t>
            </a:r>
            <a:r>
              <a:rPr lang="es-MX" dirty="0" err="1" smtClean="0"/>
              <a:t>The</a:t>
            </a:r>
            <a:r>
              <a:rPr lang="es-MX" dirty="0" smtClean="0"/>
              <a:t> experimental </a:t>
            </a:r>
            <a:r>
              <a:rPr lang="es-MX" dirty="0" err="1" smtClean="0"/>
              <a:t>units</a:t>
            </a:r>
            <a:r>
              <a:rPr lang="es-MX" dirty="0" smtClean="0"/>
              <a:t> </a:t>
            </a:r>
            <a:r>
              <a:rPr lang="es-MX" dirty="0" err="1" smtClean="0"/>
              <a:t>with</a:t>
            </a:r>
            <a:r>
              <a:rPr lang="es-MX" dirty="0" smtClean="0"/>
              <a:t> </a:t>
            </a:r>
            <a:r>
              <a:rPr lang="es-MX" dirty="0" err="1" smtClean="0"/>
              <a:t>each</a:t>
            </a:r>
            <a:r>
              <a:rPr lang="es-MX" dirty="0" smtClean="0"/>
              <a:t> </a:t>
            </a:r>
            <a:r>
              <a:rPr lang="es-MX" dirty="0" err="1" smtClean="0"/>
              <a:t>group</a:t>
            </a:r>
            <a:r>
              <a:rPr lang="es-MX" dirty="0" smtClean="0"/>
              <a:t> are </a:t>
            </a:r>
            <a:r>
              <a:rPr lang="es-MX" dirty="0" err="1" smtClean="0"/>
              <a:t>then</a:t>
            </a:r>
            <a:r>
              <a:rPr lang="es-MX" dirty="0" smtClean="0"/>
              <a:t> </a:t>
            </a:r>
            <a:r>
              <a:rPr lang="es-MX" dirty="0" err="1" smtClean="0"/>
              <a:t>assigned</a:t>
            </a:r>
            <a:r>
              <a:rPr lang="es-MX" dirty="0" smtClean="0"/>
              <a:t> </a:t>
            </a:r>
            <a:r>
              <a:rPr lang="es-MX" dirty="0" err="1" smtClean="0"/>
              <a:t>to</a:t>
            </a:r>
            <a:r>
              <a:rPr lang="es-MX" dirty="0" smtClean="0"/>
              <a:t> </a:t>
            </a:r>
            <a:r>
              <a:rPr lang="es-MX" dirty="0" err="1" smtClean="0"/>
              <a:t>the</a:t>
            </a:r>
            <a:r>
              <a:rPr lang="es-MX" dirty="0" smtClean="0"/>
              <a:t> </a:t>
            </a:r>
            <a:r>
              <a:rPr lang="es-MX" dirty="0" err="1" smtClean="0"/>
              <a:t>treatments</a:t>
            </a:r>
            <a:r>
              <a:rPr lang="es-MX" dirty="0" smtClean="0"/>
              <a:t> in a </a:t>
            </a:r>
            <a:r>
              <a:rPr lang="es-MX" dirty="0" err="1" smtClean="0"/>
              <a:t>random</a:t>
            </a:r>
            <a:r>
              <a:rPr lang="es-MX" dirty="0" smtClean="0"/>
              <a:t> </a:t>
            </a:r>
            <a:r>
              <a:rPr lang="es-MX" dirty="0" err="1" smtClean="0"/>
              <a:t>manner</a:t>
            </a:r>
            <a:r>
              <a:rPr lang="es-MX" dirty="0" smtClean="0"/>
              <a:t> </a:t>
            </a:r>
            <a:r>
              <a:rPr lang="es-MX" dirty="0" err="1" smtClean="0"/>
              <a:t>according</a:t>
            </a:r>
            <a:r>
              <a:rPr lang="es-MX" dirty="0" smtClean="0"/>
              <a:t> </a:t>
            </a:r>
            <a:r>
              <a:rPr lang="es-MX" dirty="0" err="1" smtClean="0"/>
              <a:t>to</a:t>
            </a:r>
            <a:r>
              <a:rPr lang="es-MX" dirty="0" smtClean="0"/>
              <a:t> </a:t>
            </a:r>
            <a:r>
              <a:rPr lang="es-MX" dirty="0" err="1" smtClean="0"/>
              <a:t>the</a:t>
            </a:r>
            <a:r>
              <a:rPr lang="es-MX" dirty="0" smtClean="0"/>
              <a:t> variable </a:t>
            </a:r>
            <a:r>
              <a:rPr lang="es-MX" dirty="0" err="1" smtClean="0"/>
              <a:t>controlled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a:t>
            </a:r>
            <a:r>
              <a:rPr lang="es-MX" dirty="0" smtClean="0"/>
              <a:t>.</a:t>
            </a:r>
          </a:p>
          <a:p>
            <a:endParaRPr lang="es-MX" dirty="0" smtClean="0"/>
          </a:p>
          <a:p>
            <a:r>
              <a:rPr lang="es-MX" dirty="0" err="1" smtClean="0"/>
              <a:t>These</a:t>
            </a:r>
            <a:r>
              <a:rPr lang="es-MX" dirty="0" smtClean="0"/>
              <a:t> </a:t>
            </a:r>
            <a:r>
              <a:rPr lang="es-MX" dirty="0" err="1" smtClean="0"/>
              <a:t>designs</a:t>
            </a:r>
            <a:r>
              <a:rPr lang="es-MX" dirty="0" smtClean="0"/>
              <a:t> are non </a:t>
            </a:r>
            <a:r>
              <a:rPr lang="es-MX" dirty="0" err="1" smtClean="0"/>
              <a:t>exclusionary</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dirty="0"/>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117</a:t>
            </a:fld>
            <a:endParaRPr lang="es-ES"/>
          </a:p>
        </p:txBody>
      </p:sp>
      <p:sp>
        <p:nvSpPr>
          <p:cNvPr id="7" name="6 CuadroTexto"/>
          <p:cNvSpPr txBox="1"/>
          <p:nvPr/>
        </p:nvSpPr>
        <p:spPr>
          <a:xfrm>
            <a:off x="1547664" y="5949280"/>
            <a:ext cx="6898299" cy="646331"/>
          </a:xfrm>
          <a:prstGeom prst="rect">
            <a:avLst/>
          </a:prstGeom>
          <a:noFill/>
        </p:spPr>
        <p:txBody>
          <a:bodyPr wrap="none" rtlCol="0">
            <a:spAutoFit/>
          </a:bodyPr>
          <a:lstStyle/>
          <a:p>
            <a:r>
              <a:rPr lang="es-MX" dirty="0" err="1" smtClean="0"/>
              <a:t>Sources</a:t>
            </a:r>
            <a:r>
              <a:rPr lang="es-MX" dirty="0" smtClean="0"/>
              <a:t>: [http://www.socialresearchmethods.net/kb/expclass.php y</a:t>
            </a:r>
          </a:p>
          <a:p>
            <a:r>
              <a:rPr lang="es-MX" dirty="0" smtClean="0"/>
              <a:t>	</a:t>
            </a:r>
            <a:r>
              <a:rPr lang="en-GB" dirty="0" smtClean="0"/>
              <a:t>http://www.stats.gla.ac.uk/steps/glossary/anova.html#factor</a:t>
            </a:r>
            <a:r>
              <a:rPr lang="es-MX" dirty="0" smtClean="0"/>
              <a:t>]</a:t>
            </a:r>
            <a:endParaRPr lang="en-GB"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Unifactorial</a:t>
            </a:r>
            <a:r>
              <a:rPr lang="es-MX" dirty="0" smtClean="0"/>
              <a:t> vs multifactorial</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err="1" smtClean="0">
                <a:solidFill>
                  <a:srgbClr val="FF0000"/>
                </a:solidFill>
              </a:rPr>
              <a:t>Unifactorial</a:t>
            </a:r>
            <a:r>
              <a:rPr lang="es-MX" dirty="0" smtClean="0"/>
              <a:t> and </a:t>
            </a:r>
            <a:r>
              <a:rPr lang="es-MX" b="1" dirty="0" smtClean="0">
                <a:solidFill>
                  <a:srgbClr val="FF0000"/>
                </a:solidFill>
              </a:rPr>
              <a:t>multifactorial</a:t>
            </a:r>
            <a:r>
              <a:rPr lang="es-MX" dirty="0" smtClean="0"/>
              <a:t>:</a:t>
            </a:r>
          </a:p>
          <a:p>
            <a:pPr lvl="1"/>
            <a:r>
              <a:rPr lang="es-MX" dirty="0" smtClean="0"/>
              <a:t>A </a:t>
            </a:r>
            <a:r>
              <a:rPr lang="es-MX" dirty="0" err="1" smtClean="0"/>
              <a:t>design</a:t>
            </a:r>
            <a:r>
              <a:rPr lang="es-MX" dirty="0" smtClean="0"/>
              <a:t> </a:t>
            </a:r>
            <a:r>
              <a:rPr lang="es-MX" dirty="0" err="1" smtClean="0"/>
              <a:t>is</a:t>
            </a:r>
            <a:r>
              <a:rPr lang="es-MX" dirty="0" smtClean="0"/>
              <a:t> </a:t>
            </a:r>
            <a:r>
              <a:rPr lang="es-MX" b="1" dirty="0" err="1" smtClean="0">
                <a:solidFill>
                  <a:srgbClr val="FF0000"/>
                </a:solidFill>
              </a:rPr>
              <a:t>unifactorial</a:t>
            </a:r>
            <a:r>
              <a:rPr lang="es-MX" dirty="0" smtClean="0"/>
              <a:t> </a:t>
            </a:r>
            <a:r>
              <a:rPr lang="es-MX" dirty="0" err="1" smtClean="0"/>
              <a:t>if</a:t>
            </a:r>
            <a:r>
              <a:rPr lang="es-MX" dirty="0" smtClean="0"/>
              <a:t> </a:t>
            </a:r>
            <a:r>
              <a:rPr lang="es-MX" dirty="0" err="1" smtClean="0"/>
              <a:t>it</a:t>
            </a:r>
            <a:r>
              <a:rPr lang="es-MX" dirty="0" smtClean="0"/>
              <a:t> </a:t>
            </a:r>
            <a:r>
              <a:rPr lang="es-MX" dirty="0" err="1" smtClean="0"/>
              <a:t>only</a:t>
            </a:r>
            <a:r>
              <a:rPr lang="es-MX" dirty="0" smtClean="0"/>
              <a:t> </a:t>
            </a:r>
            <a:r>
              <a:rPr lang="es-MX" dirty="0" err="1" smtClean="0"/>
              <a:t>tests</a:t>
            </a:r>
            <a:r>
              <a:rPr lang="es-MX" dirty="0" smtClean="0"/>
              <a:t> </a:t>
            </a:r>
            <a:r>
              <a:rPr lang="es-MX" dirty="0" err="1" smtClean="0"/>
              <a:t>one</a:t>
            </a:r>
            <a:r>
              <a:rPr lang="es-MX" dirty="0" smtClean="0"/>
              <a:t> factor.</a:t>
            </a:r>
          </a:p>
          <a:p>
            <a:pPr lvl="2"/>
            <a:r>
              <a:rPr lang="es-MX" dirty="0" err="1" smtClean="0"/>
              <a:t>It</a:t>
            </a:r>
            <a:r>
              <a:rPr lang="es-MX" dirty="0" smtClean="0"/>
              <a:t> has </a:t>
            </a:r>
            <a:r>
              <a:rPr lang="es-MX" dirty="0" err="1" smtClean="0"/>
              <a:t>greater</a:t>
            </a:r>
            <a:r>
              <a:rPr lang="es-MX" dirty="0" smtClean="0"/>
              <a:t> </a:t>
            </a:r>
            <a:r>
              <a:rPr lang="es-MX" dirty="0" err="1" smtClean="0"/>
              <a:t>statistical</a:t>
            </a:r>
            <a:r>
              <a:rPr lang="es-MX" dirty="0" smtClean="0"/>
              <a:t> </a:t>
            </a:r>
            <a:r>
              <a:rPr lang="es-MX" dirty="0" err="1" smtClean="0"/>
              <a:t>power</a:t>
            </a:r>
            <a:r>
              <a:rPr lang="es-MX" dirty="0" smtClean="0"/>
              <a:t> </a:t>
            </a:r>
            <a:r>
              <a:rPr lang="es-MX" dirty="0" err="1" smtClean="0"/>
              <a:t>than</a:t>
            </a:r>
            <a:r>
              <a:rPr lang="es-MX" dirty="0" smtClean="0"/>
              <a:t> a multifactorial </a:t>
            </a:r>
            <a:r>
              <a:rPr lang="es-MX" dirty="0" err="1" smtClean="0"/>
              <a:t>counterparts</a:t>
            </a:r>
            <a:r>
              <a:rPr lang="es-MX" dirty="0" smtClean="0"/>
              <a:t>.</a:t>
            </a:r>
          </a:p>
          <a:p>
            <a:pPr lvl="2"/>
            <a:r>
              <a:rPr lang="es-MX" dirty="0" err="1" smtClean="0"/>
              <a:t>Observed</a:t>
            </a:r>
            <a:r>
              <a:rPr lang="es-MX" dirty="0" smtClean="0"/>
              <a:t> </a:t>
            </a:r>
            <a:r>
              <a:rPr lang="es-MX" dirty="0" err="1" smtClean="0"/>
              <a:t>effects</a:t>
            </a:r>
            <a:r>
              <a:rPr lang="es-MX" dirty="0" smtClean="0"/>
              <a:t> are </a:t>
            </a:r>
            <a:r>
              <a:rPr lang="es-MX" dirty="0" err="1" smtClean="0"/>
              <a:t>attributable</a:t>
            </a:r>
            <a:r>
              <a:rPr lang="es-MX" dirty="0" smtClean="0"/>
              <a:t> </a:t>
            </a:r>
            <a:r>
              <a:rPr lang="es-MX" dirty="0" err="1" smtClean="0"/>
              <a:t>to</a:t>
            </a:r>
            <a:r>
              <a:rPr lang="es-MX" dirty="0" smtClean="0"/>
              <a:t> </a:t>
            </a:r>
            <a:r>
              <a:rPr lang="es-MX" dirty="0" err="1" smtClean="0"/>
              <a:t>the</a:t>
            </a:r>
            <a:r>
              <a:rPr lang="es-MX" dirty="0" smtClean="0"/>
              <a:t> single </a:t>
            </a:r>
            <a:r>
              <a:rPr lang="es-MX" dirty="0" err="1" smtClean="0"/>
              <a:t>source</a:t>
            </a:r>
            <a:r>
              <a:rPr lang="es-MX" dirty="0" smtClean="0"/>
              <a:t> of </a:t>
            </a:r>
            <a:r>
              <a:rPr lang="es-MX" dirty="0" err="1" smtClean="0"/>
              <a:t>variation</a:t>
            </a:r>
            <a:r>
              <a:rPr lang="es-MX" dirty="0" smtClean="0"/>
              <a:t>.</a:t>
            </a:r>
          </a:p>
          <a:p>
            <a:pPr lvl="2"/>
            <a:endParaRPr lang="es-MX" dirty="0" smtClean="0"/>
          </a:p>
          <a:p>
            <a:pPr lvl="1"/>
            <a:r>
              <a:rPr lang="es-MX" dirty="0" smtClean="0"/>
              <a:t>A </a:t>
            </a:r>
            <a:r>
              <a:rPr lang="es-MX" dirty="0" err="1" smtClean="0"/>
              <a:t>design</a:t>
            </a:r>
            <a:r>
              <a:rPr lang="es-MX" dirty="0" smtClean="0"/>
              <a:t> </a:t>
            </a:r>
            <a:r>
              <a:rPr lang="es-MX" dirty="0" err="1" smtClean="0"/>
              <a:t>is</a:t>
            </a:r>
            <a:r>
              <a:rPr lang="es-MX" dirty="0" smtClean="0"/>
              <a:t> </a:t>
            </a:r>
            <a:r>
              <a:rPr lang="es-MX" b="1" dirty="0" smtClean="0">
                <a:solidFill>
                  <a:srgbClr val="FF0000"/>
                </a:solidFill>
              </a:rPr>
              <a:t>multifactorial</a:t>
            </a:r>
            <a:r>
              <a:rPr lang="es-MX" dirty="0" smtClean="0"/>
              <a:t> </a:t>
            </a:r>
            <a:r>
              <a:rPr lang="es-MX" dirty="0" err="1" smtClean="0"/>
              <a:t>if</a:t>
            </a:r>
            <a:r>
              <a:rPr lang="es-MX" dirty="0" smtClean="0"/>
              <a:t> </a:t>
            </a:r>
            <a:r>
              <a:rPr lang="es-MX" dirty="0" err="1" smtClean="0"/>
              <a:t>it</a:t>
            </a:r>
            <a:r>
              <a:rPr lang="es-MX" dirty="0" smtClean="0"/>
              <a:t> </a:t>
            </a:r>
            <a:r>
              <a:rPr lang="es-MX" dirty="0" err="1" smtClean="0"/>
              <a:t>tests</a:t>
            </a:r>
            <a:r>
              <a:rPr lang="es-MX" dirty="0" smtClean="0"/>
              <a:t> more </a:t>
            </a:r>
            <a:r>
              <a:rPr lang="es-MX" dirty="0" err="1" smtClean="0"/>
              <a:t>than</a:t>
            </a:r>
            <a:r>
              <a:rPr lang="es-MX" dirty="0" smtClean="0"/>
              <a:t> </a:t>
            </a:r>
            <a:r>
              <a:rPr lang="es-MX" dirty="0" err="1" smtClean="0"/>
              <a:t>one</a:t>
            </a:r>
            <a:r>
              <a:rPr lang="es-MX" dirty="0" smtClean="0"/>
              <a:t> factor at a time.</a:t>
            </a:r>
          </a:p>
          <a:p>
            <a:pPr lvl="2"/>
            <a:r>
              <a:rPr lang="es-MX" dirty="0" err="1" smtClean="0"/>
              <a:t>It</a:t>
            </a:r>
            <a:r>
              <a:rPr lang="es-MX" dirty="0" smtClean="0"/>
              <a:t> </a:t>
            </a:r>
            <a:r>
              <a:rPr lang="es-MX" dirty="0" err="1" smtClean="0"/>
              <a:t>sacrifices</a:t>
            </a:r>
            <a:r>
              <a:rPr lang="es-MX" dirty="0" smtClean="0"/>
              <a:t> </a:t>
            </a:r>
            <a:r>
              <a:rPr lang="es-MX" dirty="0" err="1" smtClean="0"/>
              <a:t>statistical</a:t>
            </a:r>
            <a:r>
              <a:rPr lang="es-MX" dirty="0" smtClean="0"/>
              <a:t> </a:t>
            </a:r>
            <a:r>
              <a:rPr lang="es-MX" dirty="0" err="1" smtClean="0"/>
              <a:t>power</a:t>
            </a:r>
            <a:r>
              <a:rPr lang="es-MX" dirty="0" smtClean="0"/>
              <a:t> </a:t>
            </a:r>
            <a:r>
              <a:rPr lang="es-MX" dirty="0" err="1" smtClean="0"/>
              <a:t>but</a:t>
            </a:r>
            <a:r>
              <a:rPr lang="es-MX" dirty="0" smtClean="0"/>
              <a:t> </a:t>
            </a:r>
            <a:r>
              <a:rPr lang="es-MX" dirty="0" err="1" smtClean="0"/>
              <a:t>permits</a:t>
            </a:r>
            <a:r>
              <a:rPr lang="es-MX" dirty="0" smtClean="0"/>
              <a:t> </a:t>
            </a:r>
            <a:r>
              <a:rPr lang="es-MX" dirty="0" err="1" smtClean="0"/>
              <a:t>observation</a:t>
            </a:r>
            <a:r>
              <a:rPr lang="es-MX" dirty="0" smtClean="0"/>
              <a:t> of </a:t>
            </a:r>
            <a:r>
              <a:rPr lang="es-MX" dirty="0" err="1" smtClean="0"/>
              <a:t>combined</a:t>
            </a:r>
            <a:r>
              <a:rPr lang="es-MX" dirty="0" smtClean="0"/>
              <a:t> </a:t>
            </a:r>
            <a:r>
              <a:rPr lang="es-MX" dirty="0" err="1" smtClean="0"/>
              <a:t>effects</a:t>
            </a:r>
            <a:r>
              <a:rPr lang="es-MX" dirty="0" smtClean="0"/>
              <a:t> and </a:t>
            </a:r>
            <a:r>
              <a:rPr lang="es-MX" dirty="0" err="1" smtClean="0"/>
              <a:t>interactions</a:t>
            </a:r>
            <a:endParaRPr lang="es-MX" dirty="0" smtClean="0"/>
          </a:p>
          <a:p>
            <a:pPr lvl="2"/>
            <a:r>
              <a:rPr lang="es-MX" dirty="0" err="1" smtClean="0"/>
              <a:t>The</a:t>
            </a:r>
            <a:r>
              <a:rPr lang="es-MX" dirty="0" smtClean="0"/>
              <a:t> </a:t>
            </a:r>
            <a:r>
              <a:rPr lang="es-MX" dirty="0" err="1" smtClean="0"/>
              <a:t>independent</a:t>
            </a:r>
            <a:r>
              <a:rPr lang="es-MX" dirty="0" smtClean="0"/>
              <a:t> marginal </a:t>
            </a:r>
            <a:r>
              <a:rPr lang="es-MX" dirty="0" err="1" smtClean="0"/>
              <a:t>effects</a:t>
            </a:r>
            <a:r>
              <a:rPr lang="es-MX" dirty="0" smtClean="0"/>
              <a:t> of </a:t>
            </a:r>
            <a:r>
              <a:rPr lang="es-MX" dirty="0" err="1" smtClean="0"/>
              <a:t>the</a:t>
            </a:r>
            <a:r>
              <a:rPr lang="es-MX" dirty="0" smtClean="0"/>
              <a:t> individual </a:t>
            </a:r>
            <a:r>
              <a:rPr lang="es-MX" dirty="0" err="1" smtClean="0"/>
              <a:t>factors</a:t>
            </a:r>
            <a:r>
              <a:rPr lang="es-MX" dirty="0" smtClean="0"/>
              <a:t> are </a:t>
            </a:r>
            <a:r>
              <a:rPr lang="es-MX" dirty="0" err="1" smtClean="0"/>
              <a:t>called</a:t>
            </a:r>
            <a:r>
              <a:rPr lang="es-MX" dirty="0" smtClean="0"/>
              <a:t> </a:t>
            </a:r>
            <a:r>
              <a:rPr lang="es-MX" dirty="0" err="1" smtClean="0">
                <a:solidFill>
                  <a:srgbClr val="FF0000"/>
                </a:solidFill>
              </a:rPr>
              <a:t>main</a:t>
            </a:r>
            <a:r>
              <a:rPr lang="es-MX" dirty="0" smtClean="0"/>
              <a:t> </a:t>
            </a:r>
            <a:r>
              <a:rPr lang="es-MX" dirty="0" err="1" smtClean="0"/>
              <a:t>or</a:t>
            </a:r>
            <a:r>
              <a:rPr lang="es-MX" dirty="0" smtClean="0"/>
              <a:t> </a:t>
            </a:r>
            <a:r>
              <a:rPr lang="es-MX" dirty="0" smtClean="0">
                <a:solidFill>
                  <a:srgbClr val="FF0000"/>
                </a:solidFill>
              </a:rPr>
              <a:t>simple </a:t>
            </a:r>
            <a:r>
              <a:rPr lang="es-MX" dirty="0" err="1" smtClean="0">
                <a:solidFill>
                  <a:srgbClr val="FF0000"/>
                </a:solidFill>
              </a:rPr>
              <a:t>effects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118</a:t>
            </a:fld>
            <a:endParaRPr lang="es-E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Independent</a:t>
            </a:r>
            <a:r>
              <a:rPr lang="es-MX" dirty="0" smtClean="0"/>
              <a:t> and </a:t>
            </a:r>
            <a:r>
              <a:rPr lang="es-MX" dirty="0" err="1" smtClean="0"/>
              <a:t>repeated</a:t>
            </a:r>
            <a:r>
              <a:rPr lang="es-MX" dirty="0" smtClean="0"/>
              <a:t> </a:t>
            </a:r>
            <a:r>
              <a:rPr lang="es-MX" dirty="0" err="1" smtClean="0"/>
              <a:t>measures</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Independent</a:t>
            </a:r>
            <a:r>
              <a:rPr lang="es-MX" b="1" dirty="0" smtClean="0">
                <a:solidFill>
                  <a:srgbClr val="FF0000"/>
                </a:solidFill>
              </a:rPr>
              <a:t> and </a:t>
            </a:r>
            <a:r>
              <a:rPr lang="es-MX" b="1" dirty="0" err="1" smtClean="0">
                <a:solidFill>
                  <a:srgbClr val="FF0000"/>
                </a:solidFill>
              </a:rPr>
              <a:t>repeated</a:t>
            </a:r>
            <a:r>
              <a:rPr lang="es-MX" b="1" dirty="0" smtClean="0">
                <a:solidFill>
                  <a:srgbClr val="FF0000"/>
                </a:solidFill>
              </a:rPr>
              <a:t> </a:t>
            </a:r>
            <a:r>
              <a:rPr lang="es-MX" b="1" dirty="0" err="1" smtClean="0">
                <a:solidFill>
                  <a:srgbClr val="FF0000"/>
                </a:solidFill>
              </a:rPr>
              <a:t>measures</a:t>
            </a:r>
            <a:r>
              <a:rPr lang="es-MX" dirty="0" smtClean="0"/>
              <a:t>:</a:t>
            </a:r>
          </a:p>
          <a:p>
            <a:pPr lvl="1"/>
            <a:r>
              <a:rPr lang="es-MX" dirty="0" err="1" smtClean="0"/>
              <a:t>An</a:t>
            </a:r>
            <a:r>
              <a:rPr lang="es-MX" dirty="0" smtClean="0"/>
              <a:t> experimental </a:t>
            </a:r>
            <a:r>
              <a:rPr lang="es-MX" dirty="0" err="1" smtClean="0"/>
              <a:t>design</a:t>
            </a:r>
            <a:r>
              <a:rPr lang="es-MX" dirty="0" smtClean="0"/>
              <a:t> </a:t>
            </a:r>
            <a:r>
              <a:rPr lang="es-MX" dirty="0" err="1" smtClean="0"/>
              <a:t>is</a:t>
            </a:r>
            <a:r>
              <a:rPr lang="es-MX" dirty="0" smtClean="0"/>
              <a:t> </a:t>
            </a:r>
            <a:r>
              <a:rPr lang="es-MX" dirty="0" err="1" smtClean="0"/>
              <a:t>said</a:t>
            </a:r>
            <a:r>
              <a:rPr lang="es-MX" dirty="0" smtClean="0"/>
              <a:t> </a:t>
            </a:r>
            <a:r>
              <a:rPr lang="es-MX" dirty="0" err="1" smtClean="0"/>
              <a:t>to</a:t>
            </a:r>
            <a:r>
              <a:rPr lang="es-MX" dirty="0" smtClean="0"/>
              <a:t> </a:t>
            </a:r>
            <a:r>
              <a:rPr lang="es-MX" dirty="0" err="1" smtClean="0"/>
              <a:t>be</a:t>
            </a:r>
            <a:r>
              <a:rPr lang="es-MX" dirty="0" smtClean="0"/>
              <a:t> of </a:t>
            </a:r>
            <a:r>
              <a:rPr lang="es-MX" dirty="0" err="1" smtClean="0">
                <a:solidFill>
                  <a:srgbClr val="FF0000"/>
                </a:solidFill>
              </a:rPr>
              <a:t>related</a:t>
            </a:r>
            <a:r>
              <a:rPr lang="es-MX" dirty="0" smtClean="0"/>
              <a:t> </a:t>
            </a:r>
            <a:r>
              <a:rPr lang="es-MX" dirty="0" err="1" smtClean="0"/>
              <a:t>or</a:t>
            </a:r>
            <a:r>
              <a:rPr lang="es-MX" dirty="0" smtClean="0"/>
              <a:t> </a:t>
            </a:r>
            <a:r>
              <a:rPr lang="es-MX" b="1" dirty="0" err="1" smtClean="0">
                <a:solidFill>
                  <a:srgbClr val="FF0000"/>
                </a:solidFill>
              </a:rPr>
              <a:t>repeated</a:t>
            </a:r>
            <a:r>
              <a:rPr lang="es-MX" b="1" dirty="0" smtClean="0">
                <a:solidFill>
                  <a:srgbClr val="FF0000"/>
                </a:solidFill>
              </a:rPr>
              <a:t> </a:t>
            </a:r>
            <a:r>
              <a:rPr lang="es-MX" b="1" dirty="0" err="1" smtClean="0">
                <a:solidFill>
                  <a:srgbClr val="FF0000"/>
                </a:solidFill>
              </a:rPr>
              <a:t>measures</a:t>
            </a:r>
            <a:r>
              <a:rPr lang="es-MX" dirty="0" smtClean="0"/>
              <a:t> </a:t>
            </a:r>
            <a:r>
              <a:rPr lang="es-MX" dirty="0" err="1" smtClean="0"/>
              <a:t>or</a:t>
            </a:r>
            <a:r>
              <a:rPr lang="es-MX" dirty="0" smtClean="0"/>
              <a:t> </a:t>
            </a:r>
            <a:r>
              <a:rPr lang="es-MX" b="1" dirty="0" err="1" smtClean="0">
                <a:solidFill>
                  <a:srgbClr val="FF0000"/>
                </a:solidFill>
              </a:rPr>
              <a:t>within</a:t>
            </a:r>
            <a:r>
              <a:rPr lang="es-MX" b="1" dirty="0" smtClean="0">
                <a:solidFill>
                  <a:srgbClr val="FF0000"/>
                </a:solidFill>
              </a:rPr>
              <a:t> </a:t>
            </a:r>
            <a:r>
              <a:rPr lang="es-MX" b="1" dirty="0" err="1" smtClean="0">
                <a:solidFill>
                  <a:srgbClr val="FF0000"/>
                </a:solidFill>
              </a:rPr>
              <a:t>subject</a:t>
            </a:r>
            <a:r>
              <a:rPr lang="es-MX" dirty="0" smtClean="0"/>
              <a:t> </a:t>
            </a:r>
            <a:r>
              <a:rPr lang="es-MX" dirty="0" err="1" smtClean="0"/>
              <a:t>if</a:t>
            </a:r>
            <a:r>
              <a:rPr lang="es-MX" dirty="0" smtClean="0"/>
              <a:t> </a:t>
            </a:r>
            <a:r>
              <a:rPr lang="es-MX" dirty="0" err="1" smtClean="0"/>
              <a:t>different</a:t>
            </a:r>
            <a:r>
              <a:rPr lang="es-MX" dirty="0" smtClean="0"/>
              <a:t> </a:t>
            </a:r>
            <a:r>
              <a:rPr lang="es-MX" dirty="0" err="1" smtClean="0"/>
              <a:t>treatments</a:t>
            </a:r>
            <a:r>
              <a:rPr lang="es-MX" dirty="0" smtClean="0"/>
              <a:t> are </a:t>
            </a:r>
            <a:r>
              <a:rPr lang="es-MX" dirty="0" err="1" smtClean="0"/>
              <a:t>applied</a:t>
            </a:r>
            <a:r>
              <a:rPr lang="es-MX" dirty="0" smtClean="0"/>
              <a:t> </a:t>
            </a:r>
            <a:r>
              <a:rPr lang="es-MX" dirty="0" err="1" smtClean="0"/>
              <a:t>over</a:t>
            </a:r>
            <a:r>
              <a:rPr lang="es-MX" dirty="0" smtClean="0"/>
              <a:t> </a:t>
            </a:r>
            <a:r>
              <a:rPr lang="es-MX" dirty="0" err="1" smtClean="0"/>
              <a:t>the</a:t>
            </a:r>
            <a:r>
              <a:rPr lang="es-MX" dirty="0" smtClean="0"/>
              <a:t> </a:t>
            </a:r>
            <a:r>
              <a:rPr lang="es-MX" dirty="0" err="1" smtClean="0"/>
              <a:t>same</a:t>
            </a:r>
            <a:r>
              <a:rPr lang="es-MX" dirty="0" smtClean="0"/>
              <a:t> experimental </a:t>
            </a:r>
            <a:r>
              <a:rPr lang="es-MX" dirty="0" err="1" smtClean="0"/>
              <a:t>unit</a:t>
            </a:r>
            <a:endParaRPr lang="es-MX" dirty="0" smtClean="0"/>
          </a:p>
          <a:p>
            <a:pPr lvl="2"/>
            <a:r>
              <a:rPr lang="es-MX" dirty="0" err="1" smtClean="0"/>
              <a:t>This</a:t>
            </a:r>
            <a:r>
              <a:rPr lang="es-MX" dirty="0" smtClean="0"/>
              <a:t> </a:t>
            </a:r>
            <a:r>
              <a:rPr lang="es-MX" dirty="0" err="1" smtClean="0"/>
              <a:t>design</a:t>
            </a:r>
            <a:r>
              <a:rPr lang="es-MX" dirty="0" smtClean="0"/>
              <a:t> leads </a:t>
            </a:r>
            <a:r>
              <a:rPr lang="es-MX" dirty="0" err="1" smtClean="0"/>
              <a:t>to</a:t>
            </a:r>
            <a:r>
              <a:rPr lang="es-MX" dirty="0" smtClean="0"/>
              <a:t> </a:t>
            </a:r>
            <a:r>
              <a:rPr lang="es-MX" dirty="0" err="1" smtClean="0"/>
              <a:t>paired</a:t>
            </a:r>
            <a:r>
              <a:rPr lang="es-MX" dirty="0" smtClean="0"/>
              <a:t> data</a:t>
            </a:r>
          </a:p>
          <a:p>
            <a:pPr lvl="2"/>
            <a:endParaRPr lang="es-MX" dirty="0" smtClean="0"/>
          </a:p>
          <a:p>
            <a:pPr lvl="1"/>
            <a:r>
              <a:rPr lang="es-MX" dirty="0" err="1" smtClean="0"/>
              <a:t>An</a:t>
            </a:r>
            <a:r>
              <a:rPr lang="es-MX" dirty="0" smtClean="0"/>
              <a:t> experimental </a:t>
            </a:r>
            <a:r>
              <a:rPr lang="es-MX" dirty="0" err="1" smtClean="0"/>
              <a:t>design</a:t>
            </a:r>
            <a:r>
              <a:rPr lang="es-MX" dirty="0" smtClean="0"/>
              <a:t> </a:t>
            </a:r>
            <a:r>
              <a:rPr lang="es-MX" dirty="0" err="1" smtClean="0"/>
              <a:t>is</a:t>
            </a:r>
            <a:r>
              <a:rPr lang="es-MX" dirty="0" smtClean="0"/>
              <a:t> </a:t>
            </a:r>
            <a:r>
              <a:rPr lang="es-MX" dirty="0" err="1" smtClean="0"/>
              <a:t>said</a:t>
            </a:r>
            <a:r>
              <a:rPr lang="es-MX" dirty="0" smtClean="0"/>
              <a:t> </a:t>
            </a:r>
            <a:r>
              <a:rPr lang="es-MX" dirty="0" err="1" smtClean="0"/>
              <a:t>to</a:t>
            </a:r>
            <a:r>
              <a:rPr lang="es-MX" dirty="0" smtClean="0"/>
              <a:t> </a:t>
            </a:r>
            <a:r>
              <a:rPr lang="es-MX" dirty="0" err="1" smtClean="0"/>
              <a:t>be</a:t>
            </a:r>
            <a:r>
              <a:rPr lang="es-MX" dirty="0" smtClean="0"/>
              <a:t> of </a:t>
            </a:r>
            <a:r>
              <a:rPr lang="es-MX" b="1" dirty="0" err="1" smtClean="0">
                <a:solidFill>
                  <a:srgbClr val="FF0000"/>
                </a:solidFill>
              </a:rPr>
              <a:t>independent</a:t>
            </a:r>
            <a:r>
              <a:rPr lang="es-MX" b="1" dirty="0" smtClean="0">
                <a:solidFill>
                  <a:srgbClr val="FF0000"/>
                </a:solidFill>
              </a:rPr>
              <a:t> </a:t>
            </a:r>
            <a:r>
              <a:rPr lang="es-MX" b="1" dirty="0" err="1" smtClean="0">
                <a:solidFill>
                  <a:srgbClr val="FF0000"/>
                </a:solidFill>
              </a:rPr>
              <a:t>measures</a:t>
            </a:r>
            <a:r>
              <a:rPr lang="es-MX" dirty="0" smtClean="0"/>
              <a:t> </a:t>
            </a:r>
            <a:r>
              <a:rPr lang="es-MX" dirty="0" err="1" smtClean="0"/>
              <a:t>or</a:t>
            </a:r>
            <a:r>
              <a:rPr lang="es-MX" dirty="0" smtClean="0"/>
              <a:t> </a:t>
            </a:r>
            <a:r>
              <a:rPr lang="es-MX" b="1" dirty="0" err="1" smtClean="0">
                <a:solidFill>
                  <a:srgbClr val="FF0000"/>
                </a:solidFill>
              </a:rPr>
              <a:t>between</a:t>
            </a:r>
            <a:r>
              <a:rPr lang="es-MX" b="1" dirty="0" smtClean="0">
                <a:solidFill>
                  <a:srgbClr val="FF0000"/>
                </a:solidFill>
              </a:rPr>
              <a:t> </a:t>
            </a:r>
            <a:r>
              <a:rPr lang="es-MX" b="1" dirty="0" err="1" smtClean="0">
                <a:solidFill>
                  <a:srgbClr val="FF0000"/>
                </a:solidFill>
              </a:rPr>
              <a:t>subject</a:t>
            </a:r>
            <a:r>
              <a:rPr lang="es-MX" dirty="0" smtClean="0"/>
              <a:t> </a:t>
            </a:r>
            <a:r>
              <a:rPr lang="es-MX" dirty="0" err="1" smtClean="0"/>
              <a:t>if</a:t>
            </a:r>
            <a:r>
              <a:rPr lang="es-MX" dirty="0" smtClean="0"/>
              <a:t> </a:t>
            </a:r>
            <a:r>
              <a:rPr lang="es-MX" dirty="0" err="1" smtClean="0"/>
              <a:t>the</a:t>
            </a:r>
            <a:r>
              <a:rPr lang="es-MX" dirty="0" smtClean="0"/>
              <a:t> </a:t>
            </a:r>
            <a:r>
              <a:rPr lang="es-MX" dirty="0" err="1" smtClean="0"/>
              <a:t>different</a:t>
            </a:r>
            <a:r>
              <a:rPr lang="es-MX" dirty="0" smtClean="0"/>
              <a:t> </a:t>
            </a:r>
            <a:r>
              <a:rPr lang="es-MX" dirty="0" err="1" smtClean="0"/>
              <a:t>treatments</a:t>
            </a:r>
            <a:r>
              <a:rPr lang="es-MX" dirty="0" smtClean="0"/>
              <a:t> are </a:t>
            </a:r>
            <a:r>
              <a:rPr lang="es-MX" dirty="0" err="1" smtClean="0"/>
              <a:t>applied</a:t>
            </a:r>
            <a:r>
              <a:rPr lang="es-MX" dirty="0" smtClean="0"/>
              <a:t> </a:t>
            </a:r>
            <a:r>
              <a:rPr lang="es-MX" dirty="0" err="1" smtClean="0"/>
              <a:t>to</a:t>
            </a:r>
            <a:r>
              <a:rPr lang="es-MX" dirty="0" smtClean="0"/>
              <a:t> </a:t>
            </a:r>
            <a:r>
              <a:rPr lang="es-MX" dirty="0" err="1" smtClean="0"/>
              <a:t>different</a:t>
            </a:r>
            <a:r>
              <a:rPr lang="es-MX" dirty="0" smtClean="0"/>
              <a:t> experimental </a:t>
            </a:r>
            <a:r>
              <a:rPr lang="es-MX" dirty="0" err="1" smtClean="0"/>
              <a:t>units</a:t>
            </a:r>
            <a:endParaRPr lang="es-MX" dirty="0" smtClean="0"/>
          </a:p>
          <a:p>
            <a:pPr lvl="1"/>
            <a:endParaRPr lang="es-MX" dirty="0" smtClean="0"/>
          </a:p>
          <a:p>
            <a:pPr lvl="1"/>
            <a:r>
              <a:rPr lang="es-MX" dirty="0" smtClean="0"/>
              <a:t>Of </a:t>
            </a:r>
            <a:r>
              <a:rPr lang="es-MX" dirty="0" err="1" smtClean="0"/>
              <a:t>course</a:t>
            </a:r>
            <a:r>
              <a:rPr lang="es-MX" dirty="0" smtClean="0"/>
              <a:t> </a:t>
            </a:r>
            <a:r>
              <a:rPr lang="es-MX" dirty="0" err="1" smtClean="0"/>
              <a:t>there</a:t>
            </a:r>
            <a:r>
              <a:rPr lang="es-MX" dirty="0" smtClean="0"/>
              <a:t> </a:t>
            </a:r>
            <a:r>
              <a:rPr lang="es-MX" dirty="0" err="1" smtClean="0"/>
              <a:t>is</a:t>
            </a:r>
            <a:r>
              <a:rPr lang="es-MX" dirty="0" smtClean="0"/>
              <a:t> </a:t>
            </a:r>
            <a:r>
              <a:rPr lang="es-MX" dirty="0" err="1" smtClean="0"/>
              <a:t>also</a:t>
            </a:r>
            <a:r>
              <a:rPr lang="es-MX" dirty="0" smtClean="0"/>
              <a:t> </a:t>
            </a:r>
            <a:r>
              <a:rPr lang="es-MX" dirty="0" err="1" smtClean="0"/>
              <a:t>hybrid</a:t>
            </a:r>
            <a:r>
              <a:rPr lang="es-MX" dirty="0" smtClean="0"/>
              <a:t> </a:t>
            </a:r>
            <a:r>
              <a:rPr lang="es-MX" dirty="0" err="1" smtClean="0"/>
              <a:t>designs</a:t>
            </a:r>
            <a:endParaRPr lang="es-MX" dirty="0" smtClean="0"/>
          </a:p>
          <a:p>
            <a:pPr lvl="2"/>
            <a:r>
              <a:rPr lang="es-MX" dirty="0" err="1" smtClean="0"/>
              <a:t>Example</a:t>
            </a:r>
            <a:r>
              <a:rPr lang="es-MX" dirty="0" smtClean="0"/>
              <a:t>: 2 factorial, </a:t>
            </a:r>
            <a:r>
              <a:rPr lang="es-MX" dirty="0" err="1" smtClean="0"/>
              <a:t>one</a:t>
            </a:r>
            <a:r>
              <a:rPr lang="es-MX" dirty="0" smtClean="0"/>
              <a:t> teste </a:t>
            </a:r>
            <a:r>
              <a:rPr lang="es-MX" dirty="0" err="1" smtClean="0"/>
              <a:t>within</a:t>
            </a:r>
            <a:r>
              <a:rPr lang="es-MX" dirty="0" smtClean="0"/>
              <a:t>- and </a:t>
            </a:r>
            <a:r>
              <a:rPr lang="es-MX" dirty="0" err="1" smtClean="0"/>
              <a:t>the</a:t>
            </a:r>
            <a:r>
              <a:rPr lang="es-MX" dirty="0" smtClean="0"/>
              <a:t> </a:t>
            </a:r>
            <a:r>
              <a:rPr lang="es-MX" dirty="0" err="1" smtClean="0"/>
              <a:t>other</a:t>
            </a:r>
            <a:r>
              <a:rPr lang="es-MX" dirty="0" smtClean="0"/>
              <a:t> </a:t>
            </a:r>
            <a:r>
              <a:rPr lang="es-MX" dirty="0" err="1" smtClean="0"/>
              <a:t>between</a:t>
            </a:r>
            <a:r>
              <a:rPr lang="es-MX" dirty="0" smtClean="0"/>
              <a:t>-</a:t>
            </a:r>
          </a:p>
          <a:p>
            <a:pPr lvl="2"/>
            <a:endParaRPr lang="es-MX" dirty="0" smtClean="0"/>
          </a:p>
          <a:p>
            <a:pPr lvl="1"/>
            <a:r>
              <a:rPr lang="es-MX" dirty="0" err="1" smtClean="0"/>
              <a:t>There</a:t>
            </a:r>
            <a:r>
              <a:rPr lang="es-MX" dirty="0" smtClean="0"/>
              <a:t> </a:t>
            </a:r>
            <a:r>
              <a:rPr lang="es-MX" dirty="0" err="1" smtClean="0"/>
              <a:t>is</a:t>
            </a:r>
            <a:r>
              <a:rPr lang="es-MX" dirty="0" smtClean="0"/>
              <a:t> a 3rd </a:t>
            </a:r>
            <a:r>
              <a:rPr lang="es-MX" dirty="0" err="1" smtClean="0"/>
              <a:t>variant</a:t>
            </a:r>
            <a:r>
              <a:rPr lang="es-MX" dirty="0" smtClean="0"/>
              <a:t>, </a:t>
            </a:r>
            <a:r>
              <a:rPr lang="es-MX" dirty="0" err="1" smtClean="0"/>
              <a:t>named</a:t>
            </a:r>
            <a:r>
              <a:rPr lang="es-MX" dirty="0" smtClean="0"/>
              <a:t> </a:t>
            </a:r>
            <a:r>
              <a:rPr lang="es-MX" dirty="0" err="1" smtClean="0"/>
              <a:t>matched</a:t>
            </a:r>
            <a:r>
              <a:rPr lang="es-MX" dirty="0" smtClean="0"/>
              <a:t> </a:t>
            </a:r>
            <a:r>
              <a:rPr lang="es-MX" dirty="0" err="1" smtClean="0"/>
              <a:t>pairs</a:t>
            </a:r>
            <a:r>
              <a:rPr lang="es-MX" dirty="0" smtClean="0"/>
              <a:t> in </a:t>
            </a:r>
            <a:r>
              <a:rPr lang="es-MX" dirty="0" err="1" smtClean="0"/>
              <a:t>which</a:t>
            </a:r>
            <a:r>
              <a:rPr lang="es-MX" dirty="0" smtClean="0"/>
              <a:t> </a:t>
            </a:r>
            <a:r>
              <a:rPr lang="es-MX" dirty="0" err="1" smtClean="0"/>
              <a:t>the</a:t>
            </a:r>
            <a:r>
              <a:rPr lang="es-MX" dirty="0" smtClean="0"/>
              <a:t> experimental </a:t>
            </a:r>
            <a:r>
              <a:rPr lang="es-MX" dirty="0" err="1" smtClean="0"/>
              <a:t>units</a:t>
            </a:r>
            <a:r>
              <a:rPr lang="es-MX" dirty="0" smtClean="0"/>
              <a:t> </a:t>
            </a:r>
            <a:r>
              <a:rPr lang="es-MX" dirty="0" err="1" smtClean="0"/>
              <a:t>for</a:t>
            </a:r>
            <a:r>
              <a:rPr lang="es-MX" dirty="0" smtClean="0"/>
              <a:t> </a:t>
            </a:r>
            <a:r>
              <a:rPr lang="es-MX" dirty="0" err="1" smtClean="0"/>
              <a:t>the</a:t>
            </a:r>
            <a:r>
              <a:rPr lang="es-MX" dirty="0" smtClean="0"/>
              <a:t> </a:t>
            </a:r>
            <a:r>
              <a:rPr lang="es-MX" dirty="0" err="1" smtClean="0"/>
              <a:t>treatments</a:t>
            </a:r>
            <a:r>
              <a:rPr lang="es-MX" dirty="0" smtClean="0"/>
              <a:t> are </a:t>
            </a:r>
            <a:r>
              <a:rPr lang="es-MX" dirty="0" err="1" smtClean="0"/>
              <a:t>not</a:t>
            </a:r>
            <a:r>
              <a:rPr lang="es-MX" dirty="0" smtClean="0"/>
              <a:t> </a:t>
            </a:r>
            <a:r>
              <a:rPr lang="es-MX" dirty="0" err="1" smtClean="0"/>
              <a:t>the</a:t>
            </a:r>
            <a:r>
              <a:rPr lang="es-MX" dirty="0" smtClean="0"/>
              <a:t> </a:t>
            </a:r>
            <a:r>
              <a:rPr lang="es-MX" dirty="0" err="1" smtClean="0"/>
              <a:t>same</a:t>
            </a:r>
            <a:r>
              <a:rPr lang="es-MX" dirty="0" smtClean="0"/>
              <a:t> </a:t>
            </a:r>
            <a:r>
              <a:rPr lang="es-MX" dirty="0" err="1" smtClean="0"/>
              <a:t>but</a:t>
            </a:r>
            <a:r>
              <a:rPr lang="es-MX" dirty="0" smtClean="0"/>
              <a:t> are “</a:t>
            </a:r>
            <a:r>
              <a:rPr lang="es-MX" dirty="0" err="1" smtClean="0"/>
              <a:t>matched</a:t>
            </a:r>
            <a:r>
              <a:rPr lang="es-MX" dirty="0" smtClean="0"/>
              <a:t> </a:t>
            </a:r>
            <a:r>
              <a:rPr lang="es-MX" dirty="0" err="1" smtClean="0"/>
              <a:t>or</a:t>
            </a:r>
            <a:r>
              <a:rPr lang="es-MX" dirty="0" smtClean="0"/>
              <a:t> </a:t>
            </a:r>
            <a:r>
              <a:rPr lang="es-MX" dirty="0" err="1" smtClean="0"/>
              <a:t>paired</a:t>
            </a:r>
            <a:r>
              <a:rPr lang="es-MX" dirty="0" smtClean="0"/>
              <a:t>” </a:t>
            </a:r>
            <a:r>
              <a:rPr lang="es-MX" dirty="0" err="1" smtClean="0"/>
              <a:t>with</a:t>
            </a:r>
            <a:r>
              <a:rPr lang="es-MX" dirty="0" smtClean="0"/>
              <a:t> </a:t>
            </a:r>
            <a:r>
              <a:rPr lang="es-MX" dirty="0" err="1" smtClean="0"/>
              <a:t>others</a:t>
            </a:r>
            <a:r>
              <a:rPr lang="es-MX" dirty="0" smtClean="0"/>
              <a:t> </a:t>
            </a:r>
            <a:r>
              <a:rPr lang="es-MX" dirty="0" err="1" smtClean="0"/>
              <a:t>sharing</a:t>
            </a:r>
            <a:r>
              <a:rPr lang="es-MX" dirty="0" smtClean="0"/>
              <a:t> </a:t>
            </a:r>
            <a:r>
              <a:rPr lang="es-MX" dirty="0" err="1" smtClean="0"/>
              <a:t>some</a:t>
            </a:r>
            <a:r>
              <a:rPr lang="es-MX" dirty="0" smtClean="0"/>
              <a:t> </a:t>
            </a:r>
            <a:r>
              <a:rPr lang="es-MX" dirty="0" err="1" smtClean="0"/>
              <a:t>similarity</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119</a:t>
            </a:fld>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Purpose</a:t>
            </a:r>
            <a:r>
              <a:rPr lang="es-MX" dirty="0" smtClean="0"/>
              <a:t>:</a:t>
            </a:r>
          </a:p>
          <a:p>
            <a:pPr lvl="1"/>
            <a:endParaRPr lang="es-MX" sz="3600" dirty="0" smtClean="0">
              <a:solidFill>
                <a:srgbClr val="0070C0"/>
              </a:solidFill>
            </a:endParaRPr>
          </a:p>
          <a:p>
            <a:pPr lvl="1"/>
            <a:r>
              <a:rPr lang="es-MX" sz="3600" dirty="0" err="1" smtClean="0">
                <a:solidFill>
                  <a:srgbClr val="0070C0"/>
                </a:solidFill>
              </a:rPr>
              <a:t>To</a:t>
            </a:r>
            <a:r>
              <a:rPr lang="es-MX" sz="3600" dirty="0" smtClean="0">
                <a:solidFill>
                  <a:srgbClr val="0070C0"/>
                </a:solidFill>
              </a:rPr>
              <a:t> </a:t>
            </a:r>
            <a:r>
              <a:rPr lang="es-MX" sz="3600" dirty="0" err="1" smtClean="0">
                <a:solidFill>
                  <a:srgbClr val="0070C0"/>
                </a:solidFill>
              </a:rPr>
              <a:t>build</a:t>
            </a:r>
            <a:r>
              <a:rPr lang="es-MX" sz="3600" dirty="0" smtClean="0">
                <a:solidFill>
                  <a:srgbClr val="0070C0"/>
                </a:solidFill>
              </a:rPr>
              <a:t> a </a:t>
            </a:r>
            <a:r>
              <a:rPr lang="es-MX" sz="3600" dirty="0" err="1" smtClean="0">
                <a:solidFill>
                  <a:srgbClr val="0070C0"/>
                </a:solidFill>
              </a:rPr>
              <a:t>representation</a:t>
            </a:r>
            <a:r>
              <a:rPr lang="es-MX" sz="3600" dirty="0" smtClean="0">
                <a:solidFill>
                  <a:srgbClr val="0070C0"/>
                </a:solidFill>
              </a:rPr>
              <a:t> of </a:t>
            </a:r>
            <a:r>
              <a:rPr lang="es-MX" sz="3600" dirty="0" err="1" smtClean="0">
                <a:solidFill>
                  <a:srgbClr val="0070C0"/>
                </a:solidFill>
              </a:rPr>
              <a:t>the</a:t>
            </a:r>
            <a:r>
              <a:rPr lang="es-MX" sz="3600" dirty="0" smtClean="0">
                <a:solidFill>
                  <a:srgbClr val="0070C0"/>
                </a:solidFill>
              </a:rPr>
              <a:t> </a:t>
            </a:r>
            <a:r>
              <a:rPr lang="es-MX" sz="3600" dirty="0" err="1" smtClean="0">
                <a:solidFill>
                  <a:srgbClr val="0070C0"/>
                </a:solidFill>
              </a:rPr>
              <a:t>world</a:t>
            </a:r>
            <a:r>
              <a:rPr lang="es-MX" sz="3600" dirty="0" smtClean="0">
                <a:solidFill>
                  <a:srgbClr val="0070C0"/>
                </a:solidFill>
              </a:rPr>
              <a:t>/</a:t>
            </a:r>
            <a:r>
              <a:rPr lang="es-MX" sz="3600" dirty="0" err="1" smtClean="0">
                <a:solidFill>
                  <a:srgbClr val="0070C0"/>
                </a:solidFill>
              </a:rPr>
              <a:t>nature</a:t>
            </a:r>
            <a:r>
              <a:rPr lang="es-MX" sz="3600" dirty="0" smtClean="0">
                <a:solidFill>
                  <a:srgbClr val="0070C0"/>
                </a:solidFill>
              </a:rPr>
              <a:t>/</a:t>
            </a:r>
            <a:r>
              <a:rPr lang="es-MX" sz="3600" dirty="0" err="1" smtClean="0">
                <a:solidFill>
                  <a:srgbClr val="0070C0"/>
                </a:solidFill>
              </a:rPr>
              <a:t>society</a:t>
            </a:r>
            <a:r>
              <a:rPr lang="es-MX" sz="3600" dirty="0" smtClean="0">
                <a:solidFill>
                  <a:srgbClr val="0070C0"/>
                </a:solidFill>
              </a:rPr>
              <a:t> </a:t>
            </a:r>
            <a:r>
              <a:rPr lang="es-MX" sz="3600" dirty="0" err="1" smtClean="0">
                <a:solidFill>
                  <a:srgbClr val="0070C0"/>
                </a:solidFill>
              </a:rPr>
              <a:t>that</a:t>
            </a:r>
            <a:r>
              <a:rPr lang="es-MX" sz="3600" dirty="0" smtClean="0">
                <a:solidFill>
                  <a:srgbClr val="0070C0"/>
                </a:solidFill>
              </a:rPr>
              <a:t> </a:t>
            </a:r>
            <a:r>
              <a:rPr lang="es-MX" sz="3600" dirty="0" err="1" smtClean="0">
                <a:solidFill>
                  <a:srgbClr val="0070C0"/>
                </a:solidFill>
              </a:rPr>
              <a:t>is</a:t>
            </a:r>
            <a:r>
              <a:rPr lang="es-MX" sz="3600" dirty="0" smtClean="0">
                <a:solidFill>
                  <a:srgbClr val="0070C0"/>
                </a:solidFill>
              </a:rPr>
              <a:t> </a:t>
            </a:r>
            <a:r>
              <a:rPr lang="es-MX" sz="3600" dirty="0" err="1" smtClean="0">
                <a:solidFill>
                  <a:srgbClr val="0070C0"/>
                </a:solidFill>
              </a:rPr>
              <a:t>accurate</a:t>
            </a:r>
            <a:r>
              <a:rPr lang="es-MX" sz="3600" dirty="0" smtClean="0">
                <a:solidFill>
                  <a:srgbClr val="0070C0"/>
                </a:solidFill>
              </a:rPr>
              <a:t>, </a:t>
            </a:r>
            <a:r>
              <a:rPr lang="es-MX" sz="3600" dirty="0" err="1" smtClean="0">
                <a:solidFill>
                  <a:srgbClr val="0070C0"/>
                </a:solidFill>
              </a:rPr>
              <a:t>reliable</a:t>
            </a:r>
            <a:r>
              <a:rPr lang="es-MX" sz="3600" dirty="0" smtClean="0">
                <a:solidFill>
                  <a:srgbClr val="0070C0"/>
                </a:solidFill>
              </a:rPr>
              <a:t>, </a:t>
            </a:r>
            <a:r>
              <a:rPr lang="es-MX" sz="3600" dirty="0" err="1" smtClean="0">
                <a:solidFill>
                  <a:srgbClr val="0070C0"/>
                </a:solidFill>
              </a:rPr>
              <a:t>consistent</a:t>
            </a:r>
            <a:r>
              <a:rPr lang="es-MX" sz="3600" dirty="0" smtClean="0">
                <a:solidFill>
                  <a:srgbClr val="0070C0"/>
                </a:solidFill>
              </a:rPr>
              <a:t> and </a:t>
            </a:r>
            <a:r>
              <a:rPr lang="es-MX" sz="3600" dirty="0" err="1" smtClean="0">
                <a:solidFill>
                  <a:srgbClr val="0070C0"/>
                </a:solidFill>
              </a:rPr>
              <a:t>not</a:t>
            </a:r>
            <a:r>
              <a:rPr lang="es-MX" sz="3600" dirty="0" smtClean="0">
                <a:solidFill>
                  <a:srgbClr val="0070C0"/>
                </a:solidFill>
              </a:rPr>
              <a:t> </a:t>
            </a:r>
            <a:r>
              <a:rPr lang="es-MX" sz="3600" dirty="0" err="1" smtClean="0">
                <a:solidFill>
                  <a:srgbClr val="0070C0"/>
                </a:solidFill>
              </a:rPr>
              <a:t>arbitrary</a:t>
            </a:r>
            <a:endParaRPr lang="es-MX" sz="3600" dirty="0" smtClean="0">
              <a:solidFill>
                <a:srgbClr val="0070C0"/>
              </a:solidFill>
            </a:endParaRP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a:t>
            </a:fld>
            <a:endParaRPr lang="es-E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Independent</a:t>
            </a:r>
            <a:r>
              <a:rPr lang="es-MX" dirty="0" smtClean="0"/>
              <a:t> and </a:t>
            </a:r>
            <a:r>
              <a:rPr lang="es-MX" dirty="0" err="1" smtClean="0"/>
              <a:t>repeated</a:t>
            </a:r>
            <a:r>
              <a:rPr lang="es-MX" dirty="0" smtClean="0"/>
              <a:t> </a:t>
            </a:r>
            <a:r>
              <a:rPr lang="es-MX" dirty="0" err="1" smtClean="0"/>
              <a:t>measures</a:t>
            </a:r>
            <a:endParaRPr lang="en-GB" dirty="0"/>
          </a:p>
        </p:txBody>
      </p:sp>
      <p:sp>
        <p:nvSpPr>
          <p:cNvPr id="15" name="14 Marcador de texto"/>
          <p:cNvSpPr>
            <a:spLocks noGrp="1"/>
          </p:cNvSpPr>
          <p:nvPr>
            <p:ph type="body" idx="1"/>
          </p:nvPr>
        </p:nvSpPr>
        <p:spPr/>
        <p:txBody>
          <a:bodyPr/>
          <a:lstStyle/>
          <a:p>
            <a:r>
              <a:rPr lang="es-MX" dirty="0" err="1" smtClean="0"/>
              <a:t>Repeated</a:t>
            </a:r>
            <a:r>
              <a:rPr lang="es-MX" dirty="0" smtClean="0"/>
              <a:t> </a:t>
            </a:r>
            <a:r>
              <a:rPr lang="es-MX" dirty="0" err="1" smtClean="0"/>
              <a:t>measures</a:t>
            </a:r>
            <a:endParaRPr lang="en-GB" dirty="0"/>
          </a:p>
        </p:txBody>
      </p:sp>
      <p:sp>
        <p:nvSpPr>
          <p:cNvPr id="17" name="16 Marcador de texto"/>
          <p:cNvSpPr>
            <a:spLocks noGrp="1"/>
          </p:cNvSpPr>
          <p:nvPr>
            <p:ph type="body" sz="quarter" idx="3"/>
          </p:nvPr>
        </p:nvSpPr>
        <p:spPr/>
        <p:txBody>
          <a:bodyPr/>
          <a:lstStyle/>
          <a:p>
            <a:r>
              <a:rPr lang="es-MX" dirty="0" err="1" smtClean="0"/>
              <a:t>Independent</a:t>
            </a:r>
            <a:r>
              <a:rPr lang="es-MX" dirty="0" smtClean="0"/>
              <a:t> </a:t>
            </a:r>
            <a:r>
              <a:rPr lang="es-MX" dirty="0" err="1" smtClean="0"/>
              <a:t>measures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120</a:t>
            </a:fld>
            <a:endParaRPr lang="es-ES"/>
          </a:p>
        </p:txBody>
      </p:sp>
      <p:sp>
        <p:nvSpPr>
          <p:cNvPr id="8" name="7 CuadroTexto"/>
          <p:cNvSpPr txBox="1"/>
          <p:nvPr/>
        </p:nvSpPr>
        <p:spPr>
          <a:xfrm>
            <a:off x="0" y="6093296"/>
            <a:ext cx="9519529" cy="369332"/>
          </a:xfrm>
          <a:prstGeom prst="rect">
            <a:avLst/>
          </a:prstGeom>
          <a:noFill/>
        </p:spPr>
        <p:txBody>
          <a:bodyPr wrap="none" rtlCol="0">
            <a:spAutoFit/>
          </a:bodyPr>
          <a:lstStyle/>
          <a:p>
            <a:r>
              <a:rPr lang="es-MX" dirty="0" smtClean="0"/>
              <a:t>Figures </a:t>
            </a:r>
            <a:r>
              <a:rPr lang="es-MX" dirty="0" err="1" smtClean="0"/>
              <a:t>from</a:t>
            </a:r>
            <a:r>
              <a:rPr lang="es-MX" dirty="0" smtClean="0"/>
              <a:t>: [http://www.ngfl-cymru.org.uk/vtc/ngfl/psychology/learn_train/alternative_designs/]</a:t>
            </a:r>
            <a:endParaRPr lang="en-GB" dirty="0"/>
          </a:p>
        </p:txBody>
      </p:sp>
      <p:pic>
        <p:nvPicPr>
          <p:cNvPr id="19" name="Picture 4" descr="Two groups of people representing condition A and condition B."/>
          <p:cNvPicPr>
            <a:picLocks noGrp="1" noChangeAspect="1" noChangeArrowheads="1"/>
          </p:cNvPicPr>
          <p:nvPr>
            <p:ph sz="half" idx="2"/>
          </p:nvPr>
        </p:nvPicPr>
        <p:blipFill>
          <a:blip r:embed="rId2" cstate="print"/>
          <a:srcRect/>
          <a:stretch>
            <a:fillRect/>
          </a:stretch>
        </p:blipFill>
        <p:spPr bwMode="auto">
          <a:xfrm>
            <a:off x="542513" y="2564904"/>
            <a:ext cx="3804661" cy="2333327"/>
          </a:xfrm>
          <a:prstGeom prst="rect">
            <a:avLst/>
          </a:prstGeom>
          <a:noFill/>
        </p:spPr>
      </p:pic>
      <p:pic>
        <p:nvPicPr>
          <p:cNvPr id="20" name="Picture 2" descr="This image illustrates two different groups of people, condition A is in a quite environment, condition B is in a noisy environment."/>
          <p:cNvPicPr>
            <a:picLocks noGrp="1" noChangeAspect="1" noChangeArrowheads="1"/>
          </p:cNvPicPr>
          <p:nvPr>
            <p:ph sz="quarter" idx="4"/>
          </p:nvPr>
        </p:nvPicPr>
        <p:blipFill>
          <a:blip r:embed="rId3" cstate="print"/>
          <a:srcRect/>
          <a:stretch>
            <a:fillRect/>
          </a:stretch>
        </p:blipFill>
        <p:spPr bwMode="auto">
          <a:xfrm>
            <a:off x="4716016" y="2564904"/>
            <a:ext cx="3834385" cy="2333327"/>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Independent</a:t>
            </a:r>
            <a:r>
              <a:rPr lang="es-MX" dirty="0" smtClean="0"/>
              <a:t> and </a:t>
            </a:r>
            <a:r>
              <a:rPr lang="es-MX" dirty="0" err="1" smtClean="0"/>
              <a:t>repeated</a:t>
            </a:r>
            <a:r>
              <a:rPr lang="es-MX" dirty="0" smtClean="0"/>
              <a:t> </a:t>
            </a:r>
            <a:r>
              <a:rPr lang="es-MX" dirty="0" err="1" smtClean="0"/>
              <a:t>measures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121</a:t>
            </a:fld>
            <a:endParaRPr lang="es-ES"/>
          </a:p>
        </p:txBody>
      </p:sp>
      <p:pic>
        <p:nvPicPr>
          <p:cNvPr id="167938" name="Picture 2" descr="http://explorable.com/images/between-subjects-design.jpg"/>
          <p:cNvPicPr>
            <a:picLocks noGrp="1" noChangeAspect="1" noChangeArrowheads="1"/>
          </p:cNvPicPr>
          <p:nvPr>
            <p:ph idx="1"/>
          </p:nvPr>
        </p:nvPicPr>
        <p:blipFill>
          <a:blip r:embed="rId2" cstate="print"/>
          <a:srcRect/>
          <a:stretch>
            <a:fillRect/>
          </a:stretch>
        </p:blipFill>
        <p:spPr bwMode="auto">
          <a:xfrm>
            <a:off x="1115616" y="1036009"/>
            <a:ext cx="6768752" cy="5237136"/>
          </a:xfrm>
          <a:prstGeom prst="rect">
            <a:avLst/>
          </a:prstGeom>
          <a:noFill/>
        </p:spPr>
      </p:pic>
      <p:sp>
        <p:nvSpPr>
          <p:cNvPr id="8" name="7 CuadroTexto"/>
          <p:cNvSpPr txBox="1"/>
          <p:nvPr/>
        </p:nvSpPr>
        <p:spPr>
          <a:xfrm>
            <a:off x="1979712" y="6453336"/>
            <a:ext cx="5201680" cy="369332"/>
          </a:xfrm>
          <a:prstGeom prst="rect">
            <a:avLst/>
          </a:prstGeom>
          <a:noFill/>
        </p:spPr>
        <p:txBody>
          <a:bodyPr wrap="none" rtlCol="0">
            <a:spAutoFit/>
          </a:bodyPr>
          <a:lstStyle/>
          <a:p>
            <a:r>
              <a:rPr lang="es-MX" dirty="0" smtClean="0"/>
              <a:t>Figure: [http://explorable.com/within-subject-design]</a:t>
            </a:r>
            <a:endParaRPr lang="en-GB"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Independent</a:t>
            </a:r>
            <a:r>
              <a:rPr lang="es-MX" dirty="0" smtClean="0"/>
              <a:t> and </a:t>
            </a:r>
            <a:r>
              <a:rPr lang="es-MX" dirty="0" err="1" smtClean="0"/>
              <a:t>repeated</a:t>
            </a:r>
            <a:r>
              <a:rPr lang="es-MX" dirty="0" smtClean="0"/>
              <a:t> </a:t>
            </a:r>
            <a:r>
              <a:rPr lang="es-MX" dirty="0" err="1" smtClean="0"/>
              <a:t>measures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122</a:t>
            </a:fld>
            <a:endParaRPr lang="es-ES"/>
          </a:p>
        </p:txBody>
      </p:sp>
      <p:pic>
        <p:nvPicPr>
          <p:cNvPr id="174082" name="Picture 2" descr="http://explorable.com/images/within-subject-design.jpg"/>
          <p:cNvPicPr>
            <a:picLocks noGrp="1" noChangeAspect="1" noChangeArrowheads="1"/>
          </p:cNvPicPr>
          <p:nvPr>
            <p:ph idx="1"/>
          </p:nvPr>
        </p:nvPicPr>
        <p:blipFill>
          <a:blip r:embed="rId2" cstate="print"/>
          <a:srcRect/>
          <a:stretch>
            <a:fillRect/>
          </a:stretch>
        </p:blipFill>
        <p:spPr bwMode="auto">
          <a:xfrm>
            <a:off x="539552" y="1254734"/>
            <a:ext cx="7776864" cy="4868575"/>
          </a:xfrm>
          <a:prstGeom prst="rect">
            <a:avLst/>
          </a:prstGeom>
          <a:noFill/>
        </p:spPr>
      </p:pic>
      <p:sp>
        <p:nvSpPr>
          <p:cNvPr id="8" name="7 CuadroTexto"/>
          <p:cNvSpPr txBox="1"/>
          <p:nvPr/>
        </p:nvSpPr>
        <p:spPr>
          <a:xfrm>
            <a:off x="2195736" y="6488668"/>
            <a:ext cx="6041206" cy="369332"/>
          </a:xfrm>
          <a:prstGeom prst="rect">
            <a:avLst/>
          </a:prstGeom>
          <a:noFill/>
        </p:spPr>
        <p:txBody>
          <a:bodyPr wrap="none" rtlCol="0">
            <a:spAutoFit/>
          </a:bodyPr>
          <a:lstStyle/>
          <a:p>
            <a:r>
              <a:rPr lang="es-MX" dirty="0" smtClean="0"/>
              <a:t>Figure </a:t>
            </a:r>
            <a:r>
              <a:rPr lang="es-MX" dirty="0" err="1" smtClean="0"/>
              <a:t>from</a:t>
            </a:r>
            <a:r>
              <a:rPr lang="es-MX" dirty="0" smtClean="0"/>
              <a:t>: [http://explorable.com/between-subjects-design]</a:t>
            </a:r>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Independent</a:t>
            </a:r>
            <a:r>
              <a:rPr lang="es-MX" dirty="0" smtClean="0"/>
              <a:t> and </a:t>
            </a:r>
            <a:r>
              <a:rPr lang="es-MX" dirty="0" err="1" smtClean="0"/>
              <a:t>repeated</a:t>
            </a:r>
            <a:r>
              <a:rPr lang="es-MX" dirty="0" smtClean="0"/>
              <a:t> </a:t>
            </a:r>
            <a:r>
              <a:rPr lang="es-MX" dirty="0" err="1" smtClean="0"/>
              <a:t>measures</a:t>
            </a:r>
            <a:endParaRPr lang="en-GB" dirty="0"/>
          </a:p>
        </p:txBody>
      </p:sp>
      <p:graphicFrame>
        <p:nvGraphicFramePr>
          <p:cNvPr id="7" name="6 Marcador de contenido"/>
          <p:cNvGraphicFramePr>
            <a:graphicFrameLocks noGrp="1"/>
          </p:cNvGraphicFramePr>
          <p:nvPr>
            <p:ph idx="1"/>
          </p:nvPr>
        </p:nvGraphicFramePr>
        <p:xfrm>
          <a:off x="457200" y="1071563"/>
          <a:ext cx="8229600" cy="5125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s-MX" dirty="0" err="1" smtClean="0"/>
                        <a:t>Repeated</a:t>
                      </a:r>
                      <a:r>
                        <a:rPr lang="es-MX" dirty="0" smtClean="0"/>
                        <a:t> </a:t>
                      </a:r>
                      <a:r>
                        <a:rPr lang="es-MX" dirty="0" err="1" smtClean="0"/>
                        <a:t>measures</a:t>
                      </a:r>
                      <a:endParaRPr lang="en-GB" dirty="0"/>
                    </a:p>
                  </a:txBody>
                  <a:tcPr/>
                </a:tc>
                <a:tc>
                  <a:txBody>
                    <a:bodyPr/>
                    <a:lstStyle/>
                    <a:p>
                      <a:r>
                        <a:rPr lang="es-MX" dirty="0" err="1" smtClean="0"/>
                        <a:t>Independent</a:t>
                      </a:r>
                      <a:r>
                        <a:rPr lang="es-MX" baseline="0" dirty="0" smtClean="0"/>
                        <a:t> </a:t>
                      </a:r>
                      <a:r>
                        <a:rPr lang="es-MX" baseline="0" dirty="0" err="1" smtClean="0"/>
                        <a:t>measures</a:t>
                      </a:r>
                      <a:endParaRPr lang="en-GB" dirty="0"/>
                    </a:p>
                  </a:txBody>
                  <a:tcPr/>
                </a:tc>
              </a:tr>
              <a:tr h="370840">
                <a:tc>
                  <a:txBody>
                    <a:bodyPr/>
                    <a:lstStyle/>
                    <a:p>
                      <a:pPr>
                        <a:buFont typeface="Arial" pitchFamily="34" charset="0"/>
                        <a:buChar char="•"/>
                      </a:pPr>
                      <a:r>
                        <a:rPr lang="es-MX" dirty="0" smtClean="0"/>
                        <a:t> </a:t>
                      </a:r>
                      <a:r>
                        <a:rPr lang="es-MX" dirty="0" err="1" smtClean="0"/>
                        <a:t>Require</a:t>
                      </a:r>
                      <a:r>
                        <a:rPr lang="es-MX" dirty="0" smtClean="0"/>
                        <a:t> </a:t>
                      </a:r>
                      <a:r>
                        <a:rPr lang="es-MX" dirty="0" err="1" smtClean="0"/>
                        <a:t>less</a:t>
                      </a:r>
                      <a:r>
                        <a:rPr lang="es-MX" dirty="0" smtClean="0"/>
                        <a:t> experimental </a:t>
                      </a:r>
                      <a:r>
                        <a:rPr lang="es-MX" dirty="0" err="1" smtClean="0"/>
                        <a:t>units</a:t>
                      </a:r>
                      <a:r>
                        <a:rPr lang="es-MX" dirty="0" smtClean="0"/>
                        <a:t>. </a:t>
                      </a:r>
                      <a:r>
                        <a:rPr lang="es-MX" dirty="0" err="1" smtClean="0"/>
                        <a:t>Consequently</a:t>
                      </a:r>
                      <a:r>
                        <a:rPr lang="es-MX" dirty="0" smtClean="0"/>
                        <a:t>,</a:t>
                      </a:r>
                      <a:r>
                        <a:rPr lang="es-MX" baseline="0" dirty="0" smtClean="0"/>
                        <a:t> </a:t>
                      </a:r>
                      <a:r>
                        <a:rPr lang="es-MX" baseline="0" dirty="0" err="1" smtClean="0"/>
                        <a:t>they</a:t>
                      </a:r>
                      <a:r>
                        <a:rPr lang="es-MX" baseline="0" dirty="0" smtClean="0"/>
                        <a:t> </a:t>
                      </a:r>
                      <a:r>
                        <a:rPr lang="es-MX" baseline="0" dirty="0" err="1" smtClean="0"/>
                        <a:t>also</a:t>
                      </a:r>
                      <a:r>
                        <a:rPr lang="es-MX" baseline="0" dirty="0" smtClean="0"/>
                        <a:t> </a:t>
                      </a:r>
                      <a:r>
                        <a:rPr lang="es-MX" baseline="0" dirty="0" err="1" smtClean="0"/>
                        <a:t>require</a:t>
                      </a:r>
                      <a:r>
                        <a:rPr lang="es-MX" baseline="0" dirty="0" smtClean="0"/>
                        <a:t> </a:t>
                      </a:r>
                      <a:r>
                        <a:rPr lang="es-MX" baseline="0" dirty="0" err="1" smtClean="0"/>
                        <a:t>lower</a:t>
                      </a:r>
                      <a:r>
                        <a:rPr lang="es-MX" baseline="0" dirty="0" smtClean="0"/>
                        <a:t> </a:t>
                      </a:r>
                      <a:r>
                        <a:rPr lang="es-MX" baseline="0" dirty="0" err="1" smtClean="0"/>
                        <a:t>cost</a:t>
                      </a:r>
                      <a:r>
                        <a:rPr lang="es-MX" baseline="0" dirty="0" smtClean="0"/>
                        <a:t>, </a:t>
                      </a:r>
                      <a:r>
                        <a:rPr lang="es-MX" baseline="0" dirty="0" err="1" smtClean="0"/>
                        <a:t>recruiting</a:t>
                      </a:r>
                      <a:r>
                        <a:rPr lang="es-MX" baseline="0" dirty="0" smtClean="0"/>
                        <a:t> time, training, </a:t>
                      </a:r>
                      <a:r>
                        <a:rPr lang="es-MX" baseline="0" dirty="0" err="1" smtClean="0"/>
                        <a:t>etc</a:t>
                      </a:r>
                      <a:endParaRPr lang="es-MX" baseline="0" dirty="0" smtClean="0"/>
                    </a:p>
                    <a:p>
                      <a:pPr>
                        <a:buFont typeface="Arial" pitchFamily="34" charset="0"/>
                        <a:buChar char="•"/>
                      </a:pPr>
                      <a:endParaRPr lang="es-MX" baseline="0" dirty="0" smtClean="0"/>
                    </a:p>
                    <a:p>
                      <a:pPr>
                        <a:buFont typeface="Arial" pitchFamily="34" charset="0"/>
                        <a:buChar char="•"/>
                      </a:pPr>
                      <a:r>
                        <a:rPr lang="es-MX" baseline="0" dirty="0" err="1" smtClean="0"/>
                        <a:t>Less</a:t>
                      </a:r>
                      <a:r>
                        <a:rPr lang="es-MX" baseline="0" dirty="0" smtClean="0"/>
                        <a:t> </a:t>
                      </a:r>
                      <a:r>
                        <a:rPr lang="es-MX" baseline="0" dirty="0" err="1" smtClean="0"/>
                        <a:t>variability</a:t>
                      </a:r>
                      <a:r>
                        <a:rPr lang="es-MX" baseline="0" dirty="0" smtClean="0"/>
                        <a:t> (</a:t>
                      </a:r>
                      <a:r>
                        <a:rPr lang="es-MX" baseline="0" dirty="0" err="1" smtClean="0"/>
                        <a:t>since</a:t>
                      </a:r>
                      <a:r>
                        <a:rPr lang="es-MX" baseline="0" dirty="0" smtClean="0"/>
                        <a:t> </a:t>
                      </a:r>
                      <a:r>
                        <a:rPr lang="es-MX" baseline="0" dirty="0" err="1" smtClean="0"/>
                        <a:t>there</a:t>
                      </a:r>
                      <a:r>
                        <a:rPr lang="es-MX" baseline="0" dirty="0" smtClean="0"/>
                        <a:t> are </a:t>
                      </a:r>
                      <a:r>
                        <a:rPr lang="es-MX" baseline="0" dirty="0" err="1" smtClean="0"/>
                        <a:t>less</a:t>
                      </a:r>
                      <a:r>
                        <a:rPr lang="es-MX" baseline="0" dirty="0" smtClean="0"/>
                        <a:t> experimental </a:t>
                      </a:r>
                      <a:r>
                        <a:rPr lang="es-MX" baseline="0" dirty="0" err="1" smtClean="0"/>
                        <a:t>units</a:t>
                      </a:r>
                      <a:r>
                        <a:rPr lang="es-MX" baseline="0" dirty="0" smtClean="0"/>
                        <a:t>), </a:t>
                      </a:r>
                      <a:r>
                        <a:rPr lang="es-MX" baseline="0" dirty="0" err="1" smtClean="0"/>
                        <a:t>permitting</a:t>
                      </a:r>
                      <a:r>
                        <a:rPr lang="es-MX" baseline="0" dirty="0" smtClean="0"/>
                        <a:t> more </a:t>
                      </a:r>
                      <a:r>
                        <a:rPr lang="es-MX" baseline="0" dirty="0" err="1" smtClean="0"/>
                        <a:t>agressive</a:t>
                      </a:r>
                      <a:r>
                        <a:rPr lang="es-MX" baseline="0" dirty="0" smtClean="0"/>
                        <a:t> </a:t>
                      </a:r>
                      <a:r>
                        <a:rPr lang="es-MX" baseline="0" dirty="0" err="1" smtClean="0"/>
                        <a:t>stats</a:t>
                      </a:r>
                      <a:r>
                        <a:rPr lang="es-MX" baseline="0" dirty="0" smtClean="0"/>
                        <a:t> </a:t>
                      </a:r>
                      <a:r>
                        <a:rPr lang="es-MX" baseline="0" dirty="0" err="1" smtClean="0"/>
                        <a:t>to</a:t>
                      </a:r>
                      <a:r>
                        <a:rPr lang="es-MX" baseline="0" dirty="0" smtClean="0"/>
                        <a:t> </a:t>
                      </a:r>
                      <a:r>
                        <a:rPr lang="es-MX" baseline="0" dirty="0" err="1" smtClean="0"/>
                        <a:t>be</a:t>
                      </a:r>
                      <a:r>
                        <a:rPr lang="es-MX" baseline="0" dirty="0" smtClean="0"/>
                        <a:t> </a:t>
                      </a:r>
                      <a:r>
                        <a:rPr lang="es-MX" baseline="0" dirty="0" err="1" smtClean="0"/>
                        <a:t>used</a:t>
                      </a:r>
                      <a:r>
                        <a:rPr lang="es-MX" baseline="0" dirty="0" smtClean="0"/>
                        <a:t>.</a:t>
                      </a:r>
                    </a:p>
                    <a:p>
                      <a:pPr lvl="1">
                        <a:buFont typeface="Arial" pitchFamily="34" charset="0"/>
                        <a:buChar char="•"/>
                      </a:pPr>
                      <a:r>
                        <a:rPr lang="es-MX" dirty="0" err="1" smtClean="0"/>
                        <a:t>Higher</a:t>
                      </a:r>
                      <a:r>
                        <a:rPr lang="es-MX" dirty="0" smtClean="0"/>
                        <a:t> </a:t>
                      </a:r>
                      <a:r>
                        <a:rPr lang="es-MX" dirty="0" err="1" smtClean="0"/>
                        <a:t>statistical</a:t>
                      </a:r>
                      <a:r>
                        <a:rPr lang="es-MX" dirty="0" smtClean="0"/>
                        <a:t> </a:t>
                      </a:r>
                      <a:r>
                        <a:rPr lang="es-MX" dirty="0" err="1" smtClean="0"/>
                        <a:t>power</a:t>
                      </a:r>
                      <a:r>
                        <a:rPr lang="es-MX" baseline="0" dirty="0" smtClean="0"/>
                        <a:t>.</a:t>
                      </a:r>
                      <a:endParaRPr lang="es-MX" dirty="0" smtClean="0"/>
                    </a:p>
                    <a:p>
                      <a:pPr>
                        <a:buFont typeface="Arial" pitchFamily="34" charset="0"/>
                        <a:buChar char="•"/>
                      </a:pPr>
                      <a:endParaRPr lang="es-MX" dirty="0" smtClean="0"/>
                    </a:p>
                    <a:p>
                      <a:pPr>
                        <a:buFont typeface="Arial" pitchFamily="34" charset="0"/>
                        <a:buChar char="•"/>
                      </a:pPr>
                      <a:r>
                        <a:rPr lang="es-MX" dirty="0" err="1" smtClean="0"/>
                        <a:t>Covariates</a:t>
                      </a:r>
                      <a:r>
                        <a:rPr lang="es-MX" dirty="0" smtClean="0"/>
                        <a:t> </a:t>
                      </a:r>
                      <a:r>
                        <a:rPr lang="es-MX" dirty="0" err="1" smtClean="0"/>
                        <a:t>inherent</a:t>
                      </a:r>
                      <a:r>
                        <a:rPr lang="es-MX" baseline="0" dirty="0" smtClean="0"/>
                        <a:t> </a:t>
                      </a:r>
                      <a:r>
                        <a:rPr lang="es-MX" baseline="0" dirty="0" err="1" smtClean="0"/>
                        <a:t>to</a:t>
                      </a:r>
                      <a:r>
                        <a:rPr lang="es-MX" baseline="0" dirty="0" smtClean="0"/>
                        <a:t> </a:t>
                      </a:r>
                      <a:r>
                        <a:rPr lang="es-MX" baseline="0" dirty="0" err="1" smtClean="0"/>
                        <a:t>the</a:t>
                      </a:r>
                      <a:r>
                        <a:rPr lang="es-MX" baseline="0" dirty="0" smtClean="0"/>
                        <a:t> experimental </a:t>
                      </a:r>
                      <a:r>
                        <a:rPr lang="es-MX" baseline="0" dirty="0" err="1" smtClean="0"/>
                        <a:t>units</a:t>
                      </a:r>
                      <a:r>
                        <a:rPr lang="es-MX" baseline="0" dirty="0" smtClean="0"/>
                        <a:t> </a:t>
                      </a:r>
                      <a:r>
                        <a:rPr lang="es-MX" baseline="0" dirty="0" err="1" smtClean="0"/>
                        <a:t>e.g.</a:t>
                      </a:r>
                      <a:r>
                        <a:rPr lang="es-MX" baseline="0" dirty="0" smtClean="0"/>
                        <a:t> </a:t>
                      </a:r>
                      <a:r>
                        <a:rPr lang="es-MX" baseline="0" dirty="0" err="1" smtClean="0"/>
                        <a:t>intelligence</a:t>
                      </a:r>
                      <a:r>
                        <a:rPr lang="es-MX" baseline="0" dirty="0" smtClean="0"/>
                        <a:t> of </a:t>
                      </a:r>
                      <a:r>
                        <a:rPr lang="es-MX" baseline="0" dirty="0" err="1" smtClean="0"/>
                        <a:t>the</a:t>
                      </a:r>
                      <a:r>
                        <a:rPr lang="es-MX" baseline="0" dirty="0" smtClean="0"/>
                        <a:t> </a:t>
                      </a:r>
                      <a:r>
                        <a:rPr lang="es-MX" baseline="0" dirty="0" err="1" smtClean="0"/>
                        <a:t>participant</a:t>
                      </a:r>
                      <a:r>
                        <a:rPr lang="es-MX" baseline="0" dirty="0" smtClean="0"/>
                        <a:t>, </a:t>
                      </a:r>
                      <a:r>
                        <a:rPr lang="es-MX" baseline="0" dirty="0" err="1" smtClean="0"/>
                        <a:t>hardness</a:t>
                      </a:r>
                      <a:r>
                        <a:rPr lang="es-MX" baseline="0" dirty="0" smtClean="0"/>
                        <a:t> of </a:t>
                      </a:r>
                      <a:r>
                        <a:rPr lang="es-MX" baseline="0" dirty="0" err="1" smtClean="0"/>
                        <a:t>the</a:t>
                      </a:r>
                      <a:r>
                        <a:rPr lang="es-MX" baseline="0" dirty="0" smtClean="0"/>
                        <a:t> rock, </a:t>
                      </a:r>
                      <a:r>
                        <a:rPr lang="es-MX" baseline="0" dirty="0" err="1" smtClean="0"/>
                        <a:t>etc</a:t>
                      </a:r>
                      <a:r>
                        <a:rPr lang="es-MX" baseline="0" dirty="0" smtClean="0"/>
                        <a:t>, </a:t>
                      </a:r>
                      <a:r>
                        <a:rPr lang="es-MX" baseline="0" dirty="0" err="1" smtClean="0"/>
                        <a:t>remain</a:t>
                      </a:r>
                      <a:r>
                        <a:rPr lang="es-MX" baseline="0" dirty="0" smtClean="0"/>
                        <a:t> </a:t>
                      </a:r>
                      <a:r>
                        <a:rPr lang="es-MX" baseline="0" dirty="0" err="1" smtClean="0"/>
                        <a:t>constant</a:t>
                      </a:r>
                      <a:r>
                        <a:rPr lang="es-MX" baseline="0" dirty="0" smtClean="0"/>
                        <a:t> </a:t>
                      </a:r>
                      <a:r>
                        <a:rPr lang="es-MX" baseline="0" dirty="0" err="1" smtClean="0"/>
                        <a:t>across</a:t>
                      </a:r>
                      <a:r>
                        <a:rPr lang="es-MX" baseline="0" dirty="0" smtClean="0"/>
                        <a:t> </a:t>
                      </a:r>
                      <a:r>
                        <a:rPr lang="es-MX" baseline="0" dirty="0" err="1" smtClean="0"/>
                        <a:t>groups</a:t>
                      </a:r>
                      <a:endParaRPr lang="en-GB" dirty="0" smtClean="0"/>
                    </a:p>
                    <a:p>
                      <a:pPr>
                        <a:buFont typeface="Arial" pitchFamily="34" charset="0"/>
                        <a:buChar char="•"/>
                      </a:pPr>
                      <a:endParaRPr lang="es-MX" dirty="0" smtClean="0"/>
                    </a:p>
                    <a:p>
                      <a:pPr>
                        <a:buFont typeface="Arial" pitchFamily="34" charset="0"/>
                        <a:buChar char="•"/>
                      </a:pPr>
                      <a:r>
                        <a:rPr lang="es-MX" dirty="0" err="1" smtClean="0"/>
                        <a:t>Lower</a:t>
                      </a:r>
                      <a:r>
                        <a:rPr lang="es-MX" baseline="0" dirty="0" smtClean="0"/>
                        <a:t> </a:t>
                      </a:r>
                      <a:r>
                        <a:rPr lang="es-MX" baseline="0" dirty="0" err="1" smtClean="0"/>
                        <a:t>risk</a:t>
                      </a:r>
                      <a:r>
                        <a:rPr lang="es-MX" baseline="0" dirty="0" smtClean="0"/>
                        <a:t> of </a:t>
                      </a:r>
                      <a:r>
                        <a:rPr lang="es-MX" baseline="0" dirty="0" err="1" smtClean="0"/>
                        <a:t>participation</a:t>
                      </a:r>
                      <a:r>
                        <a:rPr lang="es-MX" baseline="0" dirty="0" smtClean="0"/>
                        <a:t> </a:t>
                      </a:r>
                      <a:r>
                        <a:rPr lang="es-MX" baseline="0" dirty="0" err="1" smtClean="0"/>
                        <a:t>bias</a:t>
                      </a:r>
                      <a:r>
                        <a:rPr lang="es-MX" baseline="0" dirty="0" smtClean="0"/>
                        <a:t> </a:t>
                      </a:r>
                      <a:r>
                        <a:rPr lang="es-MX" baseline="0" dirty="0" err="1" smtClean="0"/>
                        <a:t>when</a:t>
                      </a:r>
                      <a:r>
                        <a:rPr lang="es-MX" baseline="0" dirty="0" smtClean="0"/>
                        <a:t> </a:t>
                      </a:r>
                      <a:r>
                        <a:rPr lang="es-MX" baseline="0" dirty="0" err="1" smtClean="0"/>
                        <a:t>the</a:t>
                      </a:r>
                      <a:r>
                        <a:rPr lang="es-MX" baseline="0" dirty="0" smtClean="0"/>
                        <a:t> experimental </a:t>
                      </a:r>
                      <a:r>
                        <a:rPr lang="es-MX" baseline="0" dirty="0" err="1" smtClean="0"/>
                        <a:t>units</a:t>
                      </a:r>
                      <a:r>
                        <a:rPr lang="es-MX" baseline="0" dirty="0" smtClean="0"/>
                        <a:t> are </a:t>
                      </a:r>
                      <a:r>
                        <a:rPr lang="es-MX" baseline="0" dirty="0" err="1" smtClean="0"/>
                        <a:t>humans</a:t>
                      </a:r>
                      <a:r>
                        <a:rPr lang="es-MX" dirty="0" smtClean="0"/>
                        <a:t>.</a:t>
                      </a:r>
                    </a:p>
                    <a:p>
                      <a:endParaRPr lang="en-GB" dirty="0"/>
                    </a:p>
                  </a:txBody>
                  <a:tcPr/>
                </a:tc>
                <a:tc>
                  <a:txBody>
                    <a:bodyPr/>
                    <a:lstStyle/>
                    <a:p>
                      <a:pPr>
                        <a:buFont typeface="Arial" pitchFamily="34" charset="0"/>
                        <a:buChar char="•"/>
                      </a:pPr>
                      <a:r>
                        <a:rPr lang="es-MX" dirty="0" err="1" smtClean="0"/>
                        <a:t>Less</a:t>
                      </a:r>
                      <a:r>
                        <a:rPr lang="es-MX" dirty="0" smtClean="0"/>
                        <a:t> </a:t>
                      </a:r>
                      <a:r>
                        <a:rPr lang="es-MX" dirty="0" err="1" smtClean="0"/>
                        <a:t>inteference</a:t>
                      </a:r>
                      <a:r>
                        <a:rPr lang="es-MX" dirty="0" smtClean="0"/>
                        <a:t> </a:t>
                      </a:r>
                      <a:r>
                        <a:rPr lang="es-MX" dirty="0" err="1" smtClean="0"/>
                        <a:t>among</a:t>
                      </a:r>
                      <a:r>
                        <a:rPr lang="es-MX" dirty="0" smtClean="0"/>
                        <a:t> </a:t>
                      </a:r>
                      <a:r>
                        <a:rPr lang="es-MX" dirty="0" err="1" smtClean="0"/>
                        <a:t>conditions</a:t>
                      </a:r>
                      <a:r>
                        <a:rPr lang="es-MX" dirty="0" smtClean="0"/>
                        <a:t> </a:t>
                      </a:r>
                      <a:r>
                        <a:rPr lang="es-MX" dirty="0" err="1" smtClean="0"/>
                        <a:t>or</a:t>
                      </a:r>
                      <a:r>
                        <a:rPr lang="es-MX" dirty="0" smtClean="0"/>
                        <a:t> </a:t>
                      </a:r>
                      <a:r>
                        <a:rPr lang="es-MX" dirty="0" err="1" smtClean="0"/>
                        <a:t>factors</a:t>
                      </a:r>
                      <a:r>
                        <a:rPr lang="en-GB" dirty="0" smtClean="0"/>
                        <a:t>.</a:t>
                      </a:r>
                      <a:endParaRPr lang="en-GB" baseline="0" dirty="0" smtClean="0"/>
                    </a:p>
                    <a:p>
                      <a:pPr>
                        <a:buFont typeface="Arial" pitchFamily="34" charset="0"/>
                        <a:buChar char="•"/>
                      </a:pPr>
                      <a:endParaRPr lang="es-MX" baseline="0" dirty="0" smtClean="0"/>
                    </a:p>
                    <a:p>
                      <a:pPr>
                        <a:buFont typeface="Arial" pitchFamily="34" charset="0"/>
                        <a:buChar char="•"/>
                      </a:pPr>
                      <a:r>
                        <a:rPr lang="es-MX" baseline="0" dirty="0" err="1" smtClean="0"/>
                        <a:t>Not</a:t>
                      </a:r>
                      <a:r>
                        <a:rPr lang="es-MX" baseline="0" dirty="0" smtClean="0"/>
                        <a:t> </a:t>
                      </a:r>
                      <a:r>
                        <a:rPr lang="es-MX" baseline="0" dirty="0" err="1" smtClean="0"/>
                        <a:t>exposed</a:t>
                      </a:r>
                      <a:r>
                        <a:rPr lang="es-MX" baseline="0" dirty="0" smtClean="0"/>
                        <a:t> </a:t>
                      </a:r>
                      <a:r>
                        <a:rPr lang="es-MX" baseline="0" dirty="0" err="1" smtClean="0"/>
                        <a:t>to</a:t>
                      </a:r>
                      <a:r>
                        <a:rPr lang="es-MX" baseline="0" dirty="0" smtClean="0"/>
                        <a:t> </a:t>
                      </a:r>
                      <a:r>
                        <a:rPr lang="es-MX" baseline="0" dirty="0" err="1" smtClean="0"/>
                        <a:t>the</a:t>
                      </a:r>
                      <a:r>
                        <a:rPr lang="es-MX" baseline="0" dirty="0" smtClean="0"/>
                        <a:t> </a:t>
                      </a:r>
                      <a:r>
                        <a:rPr lang="es-MX" baseline="0" dirty="0" err="1" smtClean="0"/>
                        <a:t>order</a:t>
                      </a:r>
                      <a:r>
                        <a:rPr lang="es-MX" baseline="0" dirty="0" smtClean="0"/>
                        <a:t> of </a:t>
                      </a:r>
                      <a:r>
                        <a:rPr lang="es-MX" baseline="0" dirty="0" err="1" smtClean="0"/>
                        <a:t>the</a:t>
                      </a:r>
                      <a:r>
                        <a:rPr lang="es-MX" baseline="0" dirty="0" smtClean="0"/>
                        <a:t> </a:t>
                      </a:r>
                      <a:r>
                        <a:rPr lang="es-MX" baseline="0" dirty="0" err="1" smtClean="0"/>
                        <a:t>effects</a:t>
                      </a:r>
                      <a:endParaRPr lang="en-GB" baseline="0" dirty="0" smtClean="0"/>
                    </a:p>
                    <a:p>
                      <a:pPr lvl="1">
                        <a:buFont typeface="Arial" pitchFamily="34" charset="0"/>
                        <a:buChar char="•"/>
                      </a:pPr>
                      <a:r>
                        <a:rPr lang="es-MX" dirty="0" smtClean="0"/>
                        <a:t>Reduce</a:t>
                      </a:r>
                      <a:r>
                        <a:rPr lang="es-MX" baseline="0" dirty="0" smtClean="0"/>
                        <a:t> fatigue, </a:t>
                      </a:r>
                      <a:r>
                        <a:rPr lang="es-MX" baseline="0" dirty="0" err="1" smtClean="0"/>
                        <a:t>learning</a:t>
                      </a:r>
                      <a:r>
                        <a:rPr lang="es-MX" baseline="0" dirty="0" smtClean="0"/>
                        <a:t> </a:t>
                      </a:r>
                      <a:r>
                        <a:rPr lang="es-MX" baseline="0" dirty="0" err="1" smtClean="0"/>
                        <a:t>effect</a:t>
                      </a:r>
                      <a:r>
                        <a:rPr lang="es-MX" baseline="0" dirty="0" smtClean="0"/>
                        <a:t>, </a:t>
                      </a:r>
                      <a:r>
                        <a:rPr lang="es-MX" baseline="0" dirty="0" err="1" smtClean="0"/>
                        <a:t>habituation</a:t>
                      </a:r>
                      <a:r>
                        <a:rPr lang="es-MX" baseline="0" dirty="0" smtClean="0"/>
                        <a:t>, </a:t>
                      </a:r>
                      <a:r>
                        <a:rPr lang="es-MX" baseline="0" dirty="0" err="1" smtClean="0"/>
                        <a:t>etc</a:t>
                      </a:r>
                      <a:endParaRPr lang="es-MX" baseline="0" dirty="0" smtClean="0"/>
                    </a:p>
                    <a:p>
                      <a:pPr lvl="1">
                        <a:buFont typeface="Arial" pitchFamily="34" charset="0"/>
                        <a:buChar char="•"/>
                      </a:pPr>
                      <a:endParaRPr lang="es-MX" dirty="0" smtClean="0"/>
                    </a:p>
                    <a:p>
                      <a:pPr>
                        <a:buFont typeface="Arial" pitchFamily="34" charset="0"/>
                        <a:buChar char="•"/>
                      </a:pPr>
                      <a:r>
                        <a:rPr lang="es-MX" dirty="0" smtClean="0"/>
                        <a:t> </a:t>
                      </a:r>
                      <a:r>
                        <a:rPr lang="es-MX" dirty="0" err="1" smtClean="0"/>
                        <a:t>Randomization</a:t>
                      </a:r>
                      <a:r>
                        <a:rPr lang="es-MX" baseline="0" dirty="0" smtClean="0"/>
                        <a:t> </a:t>
                      </a:r>
                      <a:r>
                        <a:rPr lang="es-MX" baseline="0" dirty="0" err="1" smtClean="0"/>
                        <a:t>is</a:t>
                      </a:r>
                      <a:r>
                        <a:rPr lang="es-MX" baseline="0" dirty="0" smtClean="0"/>
                        <a:t> </a:t>
                      </a:r>
                      <a:r>
                        <a:rPr lang="es-MX" baseline="0" dirty="0" err="1" smtClean="0"/>
                        <a:t>much</a:t>
                      </a:r>
                      <a:r>
                        <a:rPr lang="es-MX" baseline="0" dirty="0" smtClean="0"/>
                        <a:t> </a:t>
                      </a:r>
                      <a:r>
                        <a:rPr lang="es-MX" baseline="0" dirty="0" err="1" smtClean="0"/>
                        <a:t>easier</a:t>
                      </a:r>
                      <a:endParaRPr lang="es-MX" dirty="0" smtClean="0"/>
                    </a:p>
                    <a:p>
                      <a:pPr>
                        <a:buFont typeface="Arial" pitchFamily="34" charset="0"/>
                        <a:buChar char="•"/>
                      </a:pPr>
                      <a:endParaRPr lang="es-MX" dirty="0" smtClean="0"/>
                    </a:p>
                    <a:p>
                      <a:pPr>
                        <a:buFont typeface="Arial" pitchFamily="34" charset="0"/>
                        <a:buChar char="•"/>
                      </a:pPr>
                      <a:endParaRPr lang="en-GB" dirty="0"/>
                    </a:p>
                  </a:txBody>
                  <a:tcPr/>
                </a:tc>
              </a:tr>
            </a:tbl>
          </a:graphicData>
        </a:graphic>
      </p:graphicFrame>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123</a:t>
            </a:fld>
            <a:endParaRPr lang="es-ES"/>
          </a:p>
        </p:txBody>
      </p:sp>
      <p:sp>
        <p:nvSpPr>
          <p:cNvPr id="8" name="7 CuadroTexto"/>
          <p:cNvSpPr txBox="1"/>
          <p:nvPr/>
        </p:nvSpPr>
        <p:spPr>
          <a:xfrm>
            <a:off x="1619672" y="6165304"/>
            <a:ext cx="1618007" cy="369332"/>
          </a:xfrm>
          <a:prstGeom prst="rect">
            <a:avLst/>
          </a:prstGeom>
          <a:noFill/>
        </p:spPr>
        <p:txBody>
          <a:bodyPr wrap="none" rtlCol="0">
            <a:spAutoFit/>
          </a:bodyPr>
          <a:lstStyle/>
          <a:p>
            <a:r>
              <a:rPr lang="es-MX" dirty="0" err="1" smtClean="0"/>
              <a:t>Self-elaborated</a:t>
            </a:r>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Randomized</a:t>
            </a:r>
            <a:r>
              <a:rPr lang="es-MX" dirty="0" smtClean="0"/>
              <a:t> </a:t>
            </a:r>
            <a:r>
              <a:rPr lang="es-MX" dirty="0" err="1" smtClean="0"/>
              <a:t>experiments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124</a:t>
            </a:fld>
            <a:endParaRPr lang="es-ES"/>
          </a:p>
        </p:txBody>
      </p:sp>
      <p:pic>
        <p:nvPicPr>
          <p:cNvPr id="164866" name="Picture 2" descr="http://www.socialresearchmethods.net/kb/Assets/images/destype1.gif"/>
          <p:cNvPicPr>
            <a:picLocks noGrp="1" noChangeAspect="1" noChangeArrowheads="1"/>
          </p:cNvPicPr>
          <p:nvPr>
            <p:ph idx="1"/>
          </p:nvPr>
        </p:nvPicPr>
        <p:blipFill>
          <a:blip r:embed="rId2" cstate="print"/>
          <a:srcRect/>
          <a:stretch>
            <a:fillRect/>
          </a:stretch>
        </p:blipFill>
        <p:spPr bwMode="auto">
          <a:xfrm>
            <a:off x="722749" y="1340768"/>
            <a:ext cx="7809691" cy="4248472"/>
          </a:xfrm>
          <a:prstGeom prst="rect">
            <a:avLst/>
          </a:prstGeom>
          <a:noFill/>
        </p:spPr>
      </p:pic>
      <p:sp>
        <p:nvSpPr>
          <p:cNvPr id="8" name="7 CuadroTexto"/>
          <p:cNvSpPr txBox="1"/>
          <p:nvPr/>
        </p:nvSpPr>
        <p:spPr>
          <a:xfrm>
            <a:off x="1259632" y="6021288"/>
            <a:ext cx="6896824" cy="369332"/>
          </a:xfrm>
          <a:prstGeom prst="rect">
            <a:avLst/>
          </a:prstGeom>
          <a:noFill/>
        </p:spPr>
        <p:txBody>
          <a:bodyPr wrap="none" rtlCol="0">
            <a:spAutoFit/>
          </a:bodyPr>
          <a:lstStyle/>
          <a:p>
            <a:r>
              <a:rPr lang="es-MX" dirty="0" smtClean="0"/>
              <a:t>Figure </a:t>
            </a:r>
            <a:r>
              <a:rPr lang="es-MX" dirty="0" err="1" smtClean="0"/>
              <a:t>from</a:t>
            </a:r>
            <a:r>
              <a:rPr lang="es-MX" dirty="0" smtClean="0"/>
              <a:t>: [http://www.socialresearchmethods.net/kb/destypes.php]</a:t>
            </a:r>
            <a:endParaRPr lang="en-GB"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Randomized</a:t>
            </a:r>
            <a:r>
              <a:rPr lang="es-MX" dirty="0" smtClean="0"/>
              <a:t> </a:t>
            </a:r>
            <a:r>
              <a:rPr lang="es-MX" dirty="0" err="1" smtClean="0"/>
              <a:t>experiments</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Randomized</a:t>
            </a:r>
            <a:r>
              <a:rPr lang="es-MX" b="1" dirty="0" smtClean="0">
                <a:solidFill>
                  <a:srgbClr val="FF0000"/>
                </a:solidFill>
              </a:rPr>
              <a:t> </a:t>
            </a:r>
            <a:r>
              <a:rPr lang="es-MX" b="1" dirty="0" err="1" smtClean="0">
                <a:solidFill>
                  <a:srgbClr val="FF0000"/>
                </a:solidFill>
              </a:rPr>
              <a:t>experiments</a:t>
            </a:r>
            <a:r>
              <a:rPr lang="es-MX" dirty="0" smtClean="0"/>
              <a:t>:</a:t>
            </a:r>
          </a:p>
          <a:p>
            <a:pPr lvl="1"/>
            <a:r>
              <a:rPr lang="es-MX" dirty="0" err="1" smtClean="0"/>
              <a:t>An</a:t>
            </a:r>
            <a:r>
              <a:rPr lang="es-MX" dirty="0" smtClean="0"/>
              <a:t> </a:t>
            </a:r>
            <a:r>
              <a:rPr lang="es-MX" dirty="0" err="1" smtClean="0"/>
              <a:t>experiment</a:t>
            </a:r>
            <a:r>
              <a:rPr lang="es-MX" dirty="0" smtClean="0"/>
              <a:t> in </a:t>
            </a:r>
            <a:r>
              <a:rPr lang="es-MX" dirty="0" err="1" smtClean="0"/>
              <a:t>which</a:t>
            </a:r>
            <a:r>
              <a:rPr lang="es-MX" dirty="0" smtClean="0"/>
              <a:t> </a:t>
            </a:r>
            <a:r>
              <a:rPr lang="es-MX" dirty="0" err="1" smtClean="0"/>
              <a:t>the</a:t>
            </a:r>
            <a:r>
              <a:rPr lang="es-MX" dirty="0" smtClean="0"/>
              <a:t> </a:t>
            </a:r>
            <a:r>
              <a:rPr lang="es-MX" dirty="0" err="1" smtClean="0"/>
              <a:t>assignment</a:t>
            </a:r>
            <a:r>
              <a:rPr lang="es-MX" dirty="0" smtClean="0"/>
              <a:t> of </a:t>
            </a:r>
            <a:r>
              <a:rPr lang="es-MX" dirty="0" err="1" smtClean="0"/>
              <a:t>treatments</a:t>
            </a:r>
            <a:r>
              <a:rPr lang="es-MX" dirty="0" smtClean="0"/>
              <a:t> has </a:t>
            </a:r>
            <a:r>
              <a:rPr lang="es-MX" dirty="0" err="1" smtClean="0"/>
              <a:t>been</a:t>
            </a:r>
            <a:r>
              <a:rPr lang="es-MX" dirty="0" smtClean="0"/>
              <a:t> </a:t>
            </a:r>
            <a:r>
              <a:rPr lang="es-MX" dirty="0" err="1" smtClean="0"/>
              <a:t>carried</a:t>
            </a:r>
            <a:r>
              <a:rPr lang="es-MX" dirty="0" smtClean="0"/>
              <a:t> </a:t>
            </a:r>
            <a:r>
              <a:rPr lang="es-MX" dirty="0" err="1" smtClean="0"/>
              <a:t>out</a:t>
            </a:r>
            <a:r>
              <a:rPr lang="es-MX" dirty="0" smtClean="0"/>
              <a:t> </a:t>
            </a:r>
            <a:r>
              <a:rPr lang="es-MX" dirty="0" err="1" smtClean="0"/>
              <a:t>by</a:t>
            </a:r>
            <a:r>
              <a:rPr lang="es-MX" dirty="0" smtClean="0"/>
              <a:t> </a:t>
            </a:r>
            <a:r>
              <a:rPr lang="es-MX" dirty="0" err="1" smtClean="0"/>
              <a:t>means</a:t>
            </a:r>
            <a:r>
              <a:rPr lang="es-MX" dirty="0" smtClean="0"/>
              <a:t> of </a:t>
            </a:r>
            <a:r>
              <a:rPr lang="es-MX" dirty="0" err="1" smtClean="0"/>
              <a:t>some</a:t>
            </a:r>
            <a:r>
              <a:rPr lang="es-MX" dirty="0" smtClean="0"/>
              <a:t> </a:t>
            </a:r>
            <a:r>
              <a:rPr lang="es-MX" dirty="0" err="1" smtClean="0"/>
              <a:t>kind</a:t>
            </a:r>
            <a:r>
              <a:rPr lang="es-MX" dirty="0" smtClean="0"/>
              <a:t> of </a:t>
            </a:r>
            <a:r>
              <a:rPr lang="es-MX" dirty="0" err="1" smtClean="0"/>
              <a:t>randomization</a:t>
            </a:r>
            <a:r>
              <a:rPr lang="es-MX" dirty="0" smtClean="0"/>
              <a:t>.</a:t>
            </a:r>
          </a:p>
          <a:p>
            <a:pPr lvl="1"/>
            <a:endParaRPr lang="es-MX" dirty="0" smtClean="0"/>
          </a:p>
          <a:p>
            <a:pPr lvl="1"/>
            <a:r>
              <a:rPr lang="es-MX" dirty="0" err="1" smtClean="0"/>
              <a:t>If</a:t>
            </a:r>
            <a:r>
              <a:rPr lang="es-MX" dirty="0" smtClean="0"/>
              <a:t> </a:t>
            </a:r>
            <a:r>
              <a:rPr lang="es-MX" dirty="0" err="1" smtClean="0"/>
              <a:t>it</a:t>
            </a:r>
            <a:r>
              <a:rPr lang="es-MX" dirty="0" smtClean="0"/>
              <a:t> </a:t>
            </a:r>
            <a:r>
              <a:rPr lang="es-MX" dirty="0" err="1" smtClean="0"/>
              <a:t>further</a:t>
            </a:r>
            <a:r>
              <a:rPr lang="es-MX" dirty="0" smtClean="0"/>
              <a:t> </a:t>
            </a:r>
            <a:r>
              <a:rPr lang="es-MX" dirty="0" err="1" smtClean="0"/>
              <a:t>involves</a:t>
            </a:r>
            <a:r>
              <a:rPr lang="es-MX" dirty="0" smtClean="0"/>
              <a:t> a </a:t>
            </a:r>
            <a:r>
              <a:rPr lang="es-MX" dirty="0" smtClean="0">
                <a:solidFill>
                  <a:srgbClr val="00B050"/>
                </a:solidFill>
              </a:rPr>
              <a:t>control </a:t>
            </a:r>
            <a:r>
              <a:rPr lang="es-MX" dirty="0" err="1" smtClean="0">
                <a:solidFill>
                  <a:srgbClr val="00B050"/>
                </a:solidFill>
              </a:rPr>
              <a:t>group</a:t>
            </a:r>
            <a:r>
              <a:rPr lang="es-MX" dirty="0" smtClean="0"/>
              <a:t>, </a:t>
            </a:r>
            <a:r>
              <a:rPr lang="es-MX" dirty="0" err="1" smtClean="0"/>
              <a:t>then</a:t>
            </a:r>
            <a:r>
              <a:rPr lang="es-MX" dirty="0" smtClean="0"/>
              <a:t> </a:t>
            </a:r>
            <a:r>
              <a:rPr lang="es-MX" dirty="0" err="1" smtClean="0"/>
              <a:t>it</a:t>
            </a:r>
            <a:r>
              <a:rPr lang="es-MX" dirty="0" smtClean="0"/>
              <a:t> </a:t>
            </a:r>
            <a:r>
              <a:rPr lang="es-MX" dirty="0" err="1" smtClean="0"/>
              <a:t>is</a:t>
            </a:r>
            <a:r>
              <a:rPr lang="es-MX" dirty="0" smtClean="0"/>
              <a:t> </a:t>
            </a:r>
            <a:r>
              <a:rPr lang="es-MX" dirty="0" err="1" smtClean="0"/>
              <a:t>known</a:t>
            </a:r>
            <a:r>
              <a:rPr lang="es-MX" dirty="0" smtClean="0"/>
              <a:t> as </a:t>
            </a:r>
            <a:r>
              <a:rPr lang="es-MX" b="1" dirty="0" err="1" smtClean="0">
                <a:solidFill>
                  <a:srgbClr val="FF0000"/>
                </a:solidFill>
              </a:rPr>
              <a:t>randomized</a:t>
            </a:r>
            <a:r>
              <a:rPr lang="es-MX" b="1" dirty="0" smtClean="0">
                <a:solidFill>
                  <a:srgbClr val="FF0000"/>
                </a:solidFill>
              </a:rPr>
              <a:t> </a:t>
            </a:r>
            <a:r>
              <a:rPr lang="es-MX" b="1" dirty="0" err="1" smtClean="0">
                <a:solidFill>
                  <a:srgbClr val="FF0000"/>
                </a:solidFill>
              </a:rPr>
              <a:t>controlled</a:t>
            </a:r>
            <a:r>
              <a:rPr lang="es-MX" b="1" dirty="0" smtClean="0">
                <a:solidFill>
                  <a:srgbClr val="FF0000"/>
                </a:solidFill>
              </a:rPr>
              <a:t> trial</a:t>
            </a:r>
            <a:r>
              <a:rPr lang="es-MX" dirty="0" smtClean="0"/>
              <a:t>.</a:t>
            </a:r>
          </a:p>
          <a:p>
            <a:pPr lvl="2"/>
            <a:r>
              <a:rPr lang="es-MX" dirty="0" err="1" smtClean="0"/>
              <a:t>These</a:t>
            </a:r>
            <a:r>
              <a:rPr lang="es-MX" dirty="0" smtClean="0"/>
              <a:t> are </a:t>
            </a:r>
            <a:r>
              <a:rPr lang="es-MX" dirty="0" err="1" smtClean="0"/>
              <a:t>the</a:t>
            </a:r>
            <a:r>
              <a:rPr lang="es-MX" dirty="0" smtClean="0"/>
              <a:t> </a:t>
            </a:r>
            <a:r>
              <a:rPr lang="es-MX" dirty="0" err="1" smtClean="0"/>
              <a:t>gold</a:t>
            </a:r>
            <a:r>
              <a:rPr lang="es-MX" dirty="0" smtClean="0"/>
              <a:t> </a:t>
            </a:r>
            <a:r>
              <a:rPr lang="es-MX" dirty="0" err="1" smtClean="0"/>
              <a:t>standard</a:t>
            </a:r>
            <a:r>
              <a:rPr lang="es-MX" dirty="0" smtClean="0"/>
              <a:t> in </a:t>
            </a:r>
            <a:r>
              <a:rPr lang="es-MX" dirty="0" err="1" smtClean="0"/>
              <a:t>clinical</a:t>
            </a:r>
            <a:r>
              <a:rPr lang="es-MX" dirty="0" smtClean="0"/>
              <a:t> </a:t>
            </a:r>
            <a:r>
              <a:rPr lang="es-MX" dirty="0" err="1" smtClean="0"/>
              <a:t>investigations</a:t>
            </a:r>
            <a:endParaRPr lang="es-MX" dirty="0" smtClean="0"/>
          </a:p>
          <a:p>
            <a:pPr lvl="2"/>
            <a:r>
              <a:rPr lang="es-MX" dirty="0" smtClean="0">
                <a:solidFill>
                  <a:srgbClr val="00B050"/>
                </a:solidFill>
              </a:rPr>
              <a:t>In general, in </a:t>
            </a:r>
            <a:r>
              <a:rPr lang="es-MX" dirty="0" err="1" smtClean="0">
                <a:solidFill>
                  <a:srgbClr val="00B050"/>
                </a:solidFill>
              </a:rPr>
              <a:t>biomedical</a:t>
            </a:r>
            <a:r>
              <a:rPr lang="es-MX" dirty="0" smtClean="0">
                <a:solidFill>
                  <a:srgbClr val="00B050"/>
                </a:solidFill>
              </a:rPr>
              <a:t> </a:t>
            </a:r>
            <a:r>
              <a:rPr lang="es-MX" dirty="0" err="1" smtClean="0">
                <a:solidFill>
                  <a:srgbClr val="00B050"/>
                </a:solidFill>
              </a:rPr>
              <a:t>research</a:t>
            </a:r>
            <a:r>
              <a:rPr lang="es-MX" dirty="0" smtClean="0">
                <a:solidFill>
                  <a:srgbClr val="00B050"/>
                </a:solidFill>
              </a:rPr>
              <a:t> </a:t>
            </a:r>
            <a:r>
              <a:rPr lang="es-MX" dirty="0" err="1" smtClean="0">
                <a:solidFill>
                  <a:srgbClr val="00B050"/>
                </a:solidFill>
              </a:rPr>
              <a:t>these</a:t>
            </a:r>
            <a:r>
              <a:rPr lang="es-MX" dirty="0" smtClean="0">
                <a:solidFill>
                  <a:srgbClr val="00B050"/>
                </a:solidFill>
              </a:rPr>
              <a:t> are </a:t>
            </a:r>
            <a:r>
              <a:rPr lang="es-MX" dirty="0" err="1" smtClean="0">
                <a:solidFill>
                  <a:srgbClr val="00B050"/>
                </a:solidFill>
              </a:rPr>
              <a:t>considered</a:t>
            </a:r>
            <a:r>
              <a:rPr lang="es-MX" dirty="0" smtClean="0">
                <a:solidFill>
                  <a:srgbClr val="00B050"/>
                </a:solidFill>
              </a:rPr>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most</a:t>
            </a:r>
            <a:r>
              <a:rPr lang="es-MX" dirty="0" smtClean="0">
                <a:solidFill>
                  <a:srgbClr val="00B050"/>
                </a:solidFill>
              </a:rPr>
              <a:t> </a:t>
            </a:r>
            <a:r>
              <a:rPr lang="es-MX" dirty="0" err="1" smtClean="0">
                <a:solidFill>
                  <a:srgbClr val="00B050"/>
                </a:solidFill>
              </a:rPr>
              <a:t>reliable</a:t>
            </a:r>
            <a:r>
              <a:rPr lang="es-MX" dirty="0" smtClean="0">
                <a:solidFill>
                  <a:srgbClr val="00B050"/>
                </a:solidFill>
              </a:rPr>
              <a:t> </a:t>
            </a:r>
            <a:r>
              <a:rPr lang="es-MX" dirty="0" err="1" smtClean="0">
                <a:solidFill>
                  <a:srgbClr val="00B050"/>
                </a:solidFill>
              </a:rPr>
              <a:t>form</a:t>
            </a:r>
            <a:r>
              <a:rPr lang="es-MX" dirty="0" smtClean="0">
                <a:solidFill>
                  <a:srgbClr val="00B050"/>
                </a:solidFill>
              </a:rPr>
              <a:t> of </a:t>
            </a:r>
            <a:r>
              <a:rPr lang="es-MX" dirty="0" err="1" smtClean="0">
                <a:solidFill>
                  <a:srgbClr val="00B050"/>
                </a:solidFill>
              </a:rPr>
              <a:t>scientific</a:t>
            </a:r>
            <a:r>
              <a:rPr lang="es-MX" dirty="0" smtClean="0">
                <a:solidFill>
                  <a:srgbClr val="00B050"/>
                </a:solidFill>
              </a:rPr>
              <a:t> </a:t>
            </a:r>
            <a:r>
              <a:rPr lang="es-MX" dirty="0" err="1" smtClean="0">
                <a:solidFill>
                  <a:srgbClr val="00B050"/>
                </a:solidFill>
              </a:rPr>
              <a:t>evidence</a:t>
            </a:r>
            <a:r>
              <a:rPr lang="es-MX" dirty="0" smtClean="0">
                <a:solidFill>
                  <a:srgbClr val="00B050"/>
                </a:solidFill>
              </a:rPr>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125</a:t>
            </a:fld>
            <a:endParaRPr lang="es-E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Randomized</a:t>
            </a:r>
            <a:r>
              <a:rPr lang="es-MX" dirty="0" smtClean="0"/>
              <a:t> </a:t>
            </a:r>
            <a:r>
              <a:rPr lang="es-MX" dirty="0" err="1" smtClean="0"/>
              <a:t>experiments</a:t>
            </a:r>
            <a:endParaRPr lang="en-GB" dirty="0"/>
          </a:p>
        </p:txBody>
      </p:sp>
      <p:sp>
        <p:nvSpPr>
          <p:cNvPr id="3" name="2 Marcador de contenido"/>
          <p:cNvSpPr>
            <a:spLocks noGrp="1"/>
          </p:cNvSpPr>
          <p:nvPr>
            <p:ph idx="1"/>
          </p:nvPr>
        </p:nvSpPr>
        <p:spPr/>
        <p:txBody>
          <a:bodyPr/>
          <a:lstStyle/>
          <a:p>
            <a:r>
              <a:rPr lang="es-MX" dirty="0" err="1" smtClean="0"/>
              <a:t>Randomized</a:t>
            </a:r>
            <a:r>
              <a:rPr lang="es-MX" dirty="0" smtClean="0"/>
              <a:t> </a:t>
            </a:r>
            <a:r>
              <a:rPr lang="es-MX" dirty="0" err="1" smtClean="0"/>
              <a:t>controlled</a:t>
            </a:r>
            <a:r>
              <a:rPr lang="es-MX" dirty="0" smtClean="0"/>
              <a:t> </a:t>
            </a:r>
            <a:r>
              <a:rPr lang="es-MX" dirty="0" err="1" smtClean="0"/>
              <a:t>trials</a:t>
            </a:r>
            <a:r>
              <a:rPr lang="es-MX" dirty="0" smtClean="0"/>
              <a:t>:</a:t>
            </a:r>
          </a:p>
          <a:p>
            <a:pPr lvl="1"/>
            <a:r>
              <a:rPr lang="es-MX" dirty="0" smtClean="0"/>
              <a:t>Pros:</a:t>
            </a:r>
          </a:p>
          <a:p>
            <a:pPr lvl="2"/>
            <a:r>
              <a:rPr lang="es-MX" dirty="0" err="1" smtClean="0"/>
              <a:t>Virtually</a:t>
            </a:r>
            <a:r>
              <a:rPr lang="es-MX" dirty="0" smtClean="0"/>
              <a:t> </a:t>
            </a:r>
            <a:r>
              <a:rPr lang="es-MX" dirty="0" err="1" smtClean="0"/>
              <a:t>all</a:t>
            </a:r>
            <a:r>
              <a:rPr lang="es-MX" dirty="0" smtClean="0"/>
              <a:t>…</a:t>
            </a:r>
          </a:p>
          <a:p>
            <a:pPr lvl="2"/>
            <a:endParaRPr lang="es-MX" dirty="0" smtClean="0"/>
          </a:p>
          <a:p>
            <a:pPr lvl="1"/>
            <a:r>
              <a:rPr lang="es-MX" dirty="0" err="1" smtClean="0"/>
              <a:t>Cons</a:t>
            </a:r>
            <a:endParaRPr lang="es-MX" dirty="0" smtClean="0"/>
          </a:p>
          <a:p>
            <a:pPr lvl="2"/>
            <a:r>
              <a:rPr lang="es-MX" dirty="0" err="1" smtClean="0"/>
              <a:t>None</a:t>
            </a:r>
            <a:r>
              <a:rPr lang="es-MX" dirty="0" smtClean="0"/>
              <a:t>? </a:t>
            </a:r>
            <a:r>
              <a:rPr lang="es-MX" dirty="0" err="1" smtClean="0"/>
              <a:t>Just</a:t>
            </a:r>
            <a:r>
              <a:rPr lang="es-MX" dirty="0" smtClean="0"/>
              <a:t> </a:t>
            </a:r>
            <a:r>
              <a:rPr lang="es-MX" dirty="0" err="1" smtClean="0"/>
              <a:t>some</a:t>
            </a:r>
            <a:r>
              <a:rPr lang="es-MX" dirty="0" smtClean="0"/>
              <a:t> </a:t>
            </a:r>
            <a:r>
              <a:rPr lang="es-MX" i="1" dirty="0" smtClean="0"/>
              <a:t>peccata minuta</a:t>
            </a:r>
            <a:r>
              <a:rPr lang="es-MX" dirty="0" smtClean="0"/>
              <a:t>….</a:t>
            </a:r>
          </a:p>
          <a:p>
            <a:pPr lvl="3"/>
            <a:r>
              <a:rPr lang="en-GB" dirty="0" smtClean="0"/>
              <a:t>http://en.wikipedia.org/wiki/Randomized_controlled_trial#Disadvantages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126</a:t>
            </a:fld>
            <a:endParaRPr lang="es-E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Quasi-experiment</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Quasi-experiment</a:t>
            </a:r>
            <a:r>
              <a:rPr lang="es-MX" dirty="0" smtClean="0"/>
              <a:t>:</a:t>
            </a:r>
          </a:p>
          <a:p>
            <a:pPr lvl="1"/>
            <a:r>
              <a:rPr lang="es-MX" dirty="0" err="1" smtClean="0"/>
              <a:t>An</a:t>
            </a:r>
            <a:r>
              <a:rPr lang="es-MX" dirty="0" smtClean="0"/>
              <a:t> experimento </a:t>
            </a:r>
            <a:r>
              <a:rPr lang="es-MX" dirty="0" err="1" smtClean="0"/>
              <a:t>lacking</a:t>
            </a:r>
            <a:r>
              <a:rPr lang="es-MX" dirty="0" smtClean="0"/>
              <a:t> </a:t>
            </a:r>
            <a:r>
              <a:rPr lang="es-MX" dirty="0" err="1" smtClean="0"/>
              <a:t>randomization</a:t>
            </a:r>
            <a:r>
              <a:rPr lang="es-MX" dirty="0" smtClean="0"/>
              <a:t>.</a:t>
            </a:r>
          </a:p>
          <a:p>
            <a:pPr lvl="1"/>
            <a:endParaRPr lang="es-MX" dirty="0" smtClean="0"/>
          </a:p>
          <a:p>
            <a:pPr lvl="1"/>
            <a:r>
              <a:rPr lang="es-MX" dirty="0" err="1" smtClean="0"/>
              <a:t>It</a:t>
            </a:r>
            <a:r>
              <a:rPr lang="es-MX" dirty="0" smtClean="0"/>
              <a:t> has </a:t>
            </a:r>
            <a:r>
              <a:rPr lang="es-MX" dirty="0" err="1" smtClean="0"/>
              <a:t>several</a:t>
            </a:r>
            <a:r>
              <a:rPr lang="es-MX" dirty="0" smtClean="0"/>
              <a:t> uses:</a:t>
            </a:r>
          </a:p>
          <a:p>
            <a:pPr lvl="2"/>
            <a:r>
              <a:rPr lang="es-MX" dirty="0" err="1" smtClean="0"/>
              <a:t>Allow</a:t>
            </a:r>
            <a:r>
              <a:rPr lang="es-MX" dirty="0" smtClean="0"/>
              <a:t> full control of </a:t>
            </a:r>
            <a:r>
              <a:rPr lang="es-MX" dirty="0" err="1" smtClean="0"/>
              <a:t>the</a:t>
            </a:r>
            <a:r>
              <a:rPr lang="es-MX" dirty="0" smtClean="0"/>
              <a:t> </a:t>
            </a:r>
            <a:r>
              <a:rPr lang="es-MX" dirty="0" err="1" smtClean="0"/>
              <a:t>assignment</a:t>
            </a:r>
            <a:r>
              <a:rPr lang="es-MX" dirty="0" smtClean="0"/>
              <a:t> of </a:t>
            </a:r>
            <a:r>
              <a:rPr lang="es-MX" dirty="0" err="1" smtClean="0"/>
              <a:t>treatments</a:t>
            </a:r>
            <a:endParaRPr lang="es-MX" dirty="0" smtClean="0"/>
          </a:p>
          <a:p>
            <a:pPr lvl="2"/>
            <a:r>
              <a:rPr lang="es-MX" dirty="0" err="1" smtClean="0"/>
              <a:t>Necessary</a:t>
            </a:r>
            <a:r>
              <a:rPr lang="es-MX" dirty="0" smtClean="0"/>
              <a:t> </a:t>
            </a:r>
            <a:r>
              <a:rPr lang="es-MX" dirty="0" err="1" smtClean="0"/>
              <a:t>when</a:t>
            </a:r>
            <a:r>
              <a:rPr lang="es-MX" dirty="0" smtClean="0"/>
              <a:t> </a:t>
            </a:r>
            <a:r>
              <a:rPr lang="es-MX" dirty="0" err="1" smtClean="0"/>
              <a:t>there</a:t>
            </a:r>
            <a:r>
              <a:rPr lang="es-MX" dirty="0" smtClean="0"/>
              <a:t> </a:t>
            </a:r>
            <a:r>
              <a:rPr lang="es-MX" dirty="0" err="1" smtClean="0"/>
              <a:t>is</a:t>
            </a:r>
            <a:r>
              <a:rPr lang="es-MX" dirty="0" smtClean="0"/>
              <a:t> no control </a:t>
            </a:r>
            <a:r>
              <a:rPr lang="es-MX" dirty="0" err="1" smtClean="0"/>
              <a:t>over</a:t>
            </a:r>
            <a:r>
              <a:rPr lang="es-MX" dirty="0" smtClean="0"/>
              <a:t> </a:t>
            </a:r>
            <a:r>
              <a:rPr lang="es-MX" dirty="0" err="1" smtClean="0"/>
              <a:t>the</a:t>
            </a:r>
            <a:r>
              <a:rPr lang="es-MX" dirty="0" smtClean="0"/>
              <a:t> </a:t>
            </a:r>
            <a:r>
              <a:rPr lang="es-MX" dirty="0" err="1" smtClean="0"/>
              <a:t>assignment</a:t>
            </a:r>
            <a:r>
              <a:rPr lang="es-MX" dirty="0" smtClean="0"/>
              <a:t> of </a:t>
            </a:r>
            <a:r>
              <a:rPr lang="es-MX" dirty="0" err="1" smtClean="0"/>
              <a:t>treatments</a:t>
            </a:r>
            <a:r>
              <a:rPr lang="es-MX" dirty="0" smtClean="0"/>
              <a:t>.</a:t>
            </a:r>
          </a:p>
          <a:p>
            <a:pPr lvl="2"/>
            <a:r>
              <a:rPr lang="es-MX" dirty="0" err="1" smtClean="0"/>
              <a:t>Common</a:t>
            </a:r>
            <a:r>
              <a:rPr lang="es-MX" dirty="0" smtClean="0"/>
              <a:t> in “pre-post” </a:t>
            </a:r>
            <a:r>
              <a:rPr lang="es-MX" dirty="0" err="1" smtClean="0"/>
              <a:t>designs</a:t>
            </a:r>
            <a:r>
              <a:rPr lang="es-MX" dirty="0" smtClean="0"/>
              <a:t> as </a:t>
            </a:r>
            <a:r>
              <a:rPr lang="es-MX" dirty="0" err="1" smtClean="0"/>
              <a:t>you</a:t>
            </a:r>
            <a:r>
              <a:rPr lang="es-MX" dirty="0" smtClean="0"/>
              <a:t> </a:t>
            </a:r>
            <a:r>
              <a:rPr lang="es-MX" dirty="0" err="1" smtClean="0"/>
              <a:t>cannot</a:t>
            </a:r>
            <a:r>
              <a:rPr lang="es-MX" dirty="0" smtClean="0"/>
              <a:t> </a:t>
            </a:r>
            <a:r>
              <a:rPr lang="es-MX" dirty="0" err="1" smtClean="0"/>
              <a:t>randomized</a:t>
            </a:r>
            <a:r>
              <a:rPr lang="es-MX" dirty="0" smtClean="0"/>
              <a:t> time.</a:t>
            </a:r>
          </a:p>
          <a:p>
            <a:pPr lvl="2"/>
            <a:endParaRPr lang="es-MX" dirty="0" smtClean="0"/>
          </a:p>
          <a:p>
            <a:pPr lvl="1"/>
            <a:r>
              <a:rPr lang="es-MX" dirty="0" err="1" smtClean="0"/>
              <a:t>With</a:t>
            </a:r>
            <a:r>
              <a:rPr lang="es-MX" dirty="0" smtClean="0"/>
              <a:t> </a:t>
            </a:r>
            <a:r>
              <a:rPr lang="es-MX" dirty="0" err="1" smtClean="0"/>
              <a:t>this</a:t>
            </a:r>
            <a:r>
              <a:rPr lang="es-MX" dirty="0" smtClean="0"/>
              <a:t> </a:t>
            </a:r>
            <a:r>
              <a:rPr lang="es-MX" dirty="0" err="1" smtClean="0"/>
              <a:t>design</a:t>
            </a:r>
            <a:r>
              <a:rPr lang="es-MX" dirty="0" smtClean="0"/>
              <a:t> </a:t>
            </a:r>
            <a:r>
              <a:rPr lang="es-MX" dirty="0" err="1" smtClean="0"/>
              <a:t>it</a:t>
            </a:r>
            <a:r>
              <a:rPr lang="es-MX" dirty="0" smtClean="0"/>
              <a:t> </a:t>
            </a:r>
            <a:r>
              <a:rPr lang="es-MX" dirty="0" err="1" smtClean="0"/>
              <a:t>is</a:t>
            </a:r>
            <a:r>
              <a:rPr lang="es-MX" dirty="0" smtClean="0"/>
              <a:t> </a:t>
            </a:r>
            <a:r>
              <a:rPr lang="es-MX" dirty="0" err="1" smtClean="0"/>
              <a:t>difficult</a:t>
            </a:r>
            <a:r>
              <a:rPr lang="es-MX" dirty="0" smtClean="0"/>
              <a:t> (</a:t>
            </a:r>
            <a:r>
              <a:rPr lang="es-MX" dirty="0" err="1" smtClean="0"/>
              <a:t>but</a:t>
            </a:r>
            <a:r>
              <a:rPr lang="es-MX" dirty="0" smtClean="0"/>
              <a:t> </a:t>
            </a:r>
            <a:r>
              <a:rPr lang="es-MX" dirty="0" err="1" smtClean="0"/>
              <a:t>not</a:t>
            </a:r>
            <a:r>
              <a:rPr lang="es-MX" dirty="0" smtClean="0"/>
              <a:t> </a:t>
            </a:r>
            <a:r>
              <a:rPr lang="es-MX" dirty="0" err="1" smtClean="0"/>
              <a:t>impossible</a:t>
            </a:r>
            <a:r>
              <a:rPr lang="es-MX" dirty="0" smtClean="0"/>
              <a:t>) </a:t>
            </a:r>
            <a:r>
              <a:rPr lang="es-MX" dirty="0" err="1" smtClean="0"/>
              <a:t>to</a:t>
            </a:r>
            <a:r>
              <a:rPr lang="es-MX" dirty="0" smtClean="0"/>
              <a:t> </a:t>
            </a:r>
            <a:r>
              <a:rPr lang="es-MX" dirty="0" err="1" smtClean="0"/>
              <a:t>demonstrate</a:t>
            </a:r>
            <a:r>
              <a:rPr lang="es-MX" dirty="0" smtClean="0"/>
              <a:t> </a:t>
            </a:r>
            <a:r>
              <a:rPr lang="es-MX" dirty="0" err="1" smtClean="0"/>
              <a:t>relations</a:t>
            </a:r>
            <a:r>
              <a:rPr lang="es-MX" dirty="0" smtClean="0"/>
              <a:t> </a:t>
            </a:r>
            <a:r>
              <a:rPr lang="es-MX" dirty="0" err="1" smtClean="0"/>
              <a:t>between</a:t>
            </a:r>
            <a:r>
              <a:rPr lang="es-MX" dirty="0" smtClean="0"/>
              <a:t> </a:t>
            </a:r>
            <a:r>
              <a:rPr lang="es-MX" dirty="0" err="1" smtClean="0"/>
              <a:t>dependent</a:t>
            </a:r>
            <a:r>
              <a:rPr lang="es-MX" dirty="0" smtClean="0"/>
              <a:t> and </a:t>
            </a:r>
            <a:r>
              <a:rPr lang="es-MX" dirty="0" err="1" smtClean="0"/>
              <a:t>independent</a:t>
            </a:r>
            <a:r>
              <a:rPr lang="es-MX" dirty="0" smtClean="0"/>
              <a:t> variables</a:t>
            </a:r>
          </a:p>
          <a:p>
            <a:pPr lvl="2"/>
            <a:r>
              <a:rPr lang="es-MX" dirty="0" err="1" smtClean="0"/>
              <a:t>Unfortunately</a:t>
            </a:r>
            <a:r>
              <a:rPr lang="es-MX" dirty="0" smtClean="0"/>
              <a:t>, </a:t>
            </a:r>
            <a:r>
              <a:rPr lang="es-MX" dirty="0" err="1" smtClean="0"/>
              <a:t>the</a:t>
            </a:r>
            <a:r>
              <a:rPr lang="es-MX" dirty="0" smtClean="0"/>
              <a:t> </a:t>
            </a:r>
            <a:r>
              <a:rPr lang="es-MX" dirty="0" err="1" smtClean="0"/>
              <a:t>term</a:t>
            </a:r>
            <a:r>
              <a:rPr lang="es-MX" dirty="0" smtClean="0"/>
              <a:t> </a:t>
            </a:r>
            <a:r>
              <a:rPr lang="es-MX" dirty="0" err="1" smtClean="0"/>
              <a:t>is</a:t>
            </a:r>
            <a:r>
              <a:rPr lang="es-MX" dirty="0" smtClean="0"/>
              <a:t> </a:t>
            </a:r>
            <a:r>
              <a:rPr lang="es-MX" dirty="0" err="1" smtClean="0"/>
              <a:t>derogatory</a:t>
            </a:r>
            <a:r>
              <a:rPr lang="es-MX" dirty="0" smtClean="0"/>
              <a:t>, and </a:t>
            </a:r>
            <a:r>
              <a:rPr lang="es-MX" dirty="0" err="1" smtClean="0"/>
              <a:t>often</a:t>
            </a:r>
            <a:r>
              <a:rPr lang="es-MX" dirty="0" smtClean="0"/>
              <a:t> (</a:t>
            </a:r>
            <a:r>
              <a:rPr lang="es-MX" dirty="0" err="1" smtClean="0"/>
              <a:t>due</a:t>
            </a:r>
            <a:r>
              <a:rPr lang="es-MX" dirty="0" smtClean="0"/>
              <a:t> </a:t>
            </a:r>
            <a:r>
              <a:rPr lang="es-MX" dirty="0" err="1" smtClean="0"/>
              <a:t>to</a:t>
            </a:r>
            <a:r>
              <a:rPr lang="es-MX" dirty="0" smtClean="0"/>
              <a:t> </a:t>
            </a:r>
            <a:r>
              <a:rPr lang="es-MX" dirty="0" err="1" smtClean="0"/>
              <a:t>ignorance</a:t>
            </a:r>
            <a:r>
              <a:rPr lang="es-MX" dirty="0" smtClean="0"/>
              <a:t>) </a:t>
            </a:r>
            <a:r>
              <a:rPr lang="es-MX" dirty="0" err="1" smtClean="0"/>
              <a:t>they</a:t>
            </a:r>
            <a:r>
              <a:rPr lang="es-MX" dirty="0" smtClean="0"/>
              <a:t> are </a:t>
            </a:r>
            <a:r>
              <a:rPr lang="es-MX" dirty="0" err="1" smtClean="0"/>
              <a:t>rejected</a:t>
            </a:r>
            <a:r>
              <a:rPr lang="es-MX" dirty="0" smtClean="0"/>
              <a:t> </a:t>
            </a:r>
            <a:r>
              <a:rPr lang="es-MX" dirty="0" err="1" smtClean="0"/>
              <a:t>or</a:t>
            </a:r>
            <a:r>
              <a:rPr lang="es-MX" dirty="0" smtClean="0"/>
              <a:t> look </a:t>
            </a:r>
            <a:r>
              <a:rPr lang="es-MX" dirty="0" err="1" smtClean="0"/>
              <a:t>upon</a:t>
            </a:r>
            <a:r>
              <a:rPr lang="es-MX" dirty="0" smtClean="0"/>
              <a:t> as non </a:t>
            </a:r>
            <a:r>
              <a:rPr lang="es-MX" dirty="0" err="1" smtClean="0"/>
              <a:t>scientific</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127</a:t>
            </a:fld>
            <a:endParaRPr lang="es-E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Quasi-experiment</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Quasi-experiment</a:t>
            </a:r>
            <a:r>
              <a:rPr lang="es-MX" dirty="0" smtClean="0"/>
              <a:t>:</a:t>
            </a:r>
          </a:p>
          <a:p>
            <a:pPr lvl="1"/>
            <a:r>
              <a:rPr lang="es-MX" dirty="0" smtClean="0"/>
              <a:t>Note </a:t>
            </a:r>
            <a:r>
              <a:rPr lang="es-MX" dirty="0" err="1" smtClean="0"/>
              <a:t>that</a:t>
            </a:r>
            <a:r>
              <a:rPr lang="es-MX" dirty="0" smtClean="0"/>
              <a:t> </a:t>
            </a:r>
            <a:r>
              <a:rPr lang="es-MX" dirty="0" err="1" smtClean="0"/>
              <a:t>the</a:t>
            </a:r>
            <a:r>
              <a:rPr lang="es-MX" dirty="0" smtClean="0"/>
              <a:t> </a:t>
            </a:r>
            <a:r>
              <a:rPr lang="es-MX" dirty="0" err="1" smtClean="0"/>
              <a:t>only</a:t>
            </a:r>
            <a:r>
              <a:rPr lang="es-MX" dirty="0" smtClean="0"/>
              <a:t> </a:t>
            </a:r>
            <a:r>
              <a:rPr lang="es-MX" dirty="0" err="1" smtClean="0"/>
              <a:t>difference</a:t>
            </a:r>
            <a:r>
              <a:rPr lang="es-MX" dirty="0" smtClean="0"/>
              <a:t> </a:t>
            </a:r>
            <a:r>
              <a:rPr lang="es-MX" dirty="0" err="1" smtClean="0"/>
              <a:t>between</a:t>
            </a:r>
            <a:r>
              <a:rPr lang="es-MX" dirty="0" smtClean="0"/>
              <a:t> a </a:t>
            </a:r>
            <a:r>
              <a:rPr lang="es-MX" dirty="0" err="1" smtClean="0"/>
              <a:t>randomized</a:t>
            </a:r>
            <a:r>
              <a:rPr lang="es-MX" dirty="0" smtClean="0"/>
              <a:t> </a:t>
            </a:r>
            <a:r>
              <a:rPr lang="es-MX" dirty="0" err="1" smtClean="0"/>
              <a:t>controlled</a:t>
            </a:r>
            <a:r>
              <a:rPr lang="es-MX" dirty="0" smtClean="0"/>
              <a:t> trial and a </a:t>
            </a:r>
            <a:r>
              <a:rPr lang="es-MX" dirty="0" err="1" smtClean="0"/>
              <a:t>quasi-experiment</a:t>
            </a:r>
            <a:r>
              <a:rPr lang="es-MX" dirty="0" smtClean="0"/>
              <a:t> </a:t>
            </a:r>
            <a:r>
              <a:rPr lang="es-MX" dirty="0" err="1" smtClean="0"/>
              <a:t>is</a:t>
            </a:r>
            <a:r>
              <a:rPr lang="es-MX" dirty="0" smtClean="0"/>
              <a:t> </a:t>
            </a:r>
            <a:r>
              <a:rPr lang="es-MX" dirty="0" err="1" smtClean="0"/>
              <a:t>the</a:t>
            </a:r>
            <a:r>
              <a:rPr lang="es-MX" dirty="0" smtClean="0"/>
              <a:t> in </a:t>
            </a:r>
            <a:r>
              <a:rPr lang="es-MX" dirty="0" err="1" smtClean="0"/>
              <a:t>the</a:t>
            </a:r>
            <a:r>
              <a:rPr lang="es-MX" dirty="0" smtClean="0"/>
              <a:t> </a:t>
            </a:r>
            <a:r>
              <a:rPr lang="es-MX" dirty="0" err="1" smtClean="0"/>
              <a:t>former</a:t>
            </a:r>
            <a:r>
              <a:rPr lang="es-MX" dirty="0" smtClean="0"/>
              <a:t> </a:t>
            </a:r>
            <a:r>
              <a:rPr lang="es-MX" dirty="0" err="1" smtClean="0"/>
              <a:t>the</a:t>
            </a:r>
            <a:r>
              <a:rPr lang="es-MX" dirty="0" smtClean="0"/>
              <a:t> </a:t>
            </a:r>
            <a:r>
              <a:rPr lang="es-MX" dirty="0" err="1" smtClean="0"/>
              <a:t>assignment</a:t>
            </a:r>
            <a:r>
              <a:rPr lang="es-MX" dirty="0" smtClean="0"/>
              <a:t> of at </a:t>
            </a:r>
            <a:r>
              <a:rPr lang="es-MX" dirty="0" err="1" smtClean="0"/>
              <a:t>least</a:t>
            </a:r>
            <a:r>
              <a:rPr lang="es-MX" dirty="0" smtClean="0"/>
              <a:t> 2 </a:t>
            </a:r>
            <a:r>
              <a:rPr lang="es-MX" dirty="0" err="1" smtClean="0"/>
              <a:t>treatments</a:t>
            </a:r>
            <a:r>
              <a:rPr lang="es-MX" dirty="0" smtClean="0"/>
              <a:t> are </a:t>
            </a:r>
            <a:r>
              <a:rPr lang="es-MX" dirty="0" err="1" smtClean="0"/>
              <a:t>randomized</a:t>
            </a:r>
            <a:r>
              <a:rPr lang="es-MX" dirty="0" smtClean="0"/>
              <a:t>.</a:t>
            </a:r>
          </a:p>
          <a:p>
            <a:pPr lvl="1"/>
            <a:endParaRPr lang="es-MX" dirty="0" smtClean="0"/>
          </a:p>
          <a:p>
            <a:pPr lvl="1"/>
            <a:r>
              <a:rPr lang="es-MX" dirty="0" err="1" smtClean="0"/>
              <a:t>Everything</a:t>
            </a:r>
            <a:r>
              <a:rPr lang="es-MX" dirty="0" smtClean="0"/>
              <a:t> </a:t>
            </a:r>
            <a:r>
              <a:rPr lang="es-MX" dirty="0" err="1" smtClean="0"/>
              <a:t>else</a:t>
            </a:r>
            <a:r>
              <a:rPr lang="es-MX" dirty="0" smtClean="0"/>
              <a:t> (</a:t>
            </a:r>
            <a:r>
              <a:rPr lang="es-MX" dirty="0" err="1" smtClean="0"/>
              <a:t>blinding</a:t>
            </a:r>
            <a:r>
              <a:rPr lang="es-MX" dirty="0" smtClean="0"/>
              <a:t>, </a:t>
            </a:r>
            <a:r>
              <a:rPr lang="es-MX" dirty="0" err="1" smtClean="0"/>
              <a:t>blocking</a:t>
            </a:r>
            <a:r>
              <a:rPr lang="es-MX" dirty="0" smtClean="0"/>
              <a:t>, </a:t>
            </a:r>
            <a:r>
              <a:rPr lang="es-MX" dirty="0" err="1" smtClean="0"/>
              <a:t>replication</a:t>
            </a:r>
            <a:r>
              <a:rPr lang="es-MX" dirty="0" smtClean="0"/>
              <a:t>, </a:t>
            </a:r>
            <a:r>
              <a:rPr lang="es-MX" dirty="0" err="1" smtClean="0"/>
              <a:t>covariate</a:t>
            </a:r>
            <a:r>
              <a:rPr lang="es-MX" dirty="0" smtClean="0"/>
              <a:t> control,  </a:t>
            </a:r>
            <a:r>
              <a:rPr lang="es-MX" dirty="0" err="1" smtClean="0"/>
              <a:t>etc</a:t>
            </a:r>
            <a:r>
              <a:rPr lang="es-MX" dirty="0" smtClean="0"/>
              <a:t>) </a:t>
            </a:r>
            <a:r>
              <a:rPr lang="es-MX" dirty="0" err="1" smtClean="0"/>
              <a:t>remains</a:t>
            </a:r>
            <a:r>
              <a:rPr lang="es-MX" dirty="0" smtClean="0"/>
              <a:t> </a:t>
            </a:r>
            <a:r>
              <a:rPr lang="es-MX" dirty="0" err="1" smtClean="0"/>
              <a:t>equally</a:t>
            </a:r>
            <a:r>
              <a:rPr lang="es-MX" dirty="0" smtClean="0"/>
              <a:t> </a:t>
            </a:r>
            <a:r>
              <a:rPr lang="es-MX" dirty="0" err="1" smtClean="0"/>
              <a:t>rigorous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128</a:t>
            </a:fld>
            <a:endParaRPr lang="es-E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THANKS, QUESTIONS?</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129</a:t>
            </a:fld>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Título"/>
          <p:cNvSpPr>
            <a:spLocks noGrp="1"/>
          </p:cNvSpPr>
          <p:nvPr>
            <p:ph type="title"/>
          </p:nvPr>
        </p:nvSpPr>
        <p:spPr/>
        <p:txBody>
          <a:bodyPr/>
          <a:lstStyle/>
          <a:p>
            <a:r>
              <a:rPr lang="es-MX" dirty="0" err="1" smtClean="0">
                <a:latin typeface="Arial" charset="0"/>
                <a:cs typeface="Arial" charset="0"/>
              </a:rPr>
              <a:t>Objectivism</a:t>
            </a:r>
            <a:endParaRPr lang="en-GB" dirty="0" smtClean="0">
              <a:latin typeface="Arial" charset="0"/>
              <a:cs typeface="Arial" charset="0"/>
            </a:endParaRPr>
          </a:p>
        </p:txBody>
      </p:sp>
      <p:sp>
        <p:nvSpPr>
          <p:cNvPr id="8" name="7 Marcador de contenido"/>
          <p:cNvSpPr>
            <a:spLocks noGrp="1"/>
          </p:cNvSpPr>
          <p:nvPr>
            <p:ph idx="1"/>
          </p:nvPr>
        </p:nvSpPr>
        <p:spPr/>
        <p:txBody>
          <a:bodyPr rtlCol="0">
            <a:normAutofit fontScale="92500"/>
          </a:bodyPr>
          <a:lstStyle/>
          <a:p>
            <a:pPr fontAlgn="auto">
              <a:spcAft>
                <a:spcPts val="0"/>
              </a:spcAft>
              <a:defRPr/>
            </a:pPr>
            <a:r>
              <a:rPr lang="es-MX" dirty="0" err="1" smtClean="0"/>
              <a:t>There</a:t>
            </a:r>
            <a:r>
              <a:rPr lang="es-MX" dirty="0" smtClean="0"/>
              <a:t> </a:t>
            </a:r>
            <a:r>
              <a:rPr lang="es-MX" dirty="0" err="1" smtClean="0"/>
              <a:t>exist</a:t>
            </a:r>
            <a:r>
              <a:rPr lang="es-MX" dirty="0" smtClean="0"/>
              <a:t> </a:t>
            </a:r>
            <a:r>
              <a:rPr lang="es-MX" dirty="0" err="1" smtClean="0"/>
              <a:t>an</a:t>
            </a:r>
            <a:r>
              <a:rPr lang="es-MX" dirty="0" smtClean="0"/>
              <a:t> </a:t>
            </a:r>
            <a:r>
              <a:rPr lang="es-MX" dirty="0" err="1" smtClean="0">
                <a:solidFill>
                  <a:srgbClr val="FF0000"/>
                </a:solidFill>
              </a:rPr>
              <a:t>objective</a:t>
            </a:r>
            <a:r>
              <a:rPr lang="es-MX" dirty="0" smtClean="0">
                <a:solidFill>
                  <a:srgbClr val="FF0000"/>
                </a:solidFill>
              </a:rPr>
              <a:t> </a:t>
            </a:r>
            <a:r>
              <a:rPr lang="es-MX" dirty="0" err="1" smtClean="0">
                <a:solidFill>
                  <a:srgbClr val="FF0000"/>
                </a:solidFill>
              </a:rPr>
              <a:t>reality</a:t>
            </a:r>
            <a:r>
              <a:rPr lang="es-MX" dirty="0" smtClean="0"/>
              <a:t> </a:t>
            </a:r>
            <a:r>
              <a:rPr lang="es-MX" dirty="0" err="1" smtClean="0"/>
              <a:t>which</a:t>
            </a:r>
            <a:r>
              <a:rPr lang="es-MX" dirty="0" smtClean="0"/>
              <a:t> </a:t>
            </a:r>
            <a:r>
              <a:rPr lang="es-MX" dirty="0" err="1" smtClean="0"/>
              <a:t>is</a:t>
            </a:r>
            <a:r>
              <a:rPr lang="es-MX" dirty="0" smtClean="0"/>
              <a:t> </a:t>
            </a:r>
            <a:r>
              <a:rPr lang="es-MX" dirty="0" err="1" smtClean="0"/>
              <a:t>the</a:t>
            </a:r>
            <a:r>
              <a:rPr lang="es-MX" dirty="0" smtClean="0"/>
              <a:t> </a:t>
            </a:r>
            <a:r>
              <a:rPr lang="es-MX" dirty="0" err="1" smtClean="0"/>
              <a:t>same</a:t>
            </a:r>
            <a:r>
              <a:rPr lang="es-MX" dirty="0" smtClean="0"/>
              <a:t> </a:t>
            </a:r>
            <a:r>
              <a:rPr lang="es-MX" dirty="0" err="1" smtClean="0"/>
              <a:t>for</a:t>
            </a:r>
            <a:r>
              <a:rPr lang="es-MX" dirty="0" smtClean="0"/>
              <a:t> </a:t>
            </a:r>
            <a:r>
              <a:rPr lang="es-MX" dirty="0" err="1" smtClean="0"/>
              <a:t>everyone</a:t>
            </a:r>
            <a:r>
              <a:rPr lang="es-MX" dirty="0" smtClean="0"/>
              <a:t> [Cotton and </a:t>
            </a:r>
            <a:r>
              <a:rPr lang="es-MX" dirty="0" err="1" smtClean="0"/>
              <a:t>Sekula</a:t>
            </a:r>
            <a:r>
              <a:rPr lang="es-MX" dirty="0" smtClean="0"/>
              <a:t>].</a:t>
            </a:r>
          </a:p>
          <a:p>
            <a:pPr lvl="1">
              <a:defRPr/>
            </a:pPr>
            <a:r>
              <a:rPr lang="es-MX" dirty="0" err="1" smtClean="0"/>
              <a:t>Reality</a:t>
            </a:r>
            <a:r>
              <a:rPr lang="es-MX" dirty="0" smtClean="0"/>
              <a:t> </a:t>
            </a:r>
            <a:r>
              <a:rPr lang="es-MX" dirty="0" err="1" smtClean="0"/>
              <a:t>exists</a:t>
            </a:r>
            <a:r>
              <a:rPr lang="es-MX" dirty="0" smtClean="0"/>
              <a:t> as </a:t>
            </a:r>
            <a:r>
              <a:rPr lang="es-MX" dirty="0" err="1" smtClean="0"/>
              <a:t>an</a:t>
            </a:r>
            <a:r>
              <a:rPr lang="es-MX" dirty="0" smtClean="0"/>
              <a:t> </a:t>
            </a:r>
            <a:r>
              <a:rPr lang="es-MX" dirty="0" err="1" smtClean="0"/>
              <a:t>absolute</a:t>
            </a:r>
            <a:r>
              <a:rPr lang="es-MX" dirty="0" smtClean="0"/>
              <a:t> </a:t>
            </a:r>
            <a:r>
              <a:rPr lang="es-MX" dirty="0" err="1" smtClean="0"/>
              <a:t>goal</a:t>
            </a:r>
            <a:r>
              <a:rPr lang="es-MX" dirty="0" smtClean="0"/>
              <a:t>: </a:t>
            </a:r>
            <a:r>
              <a:rPr lang="es-MX" dirty="0" err="1" smtClean="0"/>
              <a:t>facts</a:t>
            </a:r>
            <a:r>
              <a:rPr lang="es-MX" dirty="0" smtClean="0"/>
              <a:t> are </a:t>
            </a:r>
            <a:r>
              <a:rPr lang="es-MX" dirty="0" err="1" smtClean="0"/>
              <a:t>facts</a:t>
            </a:r>
            <a:r>
              <a:rPr lang="es-MX" dirty="0" smtClean="0"/>
              <a:t> </a:t>
            </a:r>
            <a:r>
              <a:rPr lang="es-MX" dirty="0" err="1" smtClean="0"/>
              <a:t>regardless</a:t>
            </a:r>
            <a:r>
              <a:rPr lang="es-MX" dirty="0" smtClean="0"/>
              <a:t> of </a:t>
            </a:r>
            <a:r>
              <a:rPr lang="es-MX" dirty="0" err="1" smtClean="0"/>
              <a:t>feelings</a:t>
            </a:r>
            <a:r>
              <a:rPr lang="es-MX" dirty="0" smtClean="0"/>
              <a:t>, </a:t>
            </a:r>
            <a:r>
              <a:rPr lang="es-MX" dirty="0" err="1" smtClean="0"/>
              <a:t>desires</a:t>
            </a:r>
            <a:r>
              <a:rPr lang="es-MX" dirty="0" smtClean="0"/>
              <a:t>, hopes </a:t>
            </a:r>
            <a:r>
              <a:rPr lang="es-MX" dirty="0" err="1" smtClean="0"/>
              <a:t>or</a:t>
            </a:r>
            <a:r>
              <a:rPr lang="es-MX" dirty="0" smtClean="0"/>
              <a:t> </a:t>
            </a:r>
            <a:r>
              <a:rPr lang="es-MX" dirty="0" err="1" smtClean="0"/>
              <a:t>fears</a:t>
            </a:r>
            <a:r>
              <a:rPr lang="es-MX" dirty="0" smtClean="0"/>
              <a:t> of </a:t>
            </a:r>
            <a:r>
              <a:rPr lang="es-MX" dirty="0" err="1" smtClean="0"/>
              <a:t>people</a:t>
            </a:r>
            <a:r>
              <a:rPr lang="es-MX" dirty="0" smtClean="0"/>
              <a:t>. </a:t>
            </a:r>
            <a:r>
              <a:rPr lang="es-MX" dirty="0" err="1" smtClean="0"/>
              <a:t>Ayn</a:t>
            </a:r>
            <a:r>
              <a:rPr lang="es-MX" dirty="0" smtClean="0"/>
              <a:t> Rand, “</a:t>
            </a:r>
            <a:r>
              <a:rPr lang="es-MX" dirty="0" err="1" smtClean="0"/>
              <a:t>mother</a:t>
            </a:r>
            <a:r>
              <a:rPr lang="es-MX" dirty="0" smtClean="0"/>
              <a:t>” of </a:t>
            </a:r>
            <a:r>
              <a:rPr lang="es-MX" dirty="0" err="1" smtClean="0"/>
              <a:t>objectivism</a:t>
            </a:r>
            <a:endParaRPr lang="es-MX" dirty="0" smtClean="0"/>
          </a:p>
          <a:p>
            <a:pPr lvl="1">
              <a:defRPr/>
            </a:pPr>
            <a:endParaRPr lang="es-MX" dirty="0" smtClean="0"/>
          </a:p>
          <a:p>
            <a:pPr lvl="1" fontAlgn="auto">
              <a:spcAft>
                <a:spcPts val="0"/>
              </a:spcAft>
              <a:defRPr/>
            </a:pPr>
            <a:r>
              <a:rPr lang="es-MX" dirty="0" smtClean="0"/>
              <a:t>“</a:t>
            </a:r>
            <a:r>
              <a:rPr lang="en-GB" i="1" dirty="0" smtClean="0">
                <a:solidFill>
                  <a:srgbClr val="0066FF"/>
                </a:solidFill>
              </a:rPr>
              <a:t>If your own private reality includes a law of gravity that is different from Newton's, any predictions you make with it are not going to match reality.</a:t>
            </a:r>
            <a:r>
              <a:rPr lang="en-GB" dirty="0" smtClean="0"/>
              <a:t>” [http://www.physics.smu.edu/pseudo/SciMeth/]</a:t>
            </a:r>
            <a:endParaRPr lang="es-MX" dirty="0" smtClean="0"/>
          </a:p>
        </p:txBody>
      </p:sp>
      <p:sp>
        <p:nvSpPr>
          <p:cNvPr id="4" name="3 Marcador de fecha"/>
          <p:cNvSpPr>
            <a:spLocks noGrp="1"/>
          </p:cNvSpPr>
          <p:nvPr>
            <p:ph type="dt" sz="quarter" idx="10"/>
          </p:nvPr>
        </p:nvSpPr>
        <p:spPr/>
        <p:txBody>
          <a:bodyPr/>
          <a:lstStyle/>
          <a:p>
            <a:pPr>
              <a:defRPr/>
            </a:pPr>
            <a:fld id="{9D47FA49-6789-4F23-9C3E-C57EAEE2D454}" type="datetime1">
              <a:rPr lang="es-ES"/>
              <a:pPr>
                <a:defRPr/>
              </a:pPr>
              <a:t>17/08/2014</a:t>
            </a:fld>
            <a:endParaRPr lang="es-ES"/>
          </a:p>
        </p:txBody>
      </p:sp>
      <p:sp>
        <p:nvSpPr>
          <p:cNvPr id="5" name="4 Marcador de pie de página"/>
          <p:cNvSpPr>
            <a:spLocks noGrp="1"/>
          </p:cNvSpPr>
          <p:nvPr>
            <p:ph type="ftr" sz="quarter" idx="11"/>
          </p:nvPr>
        </p:nvSpPr>
        <p:spPr/>
        <p:txBody>
          <a:bodyPr/>
          <a:lstStyle/>
          <a:p>
            <a:pPr>
              <a:defRPr/>
            </a:pPr>
            <a:r>
              <a:rPr lang="en-US"/>
              <a:t>INAOE</a:t>
            </a:r>
            <a:endParaRPr lang="es-ES" dirty="0"/>
          </a:p>
        </p:txBody>
      </p:sp>
      <p:sp>
        <p:nvSpPr>
          <p:cNvPr id="6" name="5 Marcador de número de diapositiva"/>
          <p:cNvSpPr>
            <a:spLocks noGrp="1"/>
          </p:cNvSpPr>
          <p:nvPr>
            <p:ph type="sldNum" sz="quarter" idx="12"/>
          </p:nvPr>
        </p:nvSpPr>
        <p:spPr/>
        <p:txBody>
          <a:bodyPr/>
          <a:lstStyle/>
          <a:p>
            <a:pPr>
              <a:defRPr/>
            </a:pPr>
            <a:fld id="{D498DC0B-F3B3-4BED-87BC-5BCD34BACB94}" type="slidenum">
              <a:rPr lang="es-ES"/>
              <a:pPr>
                <a:defRPr/>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Título"/>
          <p:cNvSpPr>
            <a:spLocks noGrp="1"/>
          </p:cNvSpPr>
          <p:nvPr>
            <p:ph type="title"/>
          </p:nvPr>
        </p:nvSpPr>
        <p:spPr/>
        <p:txBody>
          <a:bodyPr/>
          <a:lstStyle/>
          <a:p>
            <a:r>
              <a:rPr lang="en-GB" dirty="0" smtClean="0">
                <a:latin typeface="Arial" charset="0"/>
                <a:cs typeface="Arial" charset="0"/>
              </a:rPr>
              <a:t>Objectivism</a:t>
            </a:r>
          </a:p>
        </p:txBody>
      </p:sp>
      <p:sp>
        <p:nvSpPr>
          <p:cNvPr id="8" name="7 Marcador de contenido"/>
          <p:cNvSpPr>
            <a:spLocks noGrp="1"/>
          </p:cNvSpPr>
          <p:nvPr>
            <p:ph idx="1"/>
          </p:nvPr>
        </p:nvSpPr>
        <p:spPr/>
        <p:txBody>
          <a:bodyPr rtlCol="0">
            <a:normAutofit/>
          </a:bodyPr>
          <a:lstStyle/>
          <a:p>
            <a:pPr fontAlgn="auto">
              <a:spcAft>
                <a:spcPts val="0"/>
              </a:spcAft>
              <a:defRPr/>
            </a:pPr>
            <a:r>
              <a:rPr lang="es-MX" dirty="0" err="1" smtClean="0"/>
              <a:t>There</a:t>
            </a:r>
            <a:r>
              <a:rPr lang="es-MX" dirty="0" smtClean="0"/>
              <a:t> </a:t>
            </a:r>
            <a:r>
              <a:rPr lang="es-MX" dirty="0" err="1" smtClean="0"/>
              <a:t>exist</a:t>
            </a:r>
            <a:r>
              <a:rPr lang="es-MX" dirty="0" smtClean="0"/>
              <a:t> [</a:t>
            </a:r>
            <a:r>
              <a:rPr lang="es-MX" dirty="0" err="1" smtClean="0">
                <a:solidFill>
                  <a:srgbClr val="FF0000"/>
                </a:solidFill>
              </a:rPr>
              <a:t>unchanging</a:t>
            </a:r>
            <a:r>
              <a:rPr lang="es-MX" dirty="0" smtClean="0"/>
              <a:t>]</a:t>
            </a:r>
            <a:r>
              <a:rPr lang="es-MX" dirty="0" smtClean="0">
                <a:solidFill>
                  <a:srgbClr val="FF0000"/>
                </a:solidFill>
              </a:rPr>
              <a:t> </a:t>
            </a:r>
            <a:r>
              <a:rPr lang="es-MX" dirty="0" err="1" smtClean="0">
                <a:solidFill>
                  <a:srgbClr val="FF0000"/>
                </a:solidFill>
              </a:rPr>
              <a:t>laws</a:t>
            </a:r>
            <a:r>
              <a:rPr lang="es-MX" dirty="0" smtClean="0"/>
              <a:t> </a:t>
            </a:r>
            <a:r>
              <a:rPr lang="es-MX" dirty="0" err="1" smtClean="0"/>
              <a:t>by</a:t>
            </a:r>
            <a:r>
              <a:rPr lang="es-MX" dirty="0" smtClean="0"/>
              <a:t> </a:t>
            </a:r>
            <a:r>
              <a:rPr lang="es-MX" dirty="0" err="1" smtClean="0"/>
              <a:t>which</a:t>
            </a:r>
            <a:r>
              <a:rPr lang="es-MX" dirty="0" smtClean="0"/>
              <a:t> </a:t>
            </a:r>
            <a:r>
              <a:rPr lang="es-MX" dirty="0" err="1" smtClean="0"/>
              <a:t>the</a:t>
            </a:r>
            <a:r>
              <a:rPr lang="es-MX" dirty="0" smtClean="0"/>
              <a:t> </a:t>
            </a:r>
            <a:r>
              <a:rPr lang="es-MX" dirty="0" err="1" smtClean="0"/>
              <a:t>universe</a:t>
            </a:r>
            <a:r>
              <a:rPr lang="es-MX" dirty="0" smtClean="0"/>
              <a:t> </a:t>
            </a:r>
            <a:r>
              <a:rPr lang="es-MX" dirty="0" err="1" smtClean="0"/>
              <a:t>works</a:t>
            </a:r>
            <a:r>
              <a:rPr lang="es-MX" dirty="0" smtClean="0"/>
              <a:t> [Cotton and </a:t>
            </a:r>
            <a:r>
              <a:rPr lang="es-MX" dirty="0" err="1" smtClean="0"/>
              <a:t>Sekula</a:t>
            </a:r>
            <a:r>
              <a:rPr lang="es-MX" dirty="0" smtClean="0"/>
              <a:t>]</a:t>
            </a:r>
          </a:p>
          <a:p>
            <a:pPr lvl="1" fontAlgn="auto">
              <a:spcAft>
                <a:spcPts val="0"/>
              </a:spcAft>
              <a:defRPr/>
            </a:pPr>
            <a:r>
              <a:rPr lang="es-MX" dirty="0" err="1" smtClean="0"/>
              <a:t>These</a:t>
            </a:r>
            <a:r>
              <a:rPr lang="es-MX" dirty="0" smtClean="0"/>
              <a:t> </a:t>
            </a:r>
            <a:r>
              <a:rPr lang="es-MX" dirty="0" err="1" smtClean="0"/>
              <a:t>laws</a:t>
            </a:r>
            <a:r>
              <a:rPr lang="es-MX" dirty="0" smtClean="0"/>
              <a:t> can </a:t>
            </a:r>
            <a:r>
              <a:rPr lang="es-MX" dirty="0" err="1" smtClean="0"/>
              <a:t>be</a:t>
            </a:r>
            <a:r>
              <a:rPr lang="es-MX" dirty="0" smtClean="0"/>
              <a:t> </a:t>
            </a:r>
            <a:r>
              <a:rPr lang="es-MX" dirty="0" err="1" smtClean="0"/>
              <a:t>discovered</a:t>
            </a:r>
            <a:r>
              <a:rPr lang="es-MX" dirty="0" smtClean="0"/>
              <a:t> (</a:t>
            </a:r>
            <a:r>
              <a:rPr lang="es-MX" dirty="0" err="1" smtClean="0"/>
              <a:t>not</a:t>
            </a:r>
            <a:r>
              <a:rPr lang="es-MX" dirty="0" smtClean="0"/>
              <a:t> </a:t>
            </a:r>
            <a:r>
              <a:rPr lang="es-MX" dirty="0" err="1" smtClean="0"/>
              <a:t>invented</a:t>
            </a:r>
            <a:r>
              <a:rPr lang="es-MX" dirty="0" smtClean="0"/>
              <a:t>) </a:t>
            </a:r>
            <a:r>
              <a:rPr lang="es-MX" dirty="0" err="1" smtClean="0"/>
              <a:t>through</a:t>
            </a:r>
            <a:r>
              <a:rPr lang="es-MX" dirty="0" smtClean="0"/>
              <a:t> </a:t>
            </a:r>
            <a:r>
              <a:rPr lang="es-MX" dirty="0" err="1" smtClean="0"/>
              <a:t>experimentation</a:t>
            </a:r>
            <a:endParaRPr lang="es-MX" dirty="0" smtClean="0"/>
          </a:p>
          <a:p>
            <a:pPr lvl="1" fontAlgn="auto">
              <a:spcAft>
                <a:spcPts val="0"/>
              </a:spcAft>
              <a:defRPr/>
            </a:pPr>
            <a:r>
              <a:rPr lang="es-MX" dirty="0" err="1" smtClean="0"/>
              <a:t>These</a:t>
            </a:r>
            <a:r>
              <a:rPr lang="es-MX" dirty="0" smtClean="0"/>
              <a:t> </a:t>
            </a:r>
            <a:r>
              <a:rPr lang="es-MX" dirty="0" err="1" smtClean="0"/>
              <a:t>laws</a:t>
            </a:r>
            <a:r>
              <a:rPr lang="es-MX" dirty="0" smtClean="0"/>
              <a:t> </a:t>
            </a:r>
            <a:r>
              <a:rPr lang="es-MX" dirty="0" err="1" smtClean="0"/>
              <a:t>may</a:t>
            </a:r>
            <a:r>
              <a:rPr lang="es-MX" dirty="0" smtClean="0"/>
              <a:t> </a:t>
            </a:r>
            <a:r>
              <a:rPr lang="es-MX" dirty="0" err="1" smtClean="0"/>
              <a:t>however</a:t>
            </a:r>
            <a:r>
              <a:rPr lang="es-MX" dirty="0" smtClean="0"/>
              <a:t> </a:t>
            </a:r>
            <a:r>
              <a:rPr lang="es-MX" dirty="0" err="1" smtClean="0"/>
              <a:t>not</a:t>
            </a:r>
            <a:r>
              <a:rPr lang="es-MX" dirty="0" smtClean="0"/>
              <a:t> </a:t>
            </a:r>
            <a:r>
              <a:rPr lang="es-MX" dirty="0" err="1" smtClean="0"/>
              <a:t>be</a:t>
            </a:r>
            <a:r>
              <a:rPr lang="es-MX" dirty="0" smtClean="0"/>
              <a:t> </a:t>
            </a:r>
            <a:r>
              <a:rPr lang="es-MX" dirty="0" err="1" smtClean="0"/>
              <a:t>deterministic</a:t>
            </a:r>
            <a:r>
              <a:rPr lang="es-MX" dirty="0" smtClean="0"/>
              <a:t>; </a:t>
            </a:r>
            <a:r>
              <a:rPr lang="es-MX" dirty="0" err="1" smtClean="0"/>
              <a:t>they</a:t>
            </a:r>
            <a:r>
              <a:rPr lang="es-MX" dirty="0" smtClean="0"/>
              <a:t> </a:t>
            </a:r>
            <a:r>
              <a:rPr lang="es-MX" dirty="0" err="1" smtClean="0"/>
              <a:t>might</a:t>
            </a:r>
            <a:r>
              <a:rPr lang="es-MX" dirty="0" smtClean="0"/>
              <a:t> </a:t>
            </a:r>
            <a:r>
              <a:rPr lang="es-MX" dirty="0" err="1" smtClean="0"/>
              <a:t>be</a:t>
            </a:r>
            <a:r>
              <a:rPr lang="es-MX" dirty="0" smtClean="0"/>
              <a:t> </a:t>
            </a:r>
            <a:r>
              <a:rPr lang="es-MX" dirty="0" err="1" smtClean="0"/>
              <a:t>stochastic</a:t>
            </a:r>
            <a:r>
              <a:rPr lang="es-MX" dirty="0" smtClean="0"/>
              <a:t>.</a:t>
            </a:r>
            <a:endParaRPr lang="en-GB" dirty="0" smtClean="0"/>
          </a:p>
          <a:p>
            <a:pPr lvl="1" fontAlgn="auto">
              <a:spcAft>
                <a:spcPts val="0"/>
              </a:spcAft>
              <a:defRPr/>
            </a:pPr>
            <a:r>
              <a:rPr lang="es-MX" dirty="0" err="1" smtClean="0"/>
              <a:t>Unchanging</a:t>
            </a:r>
            <a:r>
              <a:rPr lang="es-MX" dirty="0" smtClean="0"/>
              <a:t> </a:t>
            </a:r>
            <a:r>
              <a:rPr lang="es-MX" dirty="0" err="1" smtClean="0"/>
              <a:t>does</a:t>
            </a:r>
            <a:r>
              <a:rPr lang="es-MX" dirty="0" smtClean="0"/>
              <a:t> </a:t>
            </a:r>
            <a:r>
              <a:rPr lang="es-MX" dirty="0" err="1" smtClean="0"/>
              <a:t>not</a:t>
            </a:r>
            <a:r>
              <a:rPr lang="es-MX" dirty="0" smtClean="0"/>
              <a:t> mean </a:t>
            </a:r>
            <a:r>
              <a:rPr lang="es-MX" dirty="0" err="1" smtClean="0"/>
              <a:t>static</a:t>
            </a:r>
            <a:r>
              <a:rPr lang="es-MX" dirty="0" smtClean="0"/>
              <a:t>! </a:t>
            </a:r>
            <a:r>
              <a:rPr lang="es-MX" dirty="0" err="1" smtClean="0"/>
              <a:t>This</a:t>
            </a:r>
            <a:r>
              <a:rPr lang="es-MX" dirty="0" smtClean="0"/>
              <a:t> </a:t>
            </a:r>
            <a:r>
              <a:rPr lang="es-MX" dirty="0" err="1" smtClean="0"/>
              <a:t>becomes</a:t>
            </a:r>
            <a:r>
              <a:rPr lang="es-MX" dirty="0" smtClean="0"/>
              <a:t> </a:t>
            </a:r>
            <a:r>
              <a:rPr lang="es-MX" dirty="0" err="1" smtClean="0"/>
              <a:t>especially</a:t>
            </a:r>
            <a:r>
              <a:rPr lang="es-MX" dirty="0" smtClean="0"/>
              <a:t> </a:t>
            </a:r>
            <a:r>
              <a:rPr lang="es-MX" dirty="0" err="1" smtClean="0"/>
              <a:t>clear</a:t>
            </a:r>
            <a:r>
              <a:rPr lang="es-MX" dirty="0" smtClean="0"/>
              <a:t> in social </a:t>
            </a:r>
            <a:r>
              <a:rPr lang="es-MX" dirty="0" err="1" smtClean="0"/>
              <a:t>research</a:t>
            </a:r>
            <a:r>
              <a:rPr lang="es-MX" dirty="0" smtClean="0"/>
              <a:t> as </a:t>
            </a:r>
            <a:r>
              <a:rPr lang="es-MX" dirty="0" err="1" smtClean="0"/>
              <a:t>society</a:t>
            </a:r>
            <a:r>
              <a:rPr lang="es-MX" dirty="0" smtClean="0"/>
              <a:t> </a:t>
            </a:r>
            <a:r>
              <a:rPr lang="es-MX" dirty="0" err="1" smtClean="0"/>
              <a:t>evolves</a:t>
            </a:r>
            <a:r>
              <a:rPr lang="es-MX" dirty="0" smtClean="0"/>
              <a:t> </a:t>
            </a:r>
            <a:r>
              <a:rPr lang="es-MX" dirty="0" err="1" smtClean="0"/>
              <a:t>with</a:t>
            </a:r>
            <a:r>
              <a:rPr lang="es-MX" dirty="0" smtClean="0"/>
              <a:t> time.</a:t>
            </a:r>
          </a:p>
        </p:txBody>
      </p:sp>
      <p:sp>
        <p:nvSpPr>
          <p:cNvPr id="4" name="3 Marcador de fecha"/>
          <p:cNvSpPr>
            <a:spLocks noGrp="1"/>
          </p:cNvSpPr>
          <p:nvPr>
            <p:ph type="dt" sz="quarter" idx="10"/>
          </p:nvPr>
        </p:nvSpPr>
        <p:spPr/>
        <p:txBody>
          <a:bodyPr/>
          <a:lstStyle/>
          <a:p>
            <a:pPr>
              <a:defRPr/>
            </a:pPr>
            <a:fld id="{9D47FA49-6789-4F23-9C3E-C57EAEE2D454}" type="datetime1">
              <a:rPr lang="es-ES"/>
              <a:pPr>
                <a:defRPr/>
              </a:pPr>
              <a:t>17/08/2014</a:t>
            </a:fld>
            <a:endParaRPr lang="es-ES"/>
          </a:p>
        </p:txBody>
      </p:sp>
      <p:sp>
        <p:nvSpPr>
          <p:cNvPr id="5" name="4 Marcador de pie de página"/>
          <p:cNvSpPr>
            <a:spLocks noGrp="1"/>
          </p:cNvSpPr>
          <p:nvPr>
            <p:ph type="ftr" sz="quarter" idx="11"/>
          </p:nvPr>
        </p:nvSpPr>
        <p:spPr/>
        <p:txBody>
          <a:bodyPr/>
          <a:lstStyle/>
          <a:p>
            <a:pPr>
              <a:defRPr/>
            </a:pPr>
            <a:r>
              <a:rPr lang="en-US"/>
              <a:t>INAOE</a:t>
            </a:r>
            <a:endParaRPr lang="es-ES" dirty="0"/>
          </a:p>
        </p:txBody>
      </p:sp>
      <p:sp>
        <p:nvSpPr>
          <p:cNvPr id="6" name="5 Marcador de número de diapositiva"/>
          <p:cNvSpPr>
            <a:spLocks noGrp="1"/>
          </p:cNvSpPr>
          <p:nvPr>
            <p:ph type="sldNum" sz="quarter" idx="12"/>
          </p:nvPr>
        </p:nvSpPr>
        <p:spPr/>
        <p:txBody>
          <a:bodyPr/>
          <a:lstStyle/>
          <a:p>
            <a:pPr>
              <a:defRPr/>
            </a:pPr>
            <a:fld id="{D498DC0B-F3B3-4BED-87BC-5BCD34BACB94}" type="slidenum">
              <a:rPr lang="es-ES"/>
              <a:pPr>
                <a:defRPr/>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Fact</a:t>
            </a:r>
            <a:r>
              <a:rPr lang="es-MX" dirty="0" smtClean="0"/>
              <a:t>:</a:t>
            </a:r>
          </a:p>
          <a:p>
            <a:pPr lvl="1"/>
            <a:endParaRPr lang="es-MX" dirty="0" smtClean="0"/>
          </a:p>
          <a:p>
            <a:pPr lvl="1"/>
            <a:r>
              <a:rPr lang="es-MX" dirty="0" smtClean="0"/>
              <a:t>A </a:t>
            </a:r>
            <a:r>
              <a:rPr lang="es-MX" dirty="0" err="1" smtClean="0"/>
              <a:t>fact</a:t>
            </a:r>
            <a:r>
              <a:rPr lang="es-MX" dirty="0" smtClean="0"/>
              <a:t> </a:t>
            </a:r>
            <a:r>
              <a:rPr lang="es-MX" dirty="0" err="1" smtClean="0"/>
              <a:t>is</a:t>
            </a:r>
            <a:r>
              <a:rPr lang="es-MX" dirty="0" smtClean="0"/>
              <a:t> </a:t>
            </a:r>
            <a:r>
              <a:rPr lang="es-MX" dirty="0" err="1" smtClean="0"/>
              <a:t>an</a:t>
            </a:r>
            <a:r>
              <a:rPr lang="es-MX" dirty="0" smtClean="0"/>
              <a:t> </a:t>
            </a:r>
            <a:r>
              <a:rPr lang="es-MX" dirty="0" err="1" smtClean="0"/>
              <a:t>observation</a:t>
            </a:r>
            <a:r>
              <a:rPr lang="es-MX" dirty="0" smtClean="0"/>
              <a:t> </a:t>
            </a:r>
            <a:r>
              <a:rPr lang="es-MX" dirty="0" err="1" smtClean="0"/>
              <a:t>that</a:t>
            </a:r>
            <a:r>
              <a:rPr lang="es-MX" dirty="0" smtClean="0"/>
              <a:t> has </a:t>
            </a:r>
            <a:r>
              <a:rPr lang="es-MX" dirty="0" err="1" smtClean="0"/>
              <a:t>been</a:t>
            </a:r>
            <a:r>
              <a:rPr lang="es-MX" dirty="0" smtClean="0"/>
              <a:t> </a:t>
            </a:r>
            <a:r>
              <a:rPr lang="es-MX" dirty="0" err="1" smtClean="0"/>
              <a:t>confirmed</a:t>
            </a:r>
            <a:r>
              <a:rPr lang="es-MX" dirty="0" smtClean="0"/>
              <a:t> </a:t>
            </a:r>
            <a:r>
              <a:rPr lang="es-MX" dirty="0" err="1" smtClean="0"/>
              <a:t>repeatedly</a:t>
            </a:r>
            <a:r>
              <a:rPr lang="es-MX" dirty="0" smtClean="0"/>
              <a:t> and </a:t>
            </a:r>
            <a:r>
              <a:rPr lang="es-MX" dirty="0" err="1" smtClean="0"/>
              <a:t>that</a:t>
            </a:r>
            <a:r>
              <a:rPr lang="es-MX" dirty="0" smtClean="0"/>
              <a:t> </a:t>
            </a:r>
            <a:r>
              <a:rPr lang="es-MX" dirty="0" err="1" smtClean="0"/>
              <a:t>for</a:t>
            </a:r>
            <a:r>
              <a:rPr lang="es-MX" dirty="0" smtClean="0"/>
              <a:t> </a:t>
            </a:r>
            <a:r>
              <a:rPr lang="es-MX" dirty="0" err="1" smtClean="0"/>
              <a:t>all</a:t>
            </a:r>
            <a:r>
              <a:rPr lang="es-MX" dirty="0" smtClean="0"/>
              <a:t> </a:t>
            </a:r>
            <a:r>
              <a:rPr lang="es-MX" dirty="0" err="1" smtClean="0"/>
              <a:t>practical</a:t>
            </a:r>
            <a:r>
              <a:rPr lang="es-MX" dirty="0" smtClean="0"/>
              <a:t> </a:t>
            </a:r>
            <a:r>
              <a:rPr lang="es-MX" dirty="0" err="1" smtClean="0"/>
              <a:t>purposes</a:t>
            </a:r>
            <a:r>
              <a:rPr lang="es-MX" dirty="0" smtClean="0"/>
              <a:t> </a:t>
            </a:r>
            <a:r>
              <a:rPr lang="es-MX" dirty="0" err="1" smtClean="0"/>
              <a:t>it</a:t>
            </a:r>
            <a:r>
              <a:rPr lang="es-MX" dirty="0" smtClean="0"/>
              <a:t> </a:t>
            </a:r>
            <a:r>
              <a:rPr lang="es-MX" dirty="0" err="1" smtClean="0"/>
              <a:t>is</a:t>
            </a:r>
            <a:r>
              <a:rPr lang="es-MX" dirty="0" smtClean="0"/>
              <a:t> </a:t>
            </a:r>
            <a:r>
              <a:rPr lang="es-MX" dirty="0" err="1" smtClean="0"/>
              <a:t>accepted</a:t>
            </a:r>
            <a:r>
              <a:rPr lang="es-MX" dirty="0" smtClean="0"/>
              <a:t> as true.</a:t>
            </a:r>
          </a:p>
          <a:p>
            <a:pPr lvl="2"/>
            <a:r>
              <a:rPr lang="es-MX" dirty="0" err="1" smtClean="0"/>
              <a:t>Definition</a:t>
            </a:r>
            <a:r>
              <a:rPr lang="es-MX" dirty="0" smtClean="0"/>
              <a:t> </a:t>
            </a:r>
            <a:r>
              <a:rPr lang="es-MX" dirty="0" err="1" smtClean="0"/>
              <a:t>by</a:t>
            </a:r>
            <a:r>
              <a:rPr lang="es-MX" dirty="0" smtClean="0"/>
              <a:t> </a:t>
            </a:r>
            <a:r>
              <a:rPr lang="es-MX" dirty="0" err="1" smtClean="0"/>
              <a:t>the</a:t>
            </a:r>
            <a:r>
              <a:rPr lang="es-MX" dirty="0" smtClean="0"/>
              <a:t> </a:t>
            </a:r>
            <a:r>
              <a:rPr lang="es-MX" dirty="0" err="1" smtClean="0"/>
              <a:t>National</a:t>
            </a:r>
            <a:r>
              <a:rPr lang="es-MX" dirty="0" smtClean="0"/>
              <a:t> </a:t>
            </a:r>
            <a:r>
              <a:rPr lang="es-MX" dirty="0" err="1" smtClean="0"/>
              <a:t>Academy</a:t>
            </a:r>
            <a:r>
              <a:rPr lang="es-MX" dirty="0" smtClean="0"/>
              <a:t> of </a:t>
            </a:r>
            <a:r>
              <a:rPr lang="es-MX" dirty="0" err="1" smtClean="0"/>
              <a:t>Sciences</a:t>
            </a:r>
            <a:endParaRPr lang="es-MX" dirty="0" smtClean="0"/>
          </a:p>
          <a:p>
            <a:pPr lvl="2"/>
            <a:endParaRPr lang="en-GB" dirty="0" smtClean="0"/>
          </a:p>
          <a:p>
            <a:pPr lvl="1"/>
            <a:r>
              <a:rPr lang="en-GB" dirty="0" smtClean="0"/>
              <a:t>"Everyone is entitled to his own opinion, but not his own </a:t>
            </a:r>
            <a:r>
              <a:rPr lang="en-GB" dirty="0" smtClean="0">
                <a:solidFill>
                  <a:srgbClr val="00B050"/>
                </a:solidFill>
              </a:rPr>
              <a:t>facts</a:t>
            </a:r>
            <a:r>
              <a:rPr lang="en-GB" dirty="0" smtClean="0"/>
              <a:t>.”</a:t>
            </a:r>
          </a:p>
          <a:p>
            <a:pPr lvl="2"/>
            <a:r>
              <a:rPr lang="en-GB" dirty="0" smtClean="0"/>
              <a:t>Daniel Patrick Moynihan (1927-2003), </a:t>
            </a:r>
            <a:r>
              <a:rPr lang="en-GB" dirty="0" err="1" smtClean="0"/>
              <a:t>Senador</a:t>
            </a:r>
            <a:r>
              <a:rPr lang="en-GB" dirty="0" smtClean="0"/>
              <a:t> de los EEUU</a:t>
            </a:r>
            <a:endParaRPr lang="es-MX" dirty="0" smtClean="0"/>
          </a:p>
          <a:p>
            <a:pPr lvl="1"/>
            <a:r>
              <a:rPr lang="en-GB" dirty="0" smtClean="0"/>
              <a:t>"</a:t>
            </a:r>
            <a:r>
              <a:rPr lang="en-GB" dirty="0" smtClean="0">
                <a:solidFill>
                  <a:srgbClr val="00B050"/>
                </a:solidFill>
              </a:rPr>
              <a:t>Facts</a:t>
            </a:r>
            <a:r>
              <a:rPr lang="en-GB" dirty="0" smtClean="0"/>
              <a:t> do not cease to exist because they are ignored.“</a:t>
            </a:r>
          </a:p>
          <a:p>
            <a:pPr lvl="2"/>
            <a:r>
              <a:rPr lang="en-GB" dirty="0" err="1" smtClean="0"/>
              <a:t>Aldous</a:t>
            </a:r>
            <a:r>
              <a:rPr lang="en-GB" dirty="0" smtClean="0"/>
              <a:t> Huxley</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 </a:t>
            </a:r>
            <a:r>
              <a:rPr lang="es-MX" dirty="0" err="1" smtClean="0"/>
              <a:t>brief</a:t>
            </a:r>
            <a:r>
              <a:rPr lang="es-MX" dirty="0" smtClean="0"/>
              <a:t> (</a:t>
            </a:r>
            <a:r>
              <a:rPr lang="es-MX" dirty="0" err="1" smtClean="0"/>
              <a:t>not</a:t>
            </a:r>
            <a:r>
              <a:rPr lang="es-MX" dirty="0" smtClean="0"/>
              <a:t> </a:t>
            </a:r>
            <a:r>
              <a:rPr lang="es-MX" dirty="0" err="1" smtClean="0"/>
              <a:t>exhaustive</a:t>
            </a:r>
            <a:r>
              <a:rPr lang="es-MX" dirty="0" smtClean="0"/>
              <a:t>) </a:t>
            </a:r>
            <a:r>
              <a:rPr lang="es-MX" dirty="0" err="1" smtClean="0"/>
              <a:t>history</a:t>
            </a:r>
            <a:r>
              <a:rPr lang="es-MX" dirty="0" smtClean="0"/>
              <a:t> of </a:t>
            </a:r>
            <a:r>
              <a:rPr lang="es-MX" dirty="0" err="1" smtClean="0"/>
              <a:t>the</a:t>
            </a:r>
            <a:r>
              <a:rPr lang="es-MX" dirty="0" smtClean="0"/>
              <a:t> </a:t>
            </a:r>
            <a:r>
              <a:rPr lang="es-MX" dirty="0" err="1" smtClean="0"/>
              <a:t>scientific</a:t>
            </a:r>
            <a:r>
              <a:rPr lang="es-MX" dirty="0" smtClean="0"/>
              <a:t> </a:t>
            </a:r>
            <a:r>
              <a:rPr lang="es-MX" dirty="0" err="1" smtClean="0"/>
              <a:t>method</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16</a:t>
            </a:fld>
            <a:endParaRPr lang="es-ES"/>
          </a:p>
        </p:txBody>
      </p:sp>
      <p:cxnSp>
        <p:nvCxnSpPr>
          <p:cNvPr id="7" name="6 Conector recto de flecha"/>
          <p:cNvCxnSpPr/>
          <p:nvPr/>
        </p:nvCxnSpPr>
        <p:spPr>
          <a:xfrm>
            <a:off x="323528" y="1556792"/>
            <a:ext cx="5904656" cy="4824536"/>
          </a:xfrm>
          <a:prstGeom prst="straightConnector1">
            <a:avLst/>
          </a:prstGeom>
          <a:ln w="88900">
            <a:gradFill>
              <a:gsLst>
                <a:gs pos="0">
                  <a:srgbClr val="FF3399"/>
                </a:gs>
                <a:gs pos="25000">
                  <a:srgbClr val="FF6633"/>
                </a:gs>
                <a:gs pos="50000">
                  <a:srgbClr val="FFFF00"/>
                </a:gs>
                <a:gs pos="75000">
                  <a:srgbClr val="01A78F"/>
                </a:gs>
                <a:gs pos="100000">
                  <a:srgbClr val="3366FF"/>
                </a:gs>
              </a:gsLst>
              <a:lin ang="5400000" scaled="0"/>
            </a:gradFill>
            <a:tailEnd type="triangle" w="med" len="lg"/>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39552" y="1052736"/>
            <a:ext cx="1872207" cy="400110"/>
          </a:xfrm>
          <a:prstGeom prst="rect">
            <a:avLst/>
          </a:prstGeom>
          <a:noFill/>
        </p:spPr>
        <p:txBody>
          <a:bodyPr wrap="square" rtlCol="0">
            <a:spAutoFit/>
          </a:bodyPr>
          <a:lstStyle/>
          <a:p>
            <a:r>
              <a:rPr lang="es-MX" sz="1000" dirty="0" smtClean="0">
                <a:solidFill>
                  <a:srgbClr val="FF0000"/>
                </a:solidFill>
              </a:rPr>
              <a:t>384-322 BC: </a:t>
            </a:r>
            <a:r>
              <a:rPr lang="es-MX" sz="1000" dirty="0" err="1" smtClean="0">
                <a:solidFill>
                  <a:srgbClr val="FF0000"/>
                </a:solidFill>
              </a:rPr>
              <a:t>Aristotelic</a:t>
            </a:r>
            <a:r>
              <a:rPr lang="es-MX" sz="1000" dirty="0" smtClean="0">
                <a:solidFill>
                  <a:srgbClr val="FF0000"/>
                </a:solidFill>
              </a:rPr>
              <a:t> </a:t>
            </a:r>
            <a:r>
              <a:rPr lang="es-MX" sz="1000" dirty="0" err="1" smtClean="0">
                <a:solidFill>
                  <a:srgbClr val="FF0000"/>
                </a:solidFill>
              </a:rPr>
              <a:t>Empiricism</a:t>
            </a:r>
            <a:endParaRPr lang="en-GB" sz="1000" dirty="0">
              <a:solidFill>
                <a:srgbClr val="FF0000"/>
              </a:solidFill>
            </a:endParaRPr>
          </a:p>
        </p:txBody>
      </p:sp>
      <p:sp>
        <p:nvSpPr>
          <p:cNvPr id="9" name="8 CuadroTexto"/>
          <p:cNvSpPr txBox="1"/>
          <p:nvPr/>
        </p:nvSpPr>
        <p:spPr>
          <a:xfrm>
            <a:off x="1331640" y="1484784"/>
            <a:ext cx="2592288" cy="938719"/>
          </a:xfrm>
          <a:prstGeom prst="rect">
            <a:avLst/>
          </a:prstGeom>
          <a:noFill/>
        </p:spPr>
        <p:txBody>
          <a:bodyPr wrap="square" rtlCol="0">
            <a:spAutoFit/>
          </a:bodyPr>
          <a:lstStyle/>
          <a:p>
            <a:r>
              <a:rPr lang="es-MX" sz="1100" dirty="0" smtClean="0">
                <a:solidFill>
                  <a:srgbClr val="FF0000"/>
                </a:solidFill>
              </a:rPr>
              <a:t>~700-1000. </a:t>
            </a:r>
            <a:r>
              <a:rPr lang="es-MX" sz="1100" dirty="0" err="1" smtClean="0">
                <a:solidFill>
                  <a:srgbClr val="FF0000"/>
                </a:solidFill>
              </a:rPr>
              <a:t>Arabs</a:t>
            </a:r>
            <a:r>
              <a:rPr lang="es-MX" sz="1100" dirty="0" smtClean="0">
                <a:solidFill>
                  <a:srgbClr val="FF0000"/>
                </a:solidFill>
              </a:rPr>
              <a:t>  Ibn al-</a:t>
            </a:r>
            <a:r>
              <a:rPr lang="es-MX" sz="1100" dirty="0" err="1" smtClean="0">
                <a:solidFill>
                  <a:srgbClr val="FF0000"/>
                </a:solidFill>
              </a:rPr>
              <a:t>Haytham</a:t>
            </a:r>
            <a:r>
              <a:rPr lang="es-MX" sz="1100" dirty="0" smtClean="0">
                <a:solidFill>
                  <a:srgbClr val="FF0000"/>
                </a:solidFill>
              </a:rPr>
              <a:t> , </a:t>
            </a:r>
            <a:r>
              <a:rPr lang="es-MX" sz="1100" dirty="0" err="1" smtClean="0">
                <a:solidFill>
                  <a:srgbClr val="FF0000"/>
                </a:solidFill>
              </a:rPr>
              <a:t>Abū</a:t>
            </a:r>
            <a:r>
              <a:rPr lang="es-MX" sz="1100" dirty="0" smtClean="0">
                <a:solidFill>
                  <a:srgbClr val="FF0000"/>
                </a:solidFill>
              </a:rPr>
              <a:t> </a:t>
            </a:r>
            <a:r>
              <a:rPr lang="es-MX" sz="1100" dirty="0" err="1" smtClean="0">
                <a:solidFill>
                  <a:srgbClr val="FF0000"/>
                </a:solidFill>
              </a:rPr>
              <a:t>Rayhān</a:t>
            </a:r>
            <a:r>
              <a:rPr lang="es-MX" sz="1100" dirty="0" smtClean="0">
                <a:solidFill>
                  <a:srgbClr val="FF0000"/>
                </a:solidFill>
              </a:rPr>
              <a:t> al-</a:t>
            </a:r>
            <a:r>
              <a:rPr lang="es-MX" sz="1100" dirty="0" err="1" smtClean="0">
                <a:solidFill>
                  <a:srgbClr val="FF0000"/>
                </a:solidFill>
              </a:rPr>
              <a:t>Bīrūnī</a:t>
            </a:r>
            <a:r>
              <a:rPr lang="es-MX" sz="1100" dirty="0" smtClean="0">
                <a:solidFill>
                  <a:srgbClr val="FF0000"/>
                </a:solidFill>
              </a:rPr>
              <a:t>  and Ibn </a:t>
            </a:r>
            <a:r>
              <a:rPr lang="es-MX" sz="1100" dirty="0" err="1" smtClean="0">
                <a:solidFill>
                  <a:srgbClr val="FF0000"/>
                </a:solidFill>
              </a:rPr>
              <a:t>Sina</a:t>
            </a:r>
            <a:r>
              <a:rPr lang="es-MX" sz="1100" dirty="0" smtClean="0">
                <a:solidFill>
                  <a:srgbClr val="FF0000"/>
                </a:solidFill>
              </a:rPr>
              <a:t> </a:t>
            </a:r>
            <a:r>
              <a:rPr lang="es-MX" sz="1100" dirty="0" err="1" smtClean="0">
                <a:solidFill>
                  <a:srgbClr val="FF0000"/>
                </a:solidFill>
              </a:rPr>
              <a:t>Avicenna</a:t>
            </a:r>
            <a:r>
              <a:rPr lang="es-MX" sz="1100" dirty="0" smtClean="0">
                <a:solidFill>
                  <a:srgbClr val="FF0000"/>
                </a:solidFill>
              </a:rPr>
              <a:t> </a:t>
            </a:r>
            <a:r>
              <a:rPr lang="es-MX" sz="1100" dirty="0" err="1" smtClean="0">
                <a:solidFill>
                  <a:srgbClr val="FF0000"/>
                </a:solidFill>
              </a:rPr>
              <a:t>among</a:t>
            </a:r>
            <a:r>
              <a:rPr lang="es-MX" sz="1100" dirty="0" smtClean="0">
                <a:solidFill>
                  <a:srgbClr val="FF0000"/>
                </a:solidFill>
              </a:rPr>
              <a:t> </a:t>
            </a:r>
            <a:r>
              <a:rPr lang="es-MX" sz="1100" dirty="0" err="1" smtClean="0">
                <a:solidFill>
                  <a:srgbClr val="FF0000"/>
                </a:solidFill>
              </a:rPr>
              <a:t>others</a:t>
            </a:r>
            <a:r>
              <a:rPr lang="es-MX" sz="1100" dirty="0" smtClean="0">
                <a:solidFill>
                  <a:srgbClr val="FF0000"/>
                </a:solidFill>
              </a:rPr>
              <a:t> </a:t>
            </a:r>
            <a:r>
              <a:rPr lang="es-MX" sz="1100" dirty="0" err="1" smtClean="0">
                <a:solidFill>
                  <a:srgbClr val="FF0000"/>
                </a:solidFill>
              </a:rPr>
              <a:t>develop</a:t>
            </a:r>
            <a:r>
              <a:rPr lang="es-MX" sz="1100" dirty="0" smtClean="0">
                <a:solidFill>
                  <a:srgbClr val="FF0000"/>
                </a:solidFill>
              </a:rPr>
              <a:t> </a:t>
            </a:r>
            <a:r>
              <a:rPr lang="es-MX" sz="1100" dirty="0" err="1" smtClean="0">
                <a:solidFill>
                  <a:srgbClr val="FF0000"/>
                </a:solidFill>
              </a:rPr>
              <a:t>different</a:t>
            </a:r>
            <a:r>
              <a:rPr lang="es-MX" sz="1100" dirty="0" smtClean="0">
                <a:solidFill>
                  <a:srgbClr val="FF0000"/>
                </a:solidFill>
              </a:rPr>
              <a:t> </a:t>
            </a:r>
            <a:r>
              <a:rPr lang="es-MX" sz="1100" dirty="0" err="1" smtClean="0">
                <a:solidFill>
                  <a:srgbClr val="FF0000"/>
                </a:solidFill>
              </a:rPr>
              <a:t>forms</a:t>
            </a:r>
            <a:r>
              <a:rPr lang="es-MX" sz="1100" dirty="0" smtClean="0">
                <a:solidFill>
                  <a:srgbClr val="FF0000"/>
                </a:solidFill>
              </a:rPr>
              <a:t> of </a:t>
            </a:r>
            <a:r>
              <a:rPr lang="es-MX" sz="1100" dirty="0" err="1" smtClean="0">
                <a:solidFill>
                  <a:srgbClr val="FF0000"/>
                </a:solidFill>
              </a:rPr>
              <a:t>experimentation</a:t>
            </a:r>
            <a:r>
              <a:rPr lang="es-MX" sz="1100" dirty="0" smtClean="0">
                <a:solidFill>
                  <a:srgbClr val="FF0000"/>
                </a:solidFill>
              </a:rPr>
              <a:t> and </a:t>
            </a:r>
            <a:r>
              <a:rPr lang="es-MX" sz="1100" dirty="0" err="1" smtClean="0">
                <a:solidFill>
                  <a:srgbClr val="FF0000"/>
                </a:solidFill>
              </a:rPr>
              <a:t>quantification</a:t>
            </a:r>
            <a:r>
              <a:rPr lang="es-MX" sz="1100" dirty="0" smtClean="0">
                <a:solidFill>
                  <a:srgbClr val="FF0000"/>
                </a:solidFill>
              </a:rPr>
              <a:t> </a:t>
            </a:r>
            <a:r>
              <a:rPr lang="es-MX" sz="1100" dirty="0" err="1" smtClean="0">
                <a:solidFill>
                  <a:srgbClr val="FF0000"/>
                </a:solidFill>
              </a:rPr>
              <a:t>to</a:t>
            </a:r>
            <a:r>
              <a:rPr lang="es-MX" sz="1100" dirty="0" smtClean="0">
                <a:solidFill>
                  <a:srgbClr val="FF0000"/>
                </a:solidFill>
              </a:rPr>
              <a:t> </a:t>
            </a:r>
            <a:r>
              <a:rPr lang="es-MX" sz="1100" dirty="0" err="1" smtClean="0">
                <a:solidFill>
                  <a:srgbClr val="FF0000"/>
                </a:solidFill>
              </a:rPr>
              <a:t>discriminate</a:t>
            </a:r>
            <a:r>
              <a:rPr lang="es-MX" sz="1100" dirty="0" smtClean="0">
                <a:solidFill>
                  <a:srgbClr val="FF0000"/>
                </a:solidFill>
              </a:rPr>
              <a:t> </a:t>
            </a:r>
            <a:r>
              <a:rPr lang="es-MX" sz="1100" dirty="0" err="1" smtClean="0">
                <a:solidFill>
                  <a:srgbClr val="FF0000"/>
                </a:solidFill>
              </a:rPr>
              <a:t>among</a:t>
            </a:r>
            <a:r>
              <a:rPr lang="es-MX" sz="1100" dirty="0" smtClean="0">
                <a:solidFill>
                  <a:srgbClr val="FF0000"/>
                </a:solidFill>
              </a:rPr>
              <a:t> </a:t>
            </a:r>
            <a:r>
              <a:rPr lang="es-MX" sz="1100" dirty="0" err="1" smtClean="0">
                <a:solidFill>
                  <a:srgbClr val="FF0000"/>
                </a:solidFill>
              </a:rPr>
              <a:t>competing</a:t>
            </a:r>
            <a:r>
              <a:rPr lang="es-MX" sz="1100" dirty="0" smtClean="0">
                <a:solidFill>
                  <a:srgbClr val="FF0000"/>
                </a:solidFill>
              </a:rPr>
              <a:t> </a:t>
            </a:r>
            <a:r>
              <a:rPr lang="es-MX" sz="1100" dirty="0" err="1" smtClean="0">
                <a:solidFill>
                  <a:srgbClr val="FF0000"/>
                </a:solidFill>
              </a:rPr>
              <a:t>theories</a:t>
            </a:r>
            <a:endParaRPr lang="en-GB" sz="1100" dirty="0">
              <a:solidFill>
                <a:srgbClr val="FF0000"/>
              </a:solidFill>
            </a:endParaRPr>
          </a:p>
        </p:txBody>
      </p:sp>
      <p:sp>
        <p:nvSpPr>
          <p:cNvPr id="10" name="9 CuadroTexto"/>
          <p:cNvSpPr txBox="1"/>
          <p:nvPr/>
        </p:nvSpPr>
        <p:spPr>
          <a:xfrm>
            <a:off x="2339752" y="2564904"/>
            <a:ext cx="2232248" cy="769441"/>
          </a:xfrm>
          <a:prstGeom prst="rect">
            <a:avLst/>
          </a:prstGeom>
          <a:noFill/>
        </p:spPr>
        <p:txBody>
          <a:bodyPr wrap="square" rtlCol="0">
            <a:spAutoFit/>
          </a:bodyPr>
          <a:lstStyle/>
          <a:p>
            <a:r>
              <a:rPr lang="es-MX" sz="1100" dirty="0" smtClean="0">
                <a:solidFill>
                  <a:srgbClr val="FF0000"/>
                </a:solidFill>
              </a:rPr>
              <a:t>1214-1294. Roger </a:t>
            </a:r>
            <a:r>
              <a:rPr lang="es-MX" sz="1100" dirty="0" err="1" smtClean="0">
                <a:solidFill>
                  <a:srgbClr val="FF0000"/>
                </a:solidFill>
              </a:rPr>
              <a:t>Bacon</a:t>
            </a:r>
            <a:r>
              <a:rPr lang="es-MX" sz="1100" dirty="0" smtClean="0">
                <a:solidFill>
                  <a:srgbClr val="FF0000"/>
                </a:solidFill>
              </a:rPr>
              <a:t> describes </a:t>
            </a:r>
            <a:r>
              <a:rPr lang="es-MX" sz="1100" dirty="0" err="1" smtClean="0">
                <a:solidFill>
                  <a:srgbClr val="FF0000"/>
                </a:solidFill>
              </a:rPr>
              <a:t>the</a:t>
            </a:r>
            <a:r>
              <a:rPr lang="es-MX" sz="1100" dirty="0" smtClean="0">
                <a:solidFill>
                  <a:srgbClr val="FF0000"/>
                </a:solidFill>
              </a:rPr>
              <a:t> </a:t>
            </a:r>
            <a:r>
              <a:rPr lang="es-MX" sz="1100" dirty="0" err="1" smtClean="0">
                <a:solidFill>
                  <a:srgbClr val="FF0000"/>
                </a:solidFill>
              </a:rPr>
              <a:t>cycle</a:t>
            </a:r>
            <a:r>
              <a:rPr lang="es-MX" sz="1100" dirty="0" smtClean="0">
                <a:solidFill>
                  <a:srgbClr val="FF0000"/>
                </a:solidFill>
              </a:rPr>
              <a:t> of </a:t>
            </a:r>
            <a:r>
              <a:rPr lang="es-MX" sz="1100" dirty="0" err="1" smtClean="0">
                <a:solidFill>
                  <a:srgbClr val="FF0000"/>
                </a:solidFill>
              </a:rPr>
              <a:t>observation</a:t>
            </a:r>
            <a:r>
              <a:rPr lang="es-MX" sz="1100" dirty="0" smtClean="0">
                <a:solidFill>
                  <a:srgbClr val="FF0000"/>
                </a:solidFill>
              </a:rPr>
              <a:t>, </a:t>
            </a:r>
            <a:r>
              <a:rPr lang="es-MX" sz="1100" dirty="0" err="1" smtClean="0">
                <a:solidFill>
                  <a:srgbClr val="FF0000"/>
                </a:solidFill>
              </a:rPr>
              <a:t>hypothesis</a:t>
            </a:r>
            <a:r>
              <a:rPr lang="es-MX" sz="1100" dirty="0" smtClean="0">
                <a:solidFill>
                  <a:srgbClr val="FF0000"/>
                </a:solidFill>
              </a:rPr>
              <a:t>, </a:t>
            </a:r>
            <a:r>
              <a:rPr lang="es-MX" sz="1100" dirty="0" err="1" smtClean="0">
                <a:solidFill>
                  <a:srgbClr val="FF0000"/>
                </a:solidFill>
              </a:rPr>
              <a:t>experimentation</a:t>
            </a:r>
            <a:r>
              <a:rPr lang="es-MX" sz="1100" dirty="0" smtClean="0">
                <a:solidFill>
                  <a:srgbClr val="FF0000"/>
                </a:solidFill>
              </a:rPr>
              <a:t> and </a:t>
            </a:r>
            <a:r>
              <a:rPr lang="es-MX" sz="1100" dirty="0" err="1" smtClean="0">
                <a:solidFill>
                  <a:srgbClr val="FF0000"/>
                </a:solidFill>
              </a:rPr>
              <a:t>verification</a:t>
            </a:r>
            <a:endParaRPr lang="en-GB" sz="1100" dirty="0">
              <a:solidFill>
                <a:srgbClr val="FF0000"/>
              </a:solidFill>
            </a:endParaRPr>
          </a:p>
        </p:txBody>
      </p:sp>
      <p:sp>
        <p:nvSpPr>
          <p:cNvPr id="11" name="10 CuadroTexto"/>
          <p:cNvSpPr txBox="1"/>
          <p:nvPr/>
        </p:nvSpPr>
        <p:spPr>
          <a:xfrm>
            <a:off x="3059832" y="3212976"/>
            <a:ext cx="2232248" cy="600164"/>
          </a:xfrm>
          <a:prstGeom prst="rect">
            <a:avLst/>
          </a:prstGeom>
          <a:noFill/>
        </p:spPr>
        <p:txBody>
          <a:bodyPr wrap="square" rtlCol="0">
            <a:spAutoFit/>
          </a:bodyPr>
          <a:lstStyle/>
          <a:p>
            <a:r>
              <a:rPr lang="es-MX" sz="1100" dirty="0" smtClean="0">
                <a:solidFill>
                  <a:srgbClr val="FF0000"/>
                </a:solidFill>
              </a:rPr>
              <a:t>1561–1626. </a:t>
            </a:r>
            <a:r>
              <a:rPr lang="es-MX" sz="1100" dirty="0" err="1" smtClean="0">
                <a:solidFill>
                  <a:srgbClr val="FF0000"/>
                </a:solidFill>
              </a:rPr>
              <a:t>Fracis</a:t>
            </a:r>
            <a:r>
              <a:rPr lang="es-MX" sz="1100" dirty="0" smtClean="0">
                <a:solidFill>
                  <a:srgbClr val="FF0000"/>
                </a:solidFill>
              </a:rPr>
              <a:t> </a:t>
            </a:r>
            <a:r>
              <a:rPr lang="es-MX" sz="1100" dirty="0" err="1" smtClean="0">
                <a:solidFill>
                  <a:srgbClr val="FF0000"/>
                </a:solidFill>
              </a:rPr>
              <a:t>Bacon</a:t>
            </a:r>
            <a:r>
              <a:rPr lang="es-MX" sz="1100" dirty="0" smtClean="0">
                <a:solidFill>
                  <a:srgbClr val="FF0000"/>
                </a:solidFill>
              </a:rPr>
              <a:t> </a:t>
            </a:r>
            <a:r>
              <a:rPr lang="es-MX" sz="1100" dirty="0" err="1" smtClean="0">
                <a:solidFill>
                  <a:srgbClr val="FF0000"/>
                </a:solidFill>
              </a:rPr>
              <a:t>incorporates</a:t>
            </a:r>
            <a:r>
              <a:rPr lang="es-MX" sz="1100" dirty="0" smtClean="0">
                <a:solidFill>
                  <a:srgbClr val="FF0000"/>
                </a:solidFill>
              </a:rPr>
              <a:t> </a:t>
            </a:r>
            <a:r>
              <a:rPr lang="es-MX" sz="1100" dirty="0" err="1" smtClean="0">
                <a:solidFill>
                  <a:srgbClr val="FF0000"/>
                </a:solidFill>
              </a:rPr>
              <a:t>induction</a:t>
            </a:r>
            <a:r>
              <a:rPr lang="es-MX" sz="1100" dirty="0" smtClean="0">
                <a:solidFill>
                  <a:srgbClr val="FF0000"/>
                </a:solidFill>
              </a:rPr>
              <a:t> as a </a:t>
            </a:r>
            <a:r>
              <a:rPr lang="es-MX" sz="1100" dirty="0" err="1" smtClean="0">
                <a:solidFill>
                  <a:srgbClr val="FF0000"/>
                </a:solidFill>
              </a:rPr>
              <a:t>rational</a:t>
            </a:r>
            <a:r>
              <a:rPr lang="es-MX" sz="1100" dirty="0" smtClean="0">
                <a:solidFill>
                  <a:srgbClr val="FF0000"/>
                </a:solidFill>
              </a:rPr>
              <a:t> </a:t>
            </a:r>
            <a:r>
              <a:rPr lang="es-MX" sz="1100" dirty="0" err="1" smtClean="0">
                <a:solidFill>
                  <a:srgbClr val="FF0000"/>
                </a:solidFill>
              </a:rPr>
              <a:t>method</a:t>
            </a:r>
            <a:r>
              <a:rPr lang="es-MX" sz="1100" dirty="0" smtClean="0">
                <a:solidFill>
                  <a:srgbClr val="FF0000"/>
                </a:solidFill>
              </a:rPr>
              <a:t> </a:t>
            </a:r>
            <a:r>
              <a:rPr lang="es-MX" sz="1100" dirty="0" err="1" smtClean="0">
                <a:solidFill>
                  <a:srgbClr val="FF0000"/>
                </a:solidFill>
              </a:rPr>
              <a:t>to</a:t>
            </a:r>
            <a:r>
              <a:rPr lang="es-MX" sz="1100" dirty="0" smtClean="0">
                <a:solidFill>
                  <a:srgbClr val="FF0000"/>
                </a:solidFill>
              </a:rPr>
              <a:t> </a:t>
            </a:r>
            <a:r>
              <a:rPr lang="es-MX" sz="1100" dirty="0" err="1" smtClean="0">
                <a:solidFill>
                  <a:srgbClr val="FF0000"/>
                </a:solidFill>
              </a:rPr>
              <a:t>reach</a:t>
            </a:r>
            <a:r>
              <a:rPr lang="es-MX" sz="1100" dirty="0" smtClean="0">
                <a:solidFill>
                  <a:srgbClr val="FF0000"/>
                </a:solidFill>
              </a:rPr>
              <a:t> </a:t>
            </a:r>
            <a:r>
              <a:rPr lang="es-MX" sz="1100" dirty="0" err="1" smtClean="0">
                <a:solidFill>
                  <a:srgbClr val="FF0000"/>
                </a:solidFill>
              </a:rPr>
              <a:t>causality</a:t>
            </a:r>
            <a:endParaRPr lang="en-GB" sz="1100" dirty="0">
              <a:solidFill>
                <a:srgbClr val="FF0000"/>
              </a:solidFill>
            </a:endParaRPr>
          </a:p>
        </p:txBody>
      </p:sp>
      <p:sp>
        <p:nvSpPr>
          <p:cNvPr id="12" name="11 CuadroTexto"/>
          <p:cNvSpPr txBox="1"/>
          <p:nvPr/>
        </p:nvSpPr>
        <p:spPr>
          <a:xfrm>
            <a:off x="3923928" y="3789040"/>
            <a:ext cx="2448272" cy="600164"/>
          </a:xfrm>
          <a:prstGeom prst="rect">
            <a:avLst/>
          </a:prstGeom>
          <a:noFill/>
        </p:spPr>
        <p:txBody>
          <a:bodyPr wrap="square" rtlCol="0">
            <a:spAutoFit/>
          </a:bodyPr>
          <a:lstStyle/>
          <a:p>
            <a:r>
              <a:rPr lang="es-MX" sz="1100" dirty="0" smtClean="0">
                <a:solidFill>
                  <a:srgbClr val="FF0000"/>
                </a:solidFill>
              </a:rPr>
              <a:t>1564-1642. Galileo uses </a:t>
            </a:r>
            <a:r>
              <a:rPr lang="es-MX" sz="1100" dirty="0" err="1" smtClean="0">
                <a:solidFill>
                  <a:srgbClr val="FF0000"/>
                </a:solidFill>
              </a:rPr>
              <a:t>mathematical</a:t>
            </a:r>
            <a:r>
              <a:rPr lang="es-MX" sz="1100" dirty="0" smtClean="0">
                <a:solidFill>
                  <a:srgbClr val="FF0000"/>
                </a:solidFill>
              </a:rPr>
              <a:t> </a:t>
            </a:r>
            <a:r>
              <a:rPr lang="es-MX" sz="1100" dirty="0" err="1" smtClean="0">
                <a:solidFill>
                  <a:srgbClr val="FF0000"/>
                </a:solidFill>
              </a:rPr>
              <a:t>demonstration</a:t>
            </a:r>
            <a:r>
              <a:rPr lang="es-MX" sz="1100" dirty="0" smtClean="0">
                <a:solidFill>
                  <a:srgbClr val="FF0000"/>
                </a:solidFill>
              </a:rPr>
              <a:t> as a </a:t>
            </a:r>
            <a:r>
              <a:rPr lang="es-MX" sz="1100" dirty="0" err="1" smtClean="0">
                <a:solidFill>
                  <a:srgbClr val="FF0000"/>
                </a:solidFill>
              </a:rPr>
              <a:t>form</a:t>
            </a:r>
            <a:r>
              <a:rPr lang="es-MX" sz="1100" dirty="0" smtClean="0">
                <a:solidFill>
                  <a:srgbClr val="FF0000"/>
                </a:solidFill>
              </a:rPr>
              <a:t> </a:t>
            </a:r>
            <a:r>
              <a:rPr lang="es-MX" sz="1100" dirty="0" err="1" smtClean="0">
                <a:solidFill>
                  <a:srgbClr val="FF0000"/>
                </a:solidFill>
              </a:rPr>
              <a:t>to</a:t>
            </a:r>
            <a:r>
              <a:rPr lang="es-MX" sz="1100" dirty="0" smtClean="0">
                <a:solidFill>
                  <a:srgbClr val="FF0000"/>
                </a:solidFill>
              </a:rPr>
              <a:t> </a:t>
            </a:r>
            <a:r>
              <a:rPr lang="es-MX" sz="1100" dirty="0" err="1" smtClean="0">
                <a:solidFill>
                  <a:srgbClr val="FF0000"/>
                </a:solidFill>
              </a:rPr>
              <a:t>obtain</a:t>
            </a:r>
            <a:r>
              <a:rPr lang="es-MX" sz="1100" dirty="0" smtClean="0">
                <a:solidFill>
                  <a:srgbClr val="FF0000"/>
                </a:solidFill>
              </a:rPr>
              <a:t> </a:t>
            </a:r>
            <a:r>
              <a:rPr lang="es-MX" sz="1100" dirty="0" err="1" smtClean="0">
                <a:solidFill>
                  <a:srgbClr val="FF0000"/>
                </a:solidFill>
              </a:rPr>
              <a:t>valid</a:t>
            </a:r>
            <a:r>
              <a:rPr lang="es-MX" sz="1100" dirty="0" smtClean="0">
                <a:solidFill>
                  <a:srgbClr val="FF0000"/>
                </a:solidFill>
              </a:rPr>
              <a:t> </a:t>
            </a:r>
            <a:r>
              <a:rPr lang="es-MX" sz="1100" dirty="0" err="1" smtClean="0">
                <a:solidFill>
                  <a:srgbClr val="FF0000"/>
                </a:solidFill>
              </a:rPr>
              <a:t>scientific</a:t>
            </a:r>
            <a:r>
              <a:rPr lang="es-MX" sz="1100" dirty="0" smtClean="0">
                <a:solidFill>
                  <a:srgbClr val="FF0000"/>
                </a:solidFill>
              </a:rPr>
              <a:t> </a:t>
            </a:r>
            <a:r>
              <a:rPr lang="es-MX" sz="1100" dirty="0" err="1" smtClean="0">
                <a:solidFill>
                  <a:srgbClr val="FF0000"/>
                </a:solidFill>
              </a:rPr>
              <a:t>results</a:t>
            </a:r>
            <a:endParaRPr lang="en-GB" sz="1100" dirty="0">
              <a:solidFill>
                <a:srgbClr val="FF0000"/>
              </a:solidFill>
            </a:endParaRPr>
          </a:p>
        </p:txBody>
      </p:sp>
      <p:sp>
        <p:nvSpPr>
          <p:cNvPr id="13" name="12 CuadroTexto"/>
          <p:cNvSpPr txBox="1"/>
          <p:nvPr/>
        </p:nvSpPr>
        <p:spPr>
          <a:xfrm>
            <a:off x="5004048" y="4653136"/>
            <a:ext cx="3456384" cy="769441"/>
          </a:xfrm>
          <a:prstGeom prst="rect">
            <a:avLst/>
          </a:prstGeom>
          <a:noFill/>
        </p:spPr>
        <p:txBody>
          <a:bodyPr wrap="square" rtlCol="0">
            <a:spAutoFit/>
          </a:bodyPr>
          <a:lstStyle/>
          <a:p>
            <a:r>
              <a:rPr lang="es-MX" sz="1100" dirty="0" smtClean="0">
                <a:solidFill>
                  <a:srgbClr val="FF0000"/>
                </a:solidFill>
              </a:rPr>
              <a:t>1791-1867. </a:t>
            </a:r>
            <a:r>
              <a:rPr lang="es-MX" sz="1100" dirty="0" err="1" smtClean="0">
                <a:solidFill>
                  <a:srgbClr val="FF0000"/>
                </a:solidFill>
              </a:rPr>
              <a:t>Faraday</a:t>
            </a:r>
            <a:r>
              <a:rPr lang="es-MX" sz="1100" dirty="0" smtClean="0">
                <a:solidFill>
                  <a:srgbClr val="FF0000"/>
                </a:solidFill>
              </a:rPr>
              <a:t> </a:t>
            </a:r>
            <a:r>
              <a:rPr lang="es-MX" sz="1100" dirty="0" err="1" smtClean="0">
                <a:solidFill>
                  <a:srgbClr val="FF0000"/>
                </a:solidFill>
              </a:rPr>
              <a:t>demands</a:t>
            </a:r>
            <a:r>
              <a:rPr lang="es-MX" sz="1100" dirty="0" smtClean="0">
                <a:solidFill>
                  <a:srgbClr val="FF0000"/>
                </a:solidFill>
              </a:rPr>
              <a:t> intelectual </a:t>
            </a:r>
            <a:r>
              <a:rPr lang="es-MX" sz="1100" dirty="0" err="1" smtClean="0">
                <a:solidFill>
                  <a:srgbClr val="FF0000"/>
                </a:solidFill>
              </a:rPr>
              <a:t>honesty</a:t>
            </a:r>
            <a:r>
              <a:rPr lang="es-MX" sz="1100" dirty="0" smtClean="0">
                <a:solidFill>
                  <a:srgbClr val="FF0000"/>
                </a:solidFill>
              </a:rPr>
              <a:t> and </a:t>
            </a:r>
            <a:r>
              <a:rPr lang="es-MX" sz="1100" dirty="0" err="1" smtClean="0">
                <a:solidFill>
                  <a:srgbClr val="FF0000"/>
                </a:solidFill>
              </a:rPr>
              <a:t>criticism</a:t>
            </a:r>
            <a:r>
              <a:rPr lang="es-MX" sz="1100" dirty="0" smtClean="0">
                <a:solidFill>
                  <a:srgbClr val="FF0000"/>
                </a:solidFill>
              </a:rPr>
              <a:t> </a:t>
            </a:r>
            <a:r>
              <a:rPr lang="es-MX" sz="1100" dirty="0" err="1" smtClean="0">
                <a:solidFill>
                  <a:srgbClr val="FF0000"/>
                </a:solidFill>
              </a:rPr>
              <a:t>from</a:t>
            </a:r>
            <a:r>
              <a:rPr lang="es-MX" sz="1100" dirty="0" smtClean="0">
                <a:solidFill>
                  <a:srgbClr val="FF0000"/>
                </a:solidFill>
              </a:rPr>
              <a:t> peer (peer </a:t>
            </a:r>
            <a:r>
              <a:rPr lang="es-MX" sz="1100" dirty="0" err="1" smtClean="0">
                <a:solidFill>
                  <a:srgbClr val="FF0000"/>
                </a:solidFill>
              </a:rPr>
              <a:t>review</a:t>
            </a:r>
            <a:r>
              <a:rPr lang="es-MX" sz="1100" dirty="0" smtClean="0">
                <a:solidFill>
                  <a:srgbClr val="FF0000"/>
                </a:solidFill>
              </a:rPr>
              <a:t>) </a:t>
            </a:r>
            <a:r>
              <a:rPr lang="es-MX" sz="1100" dirty="0" err="1" smtClean="0">
                <a:solidFill>
                  <a:srgbClr val="FF0000"/>
                </a:solidFill>
              </a:rPr>
              <a:t>together</a:t>
            </a:r>
            <a:r>
              <a:rPr lang="es-MX" sz="1100" dirty="0" smtClean="0">
                <a:solidFill>
                  <a:srgbClr val="FF0000"/>
                </a:solidFill>
              </a:rPr>
              <a:t> </a:t>
            </a:r>
            <a:r>
              <a:rPr lang="es-MX" sz="1100" dirty="0" err="1" smtClean="0">
                <a:solidFill>
                  <a:srgbClr val="FF0000"/>
                </a:solidFill>
              </a:rPr>
              <a:t>with</a:t>
            </a:r>
            <a:r>
              <a:rPr lang="es-MX" sz="1100" dirty="0" smtClean="0">
                <a:solidFill>
                  <a:srgbClr val="FF0000"/>
                </a:solidFill>
              </a:rPr>
              <a:t> </a:t>
            </a:r>
            <a:r>
              <a:rPr lang="es-MX" sz="1100" dirty="0" err="1" smtClean="0">
                <a:solidFill>
                  <a:srgbClr val="FF0000"/>
                </a:solidFill>
              </a:rPr>
              <a:t>scrupulous</a:t>
            </a:r>
            <a:r>
              <a:rPr lang="es-MX" sz="1100" dirty="0" smtClean="0">
                <a:solidFill>
                  <a:srgbClr val="FF0000"/>
                </a:solidFill>
              </a:rPr>
              <a:t> </a:t>
            </a:r>
            <a:r>
              <a:rPr lang="es-MX" sz="1100" dirty="0" err="1" smtClean="0">
                <a:solidFill>
                  <a:srgbClr val="FF0000"/>
                </a:solidFill>
              </a:rPr>
              <a:t>documentation</a:t>
            </a:r>
            <a:r>
              <a:rPr lang="es-MX" sz="1100" dirty="0" smtClean="0">
                <a:solidFill>
                  <a:srgbClr val="FF0000"/>
                </a:solidFill>
              </a:rPr>
              <a:t> of </a:t>
            </a:r>
            <a:r>
              <a:rPr lang="es-MX" sz="1100" dirty="0" err="1" smtClean="0">
                <a:solidFill>
                  <a:srgbClr val="FF0000"/>
                </a:solidFill>
              </a:rPr>
              <a:t>experiments</a:t>
            </a:r>
            <a:r>
              <a:rPr lang="es-MX" sz="1100" dirty="0" smtClean="0">
                <a:solidFill>
                  <a:srgbClr val="FF0000"/>
                </a:solidFill>
              </a:rPr>
              <a:t> so </a:t>
            </a:r>
            <a:r>
              <a:rPr lang="es-MX" sz="1100" dirty="0" err="1" smtClean="0">
                <a:solidFill>
                  <a:srgbClr val="FF0000"/>
                </a:solidFill>
              </a:rPr>
              <a:t>that</a:t>
            </a:r>
            <a:r>
              <a:rPr lang="es-MX" sz="1100" dirty="0" smtClean="0">
                <a:solidFill>
                  <a:srgbClr val="FF0000"/>
                </a:solidFill>
              </a:rPr>
              <a:t> </a:t>
            </a:r>
            <a:r>
              <a:rPr lang="es-MX" sz="1100" dirty="0" err="1" smtClean="0">
                <a:solidFill>
                  <a:srgbClr val="FF0000"/>
                </a:solidFill>
              </a:rPr>
              <a:t>they</a:t>
            </a:r>
            <a:r>
              <a:rPr lang="es-MX" sz="1100" dirty="0" smtClean="0">
                <a:solidFill>
                  <a:srgbClr val="FF0000"/>
                </a:solidFill>
              </a:rPr>
              <a:t> can </a:t>
            </a:r>
            <a:r>
              <a:rPr lang="es-MX" sz="1100" dirty="0" err="1" smtClean="0">
                <a:solidFill>
                  <a:srgbClr val="FF0000"/>
                </a:solidFill>
              </a:rPr>
              <a:t>be</a:t>
            </a:r>
            <a:r>
              <a:rPr lang="es-MX" sz="1100" dirty="0" smtClean="0">
                <a:solidFill>
                  <a:srgbClr val="FF0000"/>
                </a:solidFill>
              </a:rPr>
              <a:t> </a:t>
            </a:r>
            <a:r>
              <a:rPr lang="es-MX" sz="1100" dirty="0" err="1" smtClean="0">
                <a:solidFill>
                  <a:srgbClr val="FF0000"/>
                </a:solidFill>
              </a:rPr>
              <a:t>reproduced</a:t>
            </a:r>
            <a:r>
              <a:rPr lang="es-MX" sz="1100" dirty="0" smtClean="0">
                <a:solidFill>
                  <a:srgbClr val="FF0000"/>
                </a:solidFill>
              </a:rPr>
              <a:t>.</a:t>
            </a:r>
            <a:endParaRPr lang="en-GB" sz="1100" dirty="0">
              <a:solidFill>
                <a:srgbClr val="FF0000"/>
              </a:solidFill>
            </a:endParaRPr>
          </a:p>
        </p:txBody>
      </p:sp>
      <p:sp>
        <p:nvSpPr>
          <p:cNvPr id="14" name="13 CuadroTexto"/>
          <p:cNvSpPr txBox="1"/>
          <p:nvPr/>
        </p:nvSpPr>
        <p:spPr>
          <a:xfrm>
            <a:off x="6084168" y="5445224"/>
            <a:ext cx="2880320" cy="938719"/>
          </a:xfrm>
          <a:prstGeom prst="rect">
            <a:avLst/>
          </a:prstGeom>
          <a:noFill/>
        </p:spPr>
        <p:txBody>
          <a:bodyPr wrap="square" rtlCol="0">
            <a:spAutoFit/>
          </a:bodyPr>
          <a:lstStyle/>
          <a:p>
            <a:r>
              <a:rPr lang="es-MX" sz="1100" dirty="0" smtClean="0">
                <a:solidFill>
                  <a:srgbClr val="FF0000"/>
                </a:solidFill>
              </a:rPr>
              <a:t>S XIX-XX. </a:t>
            </a:r>
            <a:r>
              <a:rPr lang="es-MX" sz="1100" dirty="0" err="1" smtClean="0">
                <a:solidFill>
                  <a:srgbClr val="FF0000"/>
                </a:solidFill>
              </a:rPr>
              <a:t>Several</a:t>
            </a:r>
            <a:r>
              <a:rPr lang="es-MX" sz="1100" dirty="0" smtClean="0">
                <a:solidFill>
                  <a:srgbClr val="FF0000"/>
                </a:solidFill>
              </a:rPr>
              <a:t> </a:t>
            </a:r>
            <a:r>
              <a:rPr lang="es-MX" sz="1100" dirty="0" err="1" smtClean="0">
                <a:solidFill>
                  <a:srgbClr val="FF0000"/>
                </a:solidFill>
              </a:rPr>
              <a:t>contributions</a:t>
            </a:r>
            <a:r>
              <a:rPr lang="es-MX" sz="1100" dirty="0" smtClean="0">
                <a:solidFill>
                  <a:srgbClr val="FF0000"/>
                </a:solidFill>
              </a:rPr>
              <a:t> </a:t>
            </a:r>
            <a:r>
              <a:rPr lang="es-MX" sz="1100" dirty="0" err="1" smtClean="0">
                <a:solidFill>
                  <a:srgbClr val="FF0000"/>
                </a:solidFill>
              </a:rPr>
              <a:t>from</a:t>
            </a:r>
            <a:r>
              <a:rPr lang="es-MX" sz="1100" dirty="0" smtClean="0">
                <a:solidFill>
                  <a:srgbClr val="FF0000"/>
                </a:solidFill>
              </a:rPr>
              <a:t> </a:t>
            </a:r>
            <a:r>
              <a:rPr lang="es-MX" sz="1100" dirty="0" err="1" smtClean="0">
                <a:solidFill>
                  <a:srgbClr val="FF0000"/>
                </a:solidFill>
              </a:rPr>
              <a:t>Hume</a:t>
            </a:r>
            <a:r>
              <a:rPr lang="es-MX" sz="1100" dirty="0" smtClean="0">
                <a:solidFill>
                  <a:srgbClr val="FF0000"/>
                </a:solidFill>
              </a:rPr>
              <a:t> (</a:t>
            </a:r>
            <a:r>
              <a:rPr lang="es-MX" sz="1100" dirty="0" err="1" smtClean="0">
                <a:solidFill>
                  <a:srgbClr val="FF0000"/>
                </a:solidFill>
              </a:rPr>
              <a:t>inductive</a:t>
            </a:r>
            <a:r>
              <a:rPr lang="es-MX" sz="1100" dirty="0" smtClean="0">
                <a:solidFill>
                  <a:srgbClr val="FF0000"/>
                </a:solidFill>
              </a:rPr>
              <a:t> </a:t>
            </a:r>
            <a:r>
              <a:rPr lang="es-MX" sz="1100" dirty="0" err="1" smtClean="0">
                <a:solidFill>
                  <a:srgbClr val="FF0000"/>
                </a:solidFill>
              </a:rPr>
              <a:t>reasoning</a:t>
            </a:r>
            <a:r>
              <a:rPr lang="es-MX" sz="1100" dirty="0" smtClean="0">
                <a:solidFill>
                  <a:srgbClr val="FF0000"/>
                </a:solidFill>
              </a:rPr>
              <a:t>), </a:t>
            </a:r>
            <a:r>
              <a:rPr lang="es-MX" sz="1100" dirty="0" err="1" smtClean="0">
                <a:solidFill>
                  <a:srgbClr val="FF0000"/>
                </a:solidFill>
              </a:rPr>
              <a:t>Mill</a:t>
            </a:r>
            <a:r>
              <a:rPr lang="es-MX" sz="1100" dirty="0" smtClean="0">
                <a:solidFill>
                  <a:srgbClr val="FF0000"/>
                </a:solidFill>
              </a:rPr>
              <a:t> (</a:t>
            </a:r>
            <a:r>
              <a:rPr lang="es-MX" sz="1100" dirty="0" err="1" smtClean="0">
                <a:solidFill>
                  <a:srgbClr val="FF0000"/>
                </a:solidFill>
              </a:rPr>
              <a:t>knowledge</a:t>
            </a:r>
            <a:r>
              <a:rPr lang="es-MX" sz="1100" dirty="0" smtClean="0">
                <a:solidFill>
                  <a:srgbClr val="FF0000"/>
                </a:solidFill>
              </a:rPr>
              <a:t> </a:t>
            </a:r>
            <a:r>
              <a:rPr lang="es-MX" sz="1100" dirty="0" err="1" smtClean="0">
                <a:solidFill>
                  <a:srgbClr val="FF0000"/>
                </a:solidFill>
              </a:rPr>
              <a:t>based</a:t>
            </a:r>
            <a:r>
              <a:rPr lang="es-MX" sz="1100" dirty="0" smtClean="0">
                <a:solidFill>
                  <a:srgbClr val="FF0000"/>
                </a:solidFill>
              </a:rPr>
              <a:t> </a:t>
            </a:r>
            <a:r>
              <a:rPr lang="es-MX" sz="1100" dirty="0" err="1" smtClean="0">
                <a:solidFill>
                  <a:srgbClr val="FF0000"/>
                </a:solidFill>
              </a:rPr>
              <a:t>on</a:t>
            </a:r>
            <a:r>
              <a:rPr lang="es-MX" sz="1100" dirty="0" smtClean="0">
                <a:solidFill>
                  <a:srgbClr val="FF0000"/>
                </a:solidFill>
              </a:rPr>
              <a:t> </a:t>
            </a:r>
            <a:r>
              <a:rPr lang="es-MX" sz="1100" dirty="0" err="1" smtClean="0">
                <a:solidFill>
                  <a:srgbClr val="FF0000"/>
                </a:solidFill>
              </a:rPr>
              <a:t>experience</a:t>
            </a:r>
            <a:r>
              <a:rPr lang="es-MX" sz="1100" dirty="0" smtClean="0">
                <a:solidFill>
                  <a:srgbClr val="FF0000"/>
                </a:solidFill>
              </a:rPr>
              <a:t>), </a:t>
            </a:r>
            <a:r>
              <a:rPr lang="es-MX" sz="1100" dirty="0" err="1" smtClean="0">
                <a:solidFill>
                  <a:srgbClr val="FF0000"/>
                </a:solidFill>
              </a:rPr>
              <a:t>Popper</a:t>
            </a:r>
            <a:r>
              <a:rPr lang="es-MX" sz="1100" dirty="0" smtClean="0">
                <a:solidFill>
                  <a:srgbClr val="FF0000"/>
                </a:solidFill>
              </a:rPr>
              <a:t> (</a:t>
            </a:r>
            <a:r>
              <a:rPr lang="es-MX" sz="1100" dirty="0" err="1" smtClean="0">
                <a:solidFill>
                  <a:srgbClr val="FF0000"/>
                </a:solidFill>
              </a:rPr>
              <a:t>necessity</a:t>
            </a:r>
            <a:r>
              <a:rPr lang="es-MX" sz="1100" dirty="0" smtClean="0">
                <a:solidFill>
                  <a:srgbClr val="FF0000"/>
                </a:solidFill>
              </a:rPr>
              <a:t> </a:t>
            </a:r>
            <a:r>
              <a:rPr lang="es-MX" sz="1100" dirty="0" err="1" smtClean="0">
                <a:solidFill>
                  <a:srgbClr val="FF0000"/>
                </a:solidFill>
              </a:rPr>
              <a:t>for</a:t>
            </a:r>
            <a:r>
              <a:rPr lang="es-MX" sz="1100" dirty="0" smtClean="0">
                <a:solidFill>
                  <a:srgbClr val="FF0000"/>
                </a:solidFill>
              </a:rPr>
              <a:t> </a:t>
            </a:r>
            <a:r>
              <a:rPr lang="es-MX" sz="1100" dirty="0" err="1" smtClean="0">
                <a:solidFill>
                  <a:srgbClr val="FF0000"/>
                </a:solidFill>
              </a:rPr>
              <a:t>falsability</a:t>
            </a:r>
            <a:r>
              <a:rPr lang="es-MX" sz="1100" dirty="0" smtClean="0">
                <a:solidFill>
                  <a:srgbClr val="FF0000"/>
                </a:solidFill>
              </a:rPr>
              <a:t>), </a:t>
            </a:r>
            <a:r>
              <a:rPr lang="es-MX" sz="1100" dirty="0" err="1" smtClean="0">
                <a:solidFill>
                  <a:srgbClr val="FF0000"/>
                </a:solidFill>
              </a:rPr>
              <a:t>Peirce</a:t>
            </a:r>
            <a:r>
              <a:rPr lang="es-MX" sz="1100" dirty="0" smtClean="0">
                <a:solidFill>
                  <a:srgbClr val="FF0000"/>
                </a:solidFill>
              </a:rPr>
              <a:t> (</a:t>
            </a:r>
            <a:r>
              <a:rPr lang="es-MX" sz="1100" dirty="0" err="1" smtClean="0">
                <a:solidFill>
                  <a:srgbClr val="FF0000"/>
                </a:solidFill>
              </a:rPr>
              <a:t>scheme</a:t>
            </a:r>
            <a:r>
              <a:rPr lang="es-MX" sz="1100" dirty="0" smtClean="0">
                <a:solidFill>
                  <a:srgbClr val="FF0000"/>
                </a:solidFill>
              </a:rPr>
              <a:t> </a:t>
            </a:r>
            <a:r>
              <a:rPr lang="es-MX" sz="1100" dirty="0" err="1" smtClean="0">
                <a:solidFill>
                  <a:srgbClr val="FF0000"/>
                </a:solidFill>
              </a:rPr>
              <a:t>for</a:t>
            </a:r>
            <a:r>
              <a:rPr lang="es-MX" sz="1100" dirty="0" smtClean="0">
                <a:solidFill>
                  <a:srgbClr val="FF0000"/>
                </a:solidFill>
              </a:rPr>
              <a:t> </a:t>
            </a:r>
            <a:r>
              <a:rPr lang="es-MX" sz="1100" dirty="0" err="1" smtClean="0">
                <a:solidFill>
                  <a:srgbClr val="FF0000"/>
                </a:solidFill>
              </a:rPr>
              <a:t>hypothesis</a:t>
            </a:r>
            <a:r>
              <a:rPr lang="es-MX" sz="1100" dirty="0" smtClean="0">
                <a:solidFill>
                  <a:srgbClr val="FF0000"/>
                </a:solidFill>
              </a:rPr>
              <a:t> </a:t>
            </a:r>
            <a:r>
              <a:rPr lang="es-MX" sz="1100" dirty="0" err="1" smtClean="0">
                <a:solidFill>
                  <a:srgbClr val="FF0000"/>
                </a:solidFill>
              </a:rPr>
              <a:t>testing</a:t>
            </a:r>
            <a:r>
              <a:rPr lang="es-MX" sz="1100" dirty="0" smtClean="0">
                <a:solidFill>
                  <a:srgbClr val="FF0000"/>
                </a:solidFill>
              </a:rPr>
              <a:t> and </a:t>
            </a:r>
            <a:r>
              <a:rPr lang="es-MX" sz="1100" dirty="0" err="1" smtClean="0">
                <a:solidFill>
                  <a:srgbClr val="FF0000"/>
                </a:solidFill>
              </a:rPr>
              <a:t>randomization</a:t>
            </a:r>
            <a:r>
              <a:rPr lang="es-MX" sz="1100" dirty="0" smtClean="0">
                <a:solidFill>
                  <a:srgbClr val="FF0000"/>
                </a:solidFill>
              </a:rPr>
              <a:t>)</a:t>
            </a:r>
            <a:endParaRPr lang="en-GB" sz="1100" dirty="0">
              <a:solidFill>
                <a:srgbClr val="FF0000"/>
              </a:solidFill>
            </a:endParaRPr>
          </a:p>
        </p:txBody>
      </p:sp>
      <p:pic>
        <p:nvPicPr>
          <p:cNvPr id="1026" name="Picture 2" descr="Roger-bacon-statue.jpg"/>
          <p:cNvPicPr>
            <a:picLocks noChangeAspect="1" noChangeArrowheads="1"/>
          </p:cNvPicPr>
          <p:nvPr/>
        </p:nvPicPr>
        <p:blipFill>
          <a:blip r:embed="rId2" cstate="print"/>
          <a:srcRect/>
          <a:stretch>
            <a:fillRect/>
          </a:stretch>
        </p:blipFill>
        <p:spPr bwMode="auto">
          <a:xfrm>
            <a:off x="6948264" y="1052736"/>
            <a:ext cx="1296144" cy="1284361"/>
          </a:xfrm>
          <a:prstGeom prst="rect">
            <a:avLst/>
          </a:prstGeom>
          <a:noFill/>
        </p:spPr>
      </p:pic>
      <p:sp>
        <p:nvSpPr>
          <p:cNvPr id="17" name="16 CuadroTexto"/>
          <p:cNvSpPr txBox="1"/>
          <p:nvPr/>
        </p:nvSpPr>
        <p:spPr>
          <a:xfrm>
            <a:off x="6876256" y="2348880"/>
            <a:ext cx="1357488" cy="369332"/>
          </a:xfrm>
          <a:prstGeom prst="rect">
            <a:avLst/>
          </a:prstGeom>
          <a:noFill/>
        </p:spPr>
        <p:txBody>
          <a:bodyPr wrap="none" rtlCol="0">
            <a:spAutoFit/>
          </a:bodyPr>
          <a:lstStyle/>
          <a:p>
            <a:r>
              <a:rPr lang="es-MX" dirty="0" smtClean="0"/>
              <a:t>Roger </a:t>
            </a:r>
            <a:r>
              <a:rPr lang="es-MX" dirty="0" err="1" smtClean="0"/>
              <a:t>Bacon</a:t>
            </a:r>
            <a:endParaRPr lang="en-GB" dirty="0"/>
          </a:p>
        </p:txBody>
      </p:sp>
      <p:pic>
        <p:nvPicPr>
          <p:cNvPr id="1028" name="Picture 4" descr="http://t2.gstatic.com/images?q=tbn:ANd9GcQy6z4mlTuc1mZq54KyLL07AglfzPeyah7WKaOkhAt8UB97FqUJGg"/>
          <p:cNvPicPr>
            <a:picLocks noChangeAspect="1" noChangeArrowheads="1"/>
          </p:cNvPicPr>
          <p:nvPr/>
        </p:nvPicPr>
        <p:blipFill>
          <a:blip r:embed="rId3" cstate="print"/>
          <a:srcRect/>
          <a:stretch>
            <a:fillRect/>
          </a:stretch>
        </p:blipFill>
        <p:spPr bwMode="auto">
          <a:xfrm>
            <a:off x="4644008" y="836712"/>
            <a:ext cx="1224136" cy="1589787"/>
          </a:xfrm>
          <a:prstGeom prst="rect">
            <a:avLst/>
          </a:prstGeom>
          <a:noFill/>
        </p:spPr>
      </p:pic>
      <p:sp>
        <p:nvSpPr>
          <p:cNvPr id="19" name="18 CuadroTexto"/>
          <p:cNvSpPr txBox="1"/>
          <p:nvPr/>
        </p:nvSpPr>
        <p:spPr>
          <a:xfrm>
            <a:off x="4644008" y="2420888"/>
            <a:ext cx="1182440" cy="369332"/>
          </a:xfrm>
          <a:prstGeom prst="rect">
            <a:avLst/>
          </a:prstGeom>
          <a:noFill/>
        </p:spPr>
        <p:txBody>
          <a:bodyPr wrap="none" rtlCol="0">
            <a:spAutoFit/>
          </a:bodyPr>
          <a:lstStyle/>
          <a:p>
            <a:r>
              <a:rPr lang="es-MX" dirty="0" err="1" smtClean="0"/>
              <a:t>Aristoteles</a:t>
            </a:r>
            <a:endParaRPr lang="en-GB" dirty="0"/>
          </a:p>
        </p:txBody>
      </p:sp>
      <p:pic>
        <p:nvPicPr>
          <p:cNvPr id="1030" name="Picture 6" descr="http://rob.webstarcontent.netdna-cdn.com/wp-content/uploads/Sir-Francis-Bacon.jpg"/>
          <p:cNvPicPr>
            <a:picLocks noChangeAspect="1" noChangeArrowheads="1"/>
          </p:cNvPicPr>
          <p:nvPr/>
        </p:nvPicPr>
        <p:blipFill>
          <a:blip r:embed="rId4" cstate="print"/>
          <a:srcRect/>
          <a:stretch>
            <a:fillRect/>
          </a:stretch>
        </p:blipFill>
        <p:spPr bwMode="auto">
          <a:xfrm>
            <a:off x="6823518" y="3356992"/>
            <a:ext cx="1318456" cy="936104"/>
          </a:xfrm>
          <a:prstGeom prst="rect">
            <a:avLst/>
          </a:prstGeom>
          <a:noFill/>
        </p:spPr>
      </p:pic>
      <p:sp>
        <p:nvSpPr>
          <p:cNvPr id="21" name="20 CuadroTexto"/>
          <p:cNvSpPr txBox="1"/>
          <p:nvPr/>
        </p:nvSpPr>
        <p:spPr>
          <a:xfrm>
            <a:off x="6732240" y="4293096"/>
            <a:ext cx="1466812" cy="369332"/>
          </a:xfrm>
          <a:prstGeom prst="rect">
            <a:avLst/>
          </a:prstGeom>
          <a:noFill/>
        </p:spPr>
        <p:txBody>
          <a:bodyPr wrap="none" rtlCol="0">
            <a:spAutoFit/>
          </a:bodyPr>
          <a:lstStyle/>
          <a:p>
            <a:r>
              <a:rPr lang="es-MX" dirty="0" smtClean="0"/>
              <a:t>Francis </a:t>
            </a:r>
            <a:r>
              <a:rPr lang="es-MX" dirty="0" err="1" smtClean="0"/>
              <a:t>Bacon</a:t>
            </a:r>
            <a:endParaRPr lang="en-GB" dirty="0"/>
          </a:p>
        </p:txBody>
      </p:sp>
      <p:pic>
        <p:nvPicPr>
          <p:cNvPr id="1032" name="Picture 8" descr="http://upload.wikimedia.org/wikipedia/commons/thumb/c/cc/Galileo.arp.300pix.jpg/220px-Galileo.arp.300pix.jpg"/>
          <p:cNvPicPr>
            <a:picLocks noChangeAspect="1" noChangeArrowheads="1"/>
          </p:cNvPicPr>
          <p:nvPr/>
        </p:nvPicPr>
        <p:blipFill>
          <a:blip r:embed="rId5" cstate="print"/>
          <a:srcRect/>
          <a:stretch>
            <a:fillRect/>
          </a:stretch>
        </p:blipFill>
        <p:spPr bwMode="auto">
          <a:xfrm>
            <a:off x="395536" y="2708920"/>
            <a:ext cx="1039383" cy="1275607"/>
          </a:xfrm>
          <a:prstGeom prst="rect">
            <a:avLst/>
          </a:prstGeom>
          <a:noFill/>
        </p:spPr>
      </p:pic>
      <p:sp>
        <p:nvSpPr>
          <p:cNvPr id="23" name="22 CuadroTexto"/>
          <p:cNvSpPr txBox="1"/>
          <p:nvPr/>
        </p:nvSpPr>
        <p:spPr>
          <a:xfrm>
            <a:off x="395536" y="4005064"/>
            <a:ext cx="1473480" cy="369332"/>
          </a:xfrm>
          <a:prstGeom prst="rect">
            <a:avLst/>
          </a:prstGeom>
          <a:noFill/>
        </p:spPr>
        <p:txBody>
          <a:bodyPr wrap="none" rtlCol="0">
            <a:spAutoFit/>
          </a:bodyPr>
          <a:lstStyle/>
          <a:p>
            <a:r>
              <a:rPr lang="es-MX" dirty="0" smtClean="0"/>
              <a:t>Galileo Galilei</a:t>
            </a:r>
            <a:endParaRPr lang="en-GB" dirty="0"/>
          </a:p>
        </p:txBody>
      </p:sp>
      <p:pic>
        <p:nvPicPr>
          <p:cNvPr id="1034" name="Picture 10" descr="http://www.museon.nl/files/Michael_Faraday_Millikan-Gale.jpg"/>
          <p:cNvPicPr>
            <a:picLocks noChangeAspect="1" noChangeArrowheads="1"/>
          </p:cNvPicPr>
          <p:nvPr/>
        </p:nvPicPr>
        <p:blipFill>
          <a:blip r:embed="rId6" cstate="print"/>
          <a:srcRect/>
          <a:stretch>
            <a:fillRect/>
          </a:stretch>
        </p:blipFill>
        <p:spPr bwMode="auto">
          <a:xfrm>
            <a:off x="1835696" y="4365104"/>
            <a:ext cx="1083355" cy="1375470"/>
          </a:xfrm>
          <a:prstGeom prst="rect">
            <a:avLst/>
          </a:prstGeom>
          <a:noFill/>
        </p:spPr>
      </p:pic>
      <p:sp>
        <p:nvSpPr>
          <p:cNvPr id="25" name="24 CuadroTexto"/>
          <p:cNvSpPr txBox="1"/>
          <p:nvPr/>
        </p:nvSpPr>
        <p:spPr>
          <a:xfrm>
            <a:off x="1619672" y="5733256"/>
            <a:ext cx="1714700" cy="369332"/>
          </a:xfrm>
          <a:prstGeom prst="rect">
            <a:avLst/>
          </a:prstGeom>
          <a:noFill/>
        </p:spPr>
        <p:txBody>
          <a:bodyPr wrap="none" rtlCol="0">
            <a:spAutoFit/>
          </a:bodyPr>
          <a:lstStyle/>
          <a:p>
            <a:r>
              <a:rPr lang="es-MX" dirty="0" smtClean="0"/>
              <a:t>Michael </a:t>
            </a:r>
            <a:r>
              <a:rPr lang="es-MX" dirty="0" err="1" smtClean="0"/>
              <a:t>Faraday</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fontScale="92500"/>
          </a:bodyPr>
          <a:lstStyle/>
          <a:p>
            <a:r>
              <a:rPr lang="es-MX" dirty="0" err="1" smtClean="0"/>
              <a:t>The</a:t>
            </a:r>
            <a:r>
              <a:rPr lang="es-MX" dirty="0" smtClean="0"/>
              <a:t> </a:t>
            </a:r>
            <a:r>
              <a:rPr lang="es-MX" b="1" dirty="0" err="1" smtClean="0">
                <a:solidFill>
                  <a:srgbClr val="FF0000"/>
                </a:solidFill>
              </a:rPr>
              <a:t>scientific</a:t>
            </a:r>
            <a:r>
              <a:rPr lang="es-MX" b="1" dirty="0" smtClean="0">
                <a:solidFill>
                  <a:srgbClr val="FF0000"/>
                </a:solidFill>
              </a:rPr>
              <a:t> </a:t>
            </a:r>
            <a:r>
              <a:rPr lang="es-MX" b="1" dirty="0" err="1" smtClean="0">
                <a:solidFill>
                  <a:srgbClr val="FF0000"/>
                </a:solidFill>
              </a:rPr>
              <a:t>method</a:t>
            </a:r>
            <a:r>
              <a:rPr lang="es-MX" dirty="0" smtClean="0"/>
              <a:t> in a </a:t>
            </a:r>
            <a:r>
              <a:rPr lang="es-MX" dirty="0" err="1" smtClean="0"/>
              <a:t>nutshell</a:t>
            </a:r>
            <a:endParaRPr lang="es-MX" dirty="0" smtClean="0"/>
          </a:p>
          <a:p>
            <a:pPr marL="971550" lvl="1" indent="-514350">
              <a:buFont typeface="+mj-lt"/>
              <a:buAutoNum type="arabicPeriod"/>
            </a:pPr>
            <a:r>
              <a:rPr lang="es-MX" dirty="0" err="1" smtClean="0"/>
              <a:t>Observation</a:t>
            </a:r>
            <a:r>
              <a:rPr lang="es-MX" dirty="0" smtClean="0"/>
              <a:t> of a </a:t>
            </a:r>
            <a:r>
              <a:rPr lang="es-MX" dirty="0" err="1" smtClean="0"/>
              <a:t>phenomenon</a:t>
            </a:r>
            <a:endParaRPr lang="es-MX" dirty="0" smtClean="0"/>
          </a:p>
          <a:p>
            <a:pPr marL="971550" lvl="1" indent="-514350">
              <a:buFont typeface="+mj-lt"/>
              <a:buAutoNum type="arabicPeriod"/>
            </a:pPr>
            <a:r>
              <a:rPr lang="es-MX" dirty="0" err="1" smtClean="0"/>
              <a:t>Formulation</a:t>
            </a:r>
            <a:r>
              <a:rPr lang="es-MX" dirty="0" smtClean="0"/>
              <a:t> of a </a:t>
            </a:r>
            <a:r>
              <a:rPr lang="es-MX" dirty="0" err="1" smtClean="0"/>
              <a:t>hypothesis</a:t>
            </a:r>
            <a:r>
              <a:rPr lang="es-MX" dirty="0" smtClean="0"/>
              <a:t> </a:t>
            </a:r>
            <a:r>
              <a:rPr lang="es-MX" dirty="0" err="1" smtClean="0"/>
              <a:t>or</a:t>
            </a:r>
            <a:r>
              <a:rPr lang="es-MX" dirty="0" smtClean="0"/>
              <a:t> plausible </a:t>
            </a:r>
            <a:r>
              <a:rPr lang="es-MX" dirty="0" err="1" smtClean="0"/>
              <a:t>explanation</a:t>
            </a:r>
            <a:r>
              <a:rPr lang="es-MX" dirty="0" smtClean="0"/>
              <a:t> of </a:t>
            </a:r>
            <a:r>
              <a:rPr lang="es-MX" dirty="0" err="1" smtClean="0"/>
              <a:t>the</a:t>
            </a:r>
            <a:r>
              <a:rPr lang="es-MX" dirty="0" smtClean="0"/>
              <a:t> </a:t>
            </a:r>
            <a:r>
              <a:rPr lang="es-MX" dirty="0" err="1" smtClean="0"/>
              <a:t>phenomenon</a:t>
            </a:r>
            <a:r>
              <a:rPr lang="es-MX" dirty="0" smtClean="0"/>
              <a:t> </a:t>
            </a:r>
            <a:r>
              <a:rPr lang="es-MX" dirty="0" err="1" smtClean="0"/>
              <a:t>that</a:t>
            </a:r>
            <a:r>
              <a:rPr lang="es-MX" dirty="0" smtClean="0"/>
              <a:t> </a:t>
            </a:r>
            <a:r>
              <a:rPr lang="es-MX" dirty="0" err="1" smtClean="0"/>
              <a:t>might</a:t>
            </a:r>
            <a:r>
              <a:rPr lang="es-MX" dirty="0" smtClean="0"/>
              <a:t> </a:t>
            </a:r>
            <a:r>
              <a:rPr lang="es-MX" dirty="0" err="1" smtClean="0"/>
              <a:t>explain</a:t>
            </a:r>
            <a:r>
              <a:rPr lang="es-MX" dirty="0" smtClean="0"/>
              <a:t> </a:t>
            </a:r>
            <a:r>
              <a:rPr lang="es-MX" dirty="0" err="1" smtClean="0"/>
              <a:t>the</a:t>
            </a:r>
            <a:r>
              <a:rPr lang="es-MX" dirty="0" smtClean="0"/>
              <a:t> </a:t>
            </a:r>
            <a:r>
              <a:rPr lang="es-MX" dirty="0" err="1" smtClean="0"/>
              <a:t>observations</a:t>
            </a:r>
            <a:endParaRPr lang="es-MX" dirty="0" smtClean="0"/>
          </a:p>
          <a:p>
            <a:pPr marL="971550" lvl="1" indent="-514350">
              <a:buFont typeface="+mj-lt"/>
              <a:buAutoNum type="arabicPeriod"/>
            </a:pPr>
            <a:r>
              <a:rPr lang="es-MX" dirty="0" err="1" smtClean="0"/>
              <a:t>To</a:t>
            </a:r>
            <a:r>
              <a:rPr lang="es-MX" dirty="0" smtClean="0"/>
              <a:t> </a:t>
            </a:r>
            <a:r>
              <a:rPr lang="es-MX" dirty="0" err="1" smtClean="0"/>
              <a:t>carry</a:t>
            </a:r>
            <a:r>
              <a:rPr lang="es-MX" dirty="0" smtClean="0"/>
              <a:t> </a:t>
            </a:r>
            <a:r>
              <a:rPr lang="es-MX" dirty="0" err="1" smtClean="0"/>
              <a:t>out</a:t>
            </a:r>
            <a:r>
              <a:rPr lang="es-MX" dirty="0" smtClean="0"/>
              <a:t> </a:t>
            </a:r>
            <a:r>
              <a:rPr lang="es-MX" dirty="0" err="1" smtClean="0"/>
              <a:t>an</a:t>
            </a:r>
            <a:r>
              <a:rPr lang="es-MX" dirty="0" smtClean="0"/>
              <a:t> </a:t>
            </a:r>
            <a:r>
              <a:rPr lang="es-MX" dirty="0" err="1" smtClean="0"/>
              <a:t>experiment</a:t>
            </a:r>
            <a:r>
              <a:rPr lang="es-MX" dirty="0" smtClean="0"/>
              <a:t> </a:t>
            </a:r>
            <a:r>
              <a:rPr lang="es-MX" dirty="0" err="1" smtClean="0"/>
              <a:t>altering</a:t>
            </a:r>
            <a:r>
              <a:rPr lang="es-MX" dirty="0" smtClean="0"/>
              <a:t> </a:t>
            </a:r>
            <a:r>
              <a:rPr lang="es-MX" dirty="0" err="1" smtClean="0"/>
              <a:t>the</a:t>
            </a:r>
            <a:r>
              <a:rPr lang="es-MX" dirty="0" smtClean="0"/>
              <a:t> </a:t>
            </a:r>
            <a:r>
              <a:rPr lang="es-MX" dirty="0" err="1" smtClean="0"/>
              <a:t>conditions</a:t>
            </a:r>
            <a:r>
              <a:rPr lang="es-MX" dirty="0" smtClean="0"/>
              <a:t> and </a:t>
            </a:r>
            <a:r>
              <a:rPr lang="es-MX" dirty="0" err="1" smtClean="0"/>
              <a:t>measuring</a:t>
            </a:r>
            <a:r>
              <a:rPr lang="es-MX" dirty="0" smtClean="0"/>
              <a:t>/</a:t>
            </a:r>
            <a:r>
              <a:rPr lang="es-MX" dirty="0" err="1" smtClean="0"/>
              <a:t>observing</a:t>
            </a:r>
            <a:r>
              <a:rPr lang="es-MX" dirty="0" smtClean="0"/>
              <a:t> </a:t>
            </a:r>
            <a:r>
              <a:rPr lang="es-MX" dirty="0" err="1" smtClean="0"/>
              <a:t>the</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the</a:t>
            </a:r>
            <a:r>
              <a:rPr lang="es-MX" dirty="0" smtClean="0"/>
              <a:t> </a:t>
            </a:r>
            <a:r>
              <a:rPr lang="es-MX" dirty="0" err="1" smtClean="0"/>
              <a:t>changing</a:t>
            </a:r>
            <a:r>
              <a:rPr lang="es-MX" dirty="0" smtClean="0"/>
              <a:t> </a:t>
            </a:r>
            <a:r>
              <a:rPr lang="es-MX" dirty="0" err="1" smtClean="0"/>
              <a:t>environment</a:t>
            </a:r>
            <a:endParaRPr lang="es-MX" dirty="0" smtClean="0"/>
          </a:p>
          <a:p>
            <a:pPr marL="971550" lvl="1" indent="-514350">
              <a:buFont typeface="+mj-lt"/>
              <a:buAutoNum type="arabicPeriod"/>
            </a:pPr>
            <a:r>
              <a:rPr lang="es-MX" dirty="0" err="1" smtClean="0"/>
              <a:t>Confirmation</a:t>
            </a:r>
            <a:r>
              <a:rPr lang="es-MX" dirty="0" smtClean="0"/>
              <a:t> (</a:t>
            </a:r>
            <a:r>
              <a:rPr lang="es-MX" dirty="0" err="1" smtClean="0"/>
              <a:t>or</a:t>
            </a:r>
            <a:r>
              <a:rPr lang="es-MX" dirty="0" smtClean="0"/>
              <a:t> </a:t>
            </a:r>
            <a:r>
              <a:rPr lang="es-MX" dirty="0" err="1" smtClean="0"/>
              <a:t>refutation</a:t>
            </a:r>
            <a:r>
              <a:rPr lang="es-MX" dirty="0" smtClean="0"/>
              <a:t>) of </a:t>
            </a:r>
            <a:r>
              <a:rPr lang="es-MX" dirty="0" err="1" smtClean="0"/>
              <a:t>the</a:t>
            </a:r>
            <a:r>
              <a:rPr lang="es-MX" dirty="0" smtClean="0"/>
              <a:t> </a:t>
            </a:r>
            <a:r>
              <a:rPr lang="es-MX" dirty="0" err="1" smtClean="0"/>
              <a:t>hypothesis</a:t>
            </a:r>
            <a:r>
              <a:rPr lang="es-MX" dirty="0" smtClean="0"/>
              <a:t> </a:t>
            </a:r>
            <a:r>
              <a:rPr lang="es-MX" dirty="0" err="1" smtClean="0"/>
              <a:t>based</a:t>
            </a:r>
            <a:r>
              <a:rPr lang="es-MX" dirty="0" smtClean="0"/>
              <a:t> </a:t>
            </a:r>
            <a:r>
              <a:rPr lang="es-MX" dirty="0" err="1" smtClean="0"/>
              <a:t>on</a:t>
            </a:r>
            <a:r>
              <a:rPr lang="es-MX" dirty="0" smtClean="0"/>
              <a:t> </a:t>
            </a:r>
            <a:r>
              <a:rPr lang="es-MX" dirty="0" err="1" smtClean="0"/>
              <a:t>evidence</a:t>
            </a:r>
            <a:r>
              <a:rPr lang="es-MX" dirty="0" smtClean="0"/>
              <a:t> (</a:t>
            </a:r>
            <a:r>
              <a:rPr lang="es-MX" dirty="0" err="1" smtClean="0"/>
              <a:t>observations</a:t>
            </a:r>
            <a:r>
              <a:rPr lang="es-MX" dirty="0" smtClean="0"/>
              <a:t>) </a:t>
            </a:r>
            <a:r>
              <a:rPr lang="es-MX" dirty="0" err="1" smtClean="0"/>
              <a:t>collected</a:t>
            </a:r>
            <a:r>
              <a:rPr lang="es-MX" dirty="0" smtClean="0"/>
              <a:t> </a:t>
            </a:r>
            <a:r>
              <a:rPr lang="es-MX" dirty="0" err="1" smtClean="0"/>
              <a:t>during</a:t>
            </a:r>
            <a:r>
              <a:rPr lang="es-MX" dirty="0" smtClean="0"/>
              <a:t> </a:t>
            </a:r>
            <a:r>
              <a:rPr lang="es-MX" dirty="0" err="1" smtClean="0"/>
              <a:t>the</a:t>
            </a:r>
            <a:r>
              <a:rPr lang="es-MX" dirty="0" smtClean="0"/>
              <a:t> </a:t>
            </a:r>
            <a:r>
              <a:rPr lang="es-MX" dirty="0" err="1" smtClean="0"/>
              <a:t>experimentation</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18</a:t>
            </a:fld>
            <a:endParaRPr lang="es-ES"/>
          </a:p>
        </p:txBody>
      </p:sp>
      <p:pic>
        <p:nvPicPr>
          <p:cNvPr id="1026" name="Picture 2" descr="http://classconnection.s3.amazonaws.com/367/flashcards/1583367/gif/scientificmethod11339468476074.gif"/>
          <p:cNvPicPr>
            <a:picLocks noGrp="1" noChangeAspect="1" noChangeArrowheads="1"/>
          </p:cNvPicPr>
          <p:nvPr>
            <p:ph idx="1"/>
          </p:nvPr>
        </p:nvPicPr>
        <p:blipFill>
          <a:blip r:embed="rId2" cstate="print"/>
          <a:srcRect/>
          <a:stretch>
            <a:fillRect/>
          </a:stretch>
        </p:blipFill>
        <p:spPr bwMode="auto">
          <a:xfrm>
            <a:off x="2719387" y="1217613"/>
            <a:ext cx="3705225" cy="4762500"/>
          </a:xfrm>
          <a:prstGeom prst="rect">
            <a:avLst/>
          </a:prstGeom>
          <a:noFill/>
        </p:spPr>
      </p:pic>
      <p:sp>
        <p:nvSpPr>
          <p:cNvPr id="8" name="7 CuadroTexto"/>
          <p:cNvSpPr txBox="1"/>
          <p:nvPr/>
        </p:nvSpPr>
        <p:spPr>
          <a:xfrm>
            <a:off x="827584" y="6021288"/>
            <a:ext cx="3453061"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smtClean="0"/>
              <a:t>www.studyblue.com</a:t>
            </a:r>
            <a:r>
              <a:rPr lang="es-MX" dirty="0" smtClean="0"/>
              <a: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fontScale="85000" lnSpcReduction="20000"/>
          </a:bodyPr>
          <a:lstStyle/>
          <a:p>
            <a:r>
              <a:rPr lang="es-MX" dirty="0" err="1" smtClean="0"/>
              <a:t>The</a:t>
            </a:r>
            <a:r>
              <a:rPr lang="es-MX" dirty="0" smtClean="0"/>
              <a:t> </a:t>
            </a:r>
            <a:r>
              <a:rPr lang="es-MX" b="1" dirty="0" err="1" smtClean="0">
                <a:solidFill>
                  <a:srgbClr val="FF0000"/>
                </a:solidFill>
              </a:rPr>
              <a:t>scientific</a:t>
            </a:r>
            <a:r>
              <a:rPr lang="es-MX" b="1" dirty="0" smtClean="0">
                <a:solidFill>
                  <a:srgbClr val="FF0000"/>
                </a:solidFill>
              </a:rPr>
              <a:t> </a:t>
            </a:r>
            <a:r>
              <a:rPr lang="es-MX" b="1" dirty="0" err="1" smtClean="0">
                <a:solidFill>
                  <a:srgbClr val="FF0000"/>
                </a:solidFill>
              </a:rPr>
              <a:t>method</a:t>
            </a:r>
            <a:r>
              <a:rPr lang="es-MX" dirty="0" smtClean="0"/>
              <a:t> </a:t>
            </a:r>
            <a:r>
              <a:rPr lang="es-MX" dirty="0" err="1" smtClean="0"/>
              <a:t>reviewed</a:t>
            </a:r>
            <a:r>
              <a:rPr lang="es-MX" dirty="0" smtClean="0"/>
              <a:t>:</a:t>
            </a:r>
          </a:p>
          <a:p>
            <a:pPr marL="971550" lvl="1" indent="-514350">
              <a:buFont typeface="+mj-lt"/>
              <a:buAutoNum type="arabicPeriod"/>
            </a:pPr>
            <a:r>
              <a:rPr lang="es-MX" dirty="0" err="1" smtClean="0"/>
              <a:t>Observation</a:t>
            </a:r>
            <a:r>
              <a:rPr lang="es-MX" dirty="0" smtClean="0"/>
              <a:t> and </a:t>
            </a:r>
            <a:r>
              <a:rPr lang="es-MX" dirty="0" err="1" smtClean="0"/>
              <a:t>description</a:t>
            </a:r>
            <a:r>
              <a:rPr lang="es-MX" dirty="0" smtClean="0"/>
              <a:t> of a </a:t>
            </a:r>
            <a:r>
              <a:rPr lang="es-MX" dirty="0" err="1" smtClean="0">
                <a:solidFill>
                  <a:srgbClr val="00B050"/>
                </a:solidFill>
              </a:rPr>
              <a:t>phenomenon</a:t>
            </a:r>
            <a:endParaRPr lang="es-MX" dirty="0" smtClean="0">
              <a:solidFill>
                <a:srgbClr val="00B050"/>
              </a:solidFill>
            </a:endParaRPr>
          </a:p>
          <a:p>
            <a:pPr marL="971550" lvl="1" indent="-514350">
              <a:buFont typeface="+mj-lt"/>
              <a:buAutoNum type="arabicPeriod"/>
            </a:pPr>
            <a:r>
              <a:rPr lang="es-MX" dirty="0" err="1" smtClean="0"/>
              <a:t>Formulation</a:t>
            </a:r>
            <a:r>
              <a:rPr lang="es-MX" dirty="0" smtClean="0"/>
              <a:t> of a </a:t>
            </a:r>
            <a:r>
              <a:rPr lang="es-MX" dirty="0" err="1" smtClean="0"/>
              <a:t>research</a:t>
            </a:r>
            <a:r>
              <a:rPr lang="es-MX" dirty="0" smtClean="0"/>
              <a:t> </a:t>
            </a:r>
            <a:r>
              <a:rPr lang="es-MX" dirty="0" err="1" smtClean="0">
                <a:solidFill>
                  <a:srgbClr val="00B050"/>
                </a:solidFill>
              </a:rPr>
              <a:t>hypothesis</a:t>
            </a:r>
            <a:r>
              <a:rPr lang="es-MX" dirty="0" smtClean="0"/>
              <a:t> </a:t>
            </a:r>
            <a:r>
              <a:rPr lang="es-MX" dirty="0" err="1" smtClean="0"/>
              <a:t>or</a:t>
            </a:r>
            <a:r>
              <a:rPr lang="es-MX" dirty="0" smtClean="0"/>
              <a:t> plausible </a:t>
            </a:r>
            <a:r>
              <a:rPr lang="es-MX" dirty="0" err="1" smtClean="0"/>
              <a:t>explanation</a:t>
            </a:r>
            <a:r>
              <a:rPr lang="es-MX" dirty="0" smtClean="0"/>
              <a:t> of </a:t>
            </a:r>
            <a:r>
              <a:rPr lang="es-MX" dirty="0" err="1" smtClean="0"/>
              <a:t>the</a:t>
            </a:r>
            <a:r>
              <a:rPr lang="es-MX" dirty="0" smtClean="0"/>
              <a:t> </a:t>
            </a:r>
            <a:r>
              <a:rPr lang="es-MX" dirty="0" err="1" smtClean="0"/>
              <a:t>phenomenon</a:t>
            </a:r>
            <a:r>
              <a:rPr lang="es-MX" dirty="0" smtClean="0"/>
              <a:t> </a:t>
            </a:r>
            <a:r>
              <a:rPr lang="es-MX" dirty="0" err="1" smtClean="0"/>
              <a:t>to</a:t>
            </a:r>
            <a:r>
              <a:rPr lang="es-MX" dirty="0" smtClean="0"/>
              <a:t> </a:t>
            </a:r>
            <a:r>
              <a:rPr lang="es-MX" dirty="0" err="1" smtClean="0"/>
              <a:t>explain</a:t>
            </a:r>
            <a:r>
              <a:rPr lang="es-MX" dirty="0" smtClean="0"/>
              <a:t> </a:t>
            </a:r>
            <a:r>
              <a:rPr lang="es-MX" dirty="0" err="1" smtClean="0"/>
              <a:t>the</a:t>
            </a:r>
            <a:r>
              <a:rPr lang="es-MX" dirty="0" smtClean="0"/>
              <a:t> </a:t>
            </a:r>
            <a:r>
              <a:rPr lang="es-MX" dirty="0" err="1" smtClean="0"/>
              <a:t>observations</a:t>
            </a:r>
            <a:r>
              <a:rPr lang="es-MX" dirty="0" smtClean="0"/>
              <a:t> as a </a:t>
            </a:r>
            <a:r>
              <a:rPr lang="es-MX" dirty="0" smtClean="0">
                <a:solidFill>
                  <a:srgbClr val="0070C0"/>
                </a:solidFill>
              </a:rPr>
              <a:t>causal </a:t>
            </a:r>
            <a:r>
              <a:rPr lang="es-MX" dirty="0" err="1" smtClean="0">
                <a:solidFill>
                  <a:srgbClr val="0070C0"/>
                </a:solidFill>
              </a:rPr>
              <a:t>mechanism</a:t>
            </a:r>
            <a:r>
              <a:rPr lang="es-MX" dirty="0" smtClean="0"/>
              <a:t> (</a:t>
            </a:r>
            <a:r>
              <a:rPr lang="es-MX" dirty="0" err="1" smtClean="0">
                <a:solidFill>
                  <a:srgbClr val="00B050"/>
                </a:solidFill>
              </a:rPr>
              <a:t>induction</a:t>
            </a:r>
            <a:r>
              <a:rPr lang="es-MX" dirty="0" smtClean="0"/>
              <a:t>)</a:t>
            </a:r>
            <a:endParaRPr lang="es-MX" dirty="0" smtClean="0">
              <a:solidFill>
                <a:srgbClr val="00B050"/>
              </a:solidFill>
            </a:endParaRPr>
          </a:p>
          <a:p>
            <a:pPr marL="1371600" lvl="2" indent="-514350"/>
            <a:r>
              <a:rPr lang="es-MX" dirty="0" smtClean="0"/>
              <a:t>I </a:t>
            </a:r>
            <a:r>
              <a:rPr lang="es-MX" i="1" dirty="0" err="1" smtClean="0"/>
              <a:t>really</a:t>
            </a:r>
            <a:r>
              <a:rPr lang="es-MX" dirty="0" smtClean="0"/>
              <a:t> mean causal</a:t>
            </a:r>
          </a:p>
          <a:p>
            <a:pPr marL="1371600" lvl="2" indent="-514350">
              <a:buFont typeface="+mj-lt"/>
              <a:buAutoNum type="arabicPeriod"/>
            </a:pPr>
            <a:r>
              <a:rPr lang="es-MX" dirty="0" smtClean="0"/>
              <a:t>Use </a:t>
            </a:r>
            <a:r>
              <a:rPr lang="es-MX" dirty="0" err="1" smtClean="0"/>
              <a:t>the</a:t>
            </a:r>
            <a:r>
              <a:rPr lang="es-MX" dirty="0" smtClean="0"/>
              <a:t> </a:t>
            </a:r>
            <a:r>
              <a:rPr lang="es-MX" dirty="0" err="1" smtClean="0"/>
              <a:t>hypothesis</a:t>
            </a:r>
            <a:r>
              <a:rPr lang="es-MX" dirty="0" smtClean="0"/>
              <a:t> </a:t>
            </a:r>
            <a:r>
              <a:rPr lang="es-MX" dirty="0" err="1" smtClean="0"/>
              <a:t>to</a:t>
            </a:r>
            <a:r>
              <a:rPr lang="es-MX" dirty="0" smtClean="0"/>
              <a:t> </a:t>
            </a:r>
            <a:r>
              <a:rPr lang="es-MX" dirty="0" err="1" smtClean="0">
                <a:solidFill>
                  <a:srgbClr val="00B050"/>
                </a:solidFill>
              </a:rPr>
              <a:t>predict</a:t>
            </a:r>
            <a:r>
              <a:rPr lang="es-MX" dirty="0" smtClean="0"/>
              <a:t> </a:t>
            </a:r>
            <a:r>
              <a:rPr lang="es-MX" dirty="0" err="1" smtClean="0"/>
              <a:t>the</a:t>
            </a:r>
            <a:r>
              <a:rPr lang="es-MX" dirty="0" smtClean="0"/>
              <a:t> </a:t>
            </a:r>
            <a:r>
              <a:rPr lang="es-MX" dirty="0" err="1" smtClean="0"/>
              <a:t>existence</a:t>
            </a:r>
            <a:r>
              <a:rPr lang="es-MX" dirty="0" smtClean="0"/>
              <a:t> </a:t>
            </a:r>
            <a:r>
              <a:rPr lang="es-MX" dirty="0" err="1" smtClean="0"/>
              <a:t>or</a:t>
            </a:r>
            <a:r>
              <a:rPr lang="es-MX" dirty="0" smtClean="0"/>
              <a:t> </a:t>
            </a:r>
            <a:r>
              <a:rPr lang="es-MX" dirty="0" err="1" smtClean="0"/>
              <a:t>ocurrence</a:t>
            </a:r>
            <a:r>
              <a:rPr lang="es-MX" dirty="0" smtClean="0"/>
              <a:t> of </a:t>
            </a:r>
            <a:r>
              <a:rPr lang="es-MX" dirty="0" err="1" smtClean="0"/>
              <a:t>other</a:t>
            </a:r>
            <a:r>
              <a:rPr lang="es-MX" dirty="0" smtClean="0"/>
              <a:t> </a:t>
            </a:r>
            <a:r>
              <a:rPr lang="es-MX" dirty="0" err="1" smtClean="0"/>
              <a:t>phenomena</a:t>
            </a:r>
            <a:r>
              <a:rPr lang="es-MX" dirty="0" smtClean="0"/>
              <a:t>, </a:t>
            </a:r>
            <a:r>
              <a:rPr lang="es-MX" dirty="0" err="1" smtClean="0"/>
              <a:t>or</a:t>
            </a:r>
            <a:r>
              <a:rPr lang="es-MX" dirty="0" smtClean="0"/>
              <a:t> </a:t>
            </a:r>
            <a:r>
              <a:rPr lang="es-MX" dirty="0" err="1" smtClean="0"/>
              <a:t>to</a:t>
            </a:r>
            <a:r>
              <a:rPr lang="es-MX" dirty="0" smtClean="0"/>
              <a:t> </a:t>
            </a:r>
            <a:r>
              <a:rPr lang="es-MX" dirty="0" err="1" smtClean="0"/>
              <a:t>quantify</a:t>
            </a:r>
            <a:r>
              <a:rPr lang="es-MX" dirty="0" smtClean="0"/>
              <a:t> new </a:t>
            </a:r>
            <a:r>
              <a:rPr lang="es-MX" dirty="0" err="1" smtClean="0"/>
              <a:t>observations</a:t>
            </a:r>
            <a:r>
              <a:rPr lang="es-MX" dirty="0" smtClean="0"/>
              <a:t> (</a:t>
            </a:r>
            <a:r>
              <a:rPr lang="es-MX" dirty="0" err="1" smtClean="0">
                <a:solidFill>
                  <a:srgbClr val="00B050"/>
                </a:solidFill>
              </a:rPr>
              <a:t>deduction</a:t>
            </a:r>
            <a:r>
              <a:rPr lang="es-MX" dirty="0" smtClean="0"/>
              <a:t>)</a:t>
            </a:r>
          </a:p>
          <a:p>
            <a:pPr marL="971550" lvl="1" indent="-514350">
              <a:buFont typeface="+mj-lt"/>
              <a:buAutoNum type="arabicPeriod"/>
            </a:pPr>
            <a:r>
              <a:rPr lang="es-MX" dirty="0" err="1" smtClean="0"/>
              <a:t>To</a:t>
            </a:r>
            <a:r>
              <a:rPr lang="es-MX" dirty="0" smtClean="0"/>
              <a:t> </a:t>
            </a:r>
            <a:r>
              <a:rPr lang="es-MX" dirty="0" err="1" smtClean="0"/>
              <a:t>carry</a:t>
            </a:r>
            <a:r>
              <a:rPr lang="es-MX" dirty="0" smtClean="0"/>
              <a:t> </a:t>
            </a:r>
            <a:r>
              <a:rPr lang="es-MX" dirty="0" err="1" smtClean="0"/>
              <a:t>out</a:t>
            </a:r>
            <a:r>
              <a:rPr lang="es-MX" dirty="0" smtClean="0"/>
              <a:t> </a:t>
            </a:r>
            <a:r>
              <a:rPr lang="es-MX" i="1" dirty="0" err="1" smtClean="0">
                <a:solidFill>
                  <a:srgbClr val="0070C0"/>
                </a:solidFill>
              </a:rPr>
              <a:t>several</a:t>
            </a:r>
            <a:r>
              <a:rPr lang="es-MX" dirty="0" smtClean="0"/>
              <a:t> </a:t>
            </a:r>
            <a:r>
              <a:rPr lang="es-MX" dirty="0" err="1" smtClean="0">
                <a:solidFill>
                  <a:srgbClr val="FF0000"/>
                </a:solidFill>
              </a:rPr>
              <a:t>experiments</a:t>
            </a:r>
            <a:r>
              <a:rPr lang="es-MX" dirty="0" smtClean="0"/>
              <a:t> </a:t>
            </a:r>
            <a:r>
              <a:rPr lang="es-MX" dirty="0" err="1" smtClean="0"/>
              <a:t>altering</a:t>
            </a:r>
            <a:r>
              <a:rPr lang="es-MX" dirty="0" smtClean="0"/>
              <a:t> </a:t>
            </a:r>
            <a:r>
              <a:rPr lang="es-MX" dirty="0" err="1" smtClean="0"/>
              <a:t>the</a:t>
            </a:r>
            <a:r>
              <a:rPr lang="es-MX" dirty="0" smtClean="0"/>
              <a:t> </a:t>
            </a:r>
            <a:r>
              <a:rPr lang="es-MX" dirty="0" err="1" smtClean="0"/>
              <a:t>conditions</a:t>
            </a:r>
            <a:r>
              <a:rPr lang="es-MX" dirty="0" smtClean="0"/>
              <a:t> and </a:t>
            </a:r>
            <a:r>
              <a:rPr lang="es-MX" dirty="0" err="1" smtClean="0"/>
              <a:t>measuring</a:t>
            </a:r>
            <a:r>
              <a:rPr lang="es-MX" dirty="0" smtClean="0"/>
              <a:t>/</a:t>
            </a:r>
            <a:r>
              <a:rPr lang="es-MX" dirty="0" err="1" smtClean="0"/>
              <a:t>observing</a:t>
            </a:r>
            <a:r>
              <a:rPr lang="es-MX" dirty="0" smtClean="0"/>
              <a:t> </a:t>
            </a:r>
            <a:r>
              <a:rPr lang="es-MX" dirty="0" err="1" smtClean="0"/>
              <a:t>the</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the</a:t>
            </a:r>
            <a:r>
              <a:rPr lang="es-MX" dirty="0" smtClean="0"/>
              <a:t> </a:t>
            </a:r>
            <a:r>
              <a:rPr lang="es-MX" dirty="0" err="1" smtClean="0"/>
              <a:t>changing</a:t>
            </a:r>
            <a:r>
              <a:rPr lang="es-MX" dirty="0" smtClean="0"/>
              <a:t> </a:t>
            </a:r>
            <a:r>
              <a:rPr lang="es-MX" dirty="0" err="1" smtClean="0"/>
              <a:t>environment</a:t>
            </a:r>
            <a:endParaRPr lang="es-MX" dirty="0" smtClean="0"/>
          </a:p>
          <a:p>
            <a:pPr marL="971550" lvl="1" indent="-514350">
              <a:buFont typeface="+mj-lt"/>
              <a:buAutoNum type="arabicPeriod"/>
            </a:pPr>
            <a:r>
              <a:rPr lang="es-MX" dirty="0" err="1" smtClean="0"/>
              <a:t>Confirmation</a:t>
            </a:r>
            <a:r>
              <a:rPr lang="es-MX" dirty="0" smtClean="0"/>
              <a:t> (</a:t>
            </a:r>
            <a:r>
              <a:rPr lang="es-MX" dirty="0" err="1" smtClean="0"/>
              <a:t>or</a:t>
            </a:r>
            <a:r>
              <a:rPr lang="es-MX" dirty="0" smtClean="0"/>
              <a:t> </a:t>
            </a:r>
            <a:r>
              <a:rPr lang="es-MX" dirty="0" err="1" smtClean="0"/>
              <a:t>refutation</a:t>
            </a:r>
            <a:r>
              <a:rPr lang="es-MX" dirty="0" smtClean="0"/>
              <a:t>) of </a:t>
            </a:r>
            <a:r>
              <a:rPr lang="es-MX" dirty="0" err="1" smtClean="0"/>
              <a:t>the</a:t>
            </a:r>
            <a:r>
              <a:rPr lang="es-MX" dirty="0" smtClean="0"/>
              <a:t> </a:t>
            </a:r>
            <a:r>
              <a:rPr lang="es-MX" dirty="0" err="1" smtClean="0"/>
              <a:t>hypothesis</a:t>
            </a:r>
            <a:r>
              <a:rPr lang="es-MX" dirty="0" smtClean="0"/>
              <a:t> </a:t>
            </a:r>
            <a:r>
              <a:rPr lang="es-MX" dirty="0" err="1" smtClean="0"/>
              <a:t>based</a:t>
            </a:r>
            <a:r>
              <a:rPr lang="es-MX" dirty="0" smtClean="0"/>
              <a:t> </a:t>
            </a:r>
            <a:r>
              <a:rPr lang="es-MX" dirty="0" err="1" smtClean="0"/>
              <a:t>on</a:t>
            </a:r>
            <a:r>
              <a:rPr lang="es-MX" dirty="0" smtClean="0"/>
              <a:t> </a:t>
            </a:r>
            <a:r>
              <a:rPr lang="es-MX" dirty="0" err="1" smtClean="0"/>
              <a:t>evidence</a:t>
            </a:r>
            <a:r>
              <a:rPr lang="es-MX" dirty="0" smtClean="0"/>
              <a:t> (</a:t>
            </a:r>
            <a:r>
              <a:rPr lang="es-MX" dirty="0" err="1" smtClean="0"/>
              <a:t>observations</a:t>
            </a:r>
            <a:r>
              <a:rPr lang="es-MX" dirty="0" smtClean="0"/>
              <a:t>) </a:t>
            </a:r>
            <a:r>
              <a:rPr lang="es-MX" dirty="0" err="1" smtClean="0"/>
              <a:t>collected</a:t>
            </a:r>
            <a:r>
              <a:rPr lang="es-MX" dirty="0" smtClean="0"/>
              <a:t> </a:t>
            </a:r>
            <a:r>
              <a:rPr lang="es-MX" dirty="0" err="1" smtClean="0"/>
              <a:t>during</a:t>
            </a:r>
            <a:r>
              <a:rPr lang="es-MX" dirty="0" smtClean="0"/>
              <a:t> </a:t>
            </a:r>
            <a:r>
              <a:rPr lang="es-MX" dirty="0" err="1" smtClean="0"/>
              <a:t>the</a:t>
            </a:r>
            <a:r>
              <a:rPr lang="es-MX" dirty="0" smtClean="0"/>
              <a:t> </a:t>
            </a:r>
            <a:r>
              <a:rPr lang="es-MX" dirty="0" err="1" smtClean="0"/>
              <a:t>experimentation</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Contents</a:t>
            </a:r>
            <a:endParaRPr lang="es-ES"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s-MX" dirty="0" err="1" smtClean="0"/>
              <a:t>Common</a:t>
            </a:r>
            <a:r>
              <a:rPr lang="es-MX" dirty="0" smtClean="0"/>
              <a:t> excuses </a:t>
            </a:r>
            <a:r>
              <a:rPr lang="es-MX" dirty="0" err="1" smtClean="0"/>
              <a:t>to</a:t>
            </a:r>
            <a:r>
              <a:rPr lang="es-MX" dirty="0" smtClean="0"/>
              <a:t> </a:t>
            </a:r>
            <a:r>
              <a:rPr lang="es-MX" dirty="0" err="1" smtClean="0"/>
              <a:t>attempt</a:t>
            </a:r>
            <a:r>
              <a:rPr lang="es-MX" dirty="0" smtClean="0"/>
              <a:t> </a:t>
            </a:r>
            <a:r>
              <a:rPr lang="es-MX" dirty="0" err="1" smtClean="0"/>
              <a:t>not</a:t>
            </a:r>
            <a:r>
              <a:rPr lang="es-MX" dirty="0" smtClean="0"/>
              <a:t> </a:t>
            </a:r>
            <a:r>
              <a:rPr lang="es-MX" dirty="0" err="1" smtClean="0"/>
              <a:t>abiding</a:t>
            </a:r>
            <a:r>
              <a:rPr lang="es-MX" dirty="0" smtClean="0"/>
              <a:t> </a:t>
            </a:r>
            <a:r>
              <a:rPr lang="es-MX" dirty="0" err="1" smtClean="0"/>
              <a:t>by</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endParaRPr lang="en-GB" dirty="0" smtClean="0"/>
          </a:p>
          <a:p>
            <a:pPr marL="514350" indent="-514350">
              <a:buFont typeface="+mj-lt"/>
              <a:buAutoNum type="arabicPeriod"/>
            </a:pPr>
            <a:r>
              <a:rPr lang="en-GB" dirty="0" smtClean="0"/>
              <a:t>Scientific method</a:t>
            </a:r>
          </a:p>
          <a:p>
            <a:pPr marL="514350" indent="-514350">
              <a:buFont typeface="+mj-lt"/>
              <a:buAutoNum type="arabicPeriod"/>
            </a:pPr>
            <a:r>
              <a:rPr lang="es-MX" dirty="0" err="1" smtClean="0"/>
              <a:t>Research</a:t>
            </a:r>
            <a:r>
              <a:rPr lang="es-MX" dirty="0" smtClean="0"/>
              <a:t> </a:t>
            </a:r>
            <a:r>
              <a:rPr lang="es-MX" dirty="0" err="1" smtClean="0"/>
              <a:t>methodology</a:t>
            </a:r>
            <a:endParaRPr lang="es-MX" dirty="0" smtClean="0"/>
          </a:p>
          <a:p>
            <a:pPr marL="514350" indent="-514350">
              <a:buFont typeface="+mj-lt"/>
              <a:buAutoNum type="arabicPeriod"/>
            </a:pPr>
            <a:r>
              <a:rPr lang="es-MX" dirty="0" smtClean="0"/>
              <a:t>Experimental </a:t>
            </a:r>
            <a:r>
              <a:rPr lang="es-MX" dirty="0" err="1" smtClean="0"/>
              <a:t>design</a:t>
            </a:r>
            <a:endParaRPr lang="en-GB" dirty="0" smtClean="0"/>
          </a:p>
        </p:txBody>
      </p:sp>
      <p:sp>
        <p:nvSpPr>
          <p:cNvPr id="6" name="Date Placeholder 5"/>
          <p:cNvSpPr>
            <a:spLocks noGrp="1"/>
          </p:cNvSpPr>
          <p:nvPr>
            <p:ph type="dt" sz="half" idx="10"/>
          </p:nvPr>
        </p:nvSpPr>
        <p:spPr/>
        <p:txBody>
          <a:bodyPr/>
          <a:lstStyle/>
          <a:p>
            <a:fld id="{B2DD1E57-CDDD-4023-B2EE-26F1099D9FC7}" type="datetime1">
              <a:rPr lang="es-ES" smtClean="0"/>
              <a:pPr/>
              <a:t>17/08/2014</a:t>
            </a:fld>
            <a:endParaRPr lang="es-ES"/>
          </a:p>
        </p:txBody>
      </p:sp>
      <p:sp>
        <p:nvSpPr>
          <p:cNvPr id="7" name="Slide Number Placeholder 6"/>
          <p:cNvSpPr>
            <a:spLocks noGrp="1"/>
          </p:cNvSpPr>
          <p:nvPr>
            <p:ph type="sldNum" sz="quarter" idx="12"/>
          </p:nvPr>
        </p:nvSpPr>
        <p:spPr/>
        <p:txBody>
          <a:bodyPr/>
          <a:lstStyle/>
          <a:p>
            <a:fld id="{1B6A98DE-B0C0-4510-8517-23F285C36BE2}" type="slidenum">
              <a:rPr lang="es-ES" smtClean="0"/>
              <a:pPr/>
              <a:t>2</a:t>
            </a:fld>
            <a:endParaRPr lang="es-ES"/>
          </a:p>
        </p:txBody>
      </p:sp>
      <p:sp>
        <p:nvSpPr>
          <p:cNvPr id="8" name="Footer Placeholder 7"/>
          <p:cNvSpPr>
            <a:spLocks noGrp="1"/>
          </p:cNvSpPr>
          <p:nvPr>
            <p:ph type="ftr" sz="quarter" idx="11"/>
          </p:nvPr>
        </p:nvSpPr>
        <p:spPr/>
        <p:txBody>
          <a:bodyPr/>
          <a:lstStyle/>
          <a:p>
            <a:r>
              <a:rPr lang="en-US" smtClean="0"/>
              <a:t>INAOE</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a:xfrm>
            <a:off x="467544" y="4005064"/>
            <a:ext cx="8229600" cy="2285446"/>
          </a:xfrm>
        </p:spPr>
        <p:txBody>
          <a:bodyPr>
            <a:normAutofit fontScale="70000" lnSpcReduction="20000"/>
          </a:bodyPr>
          <a:lstStyle/>
          <a:p>
            <a:r>
              <a:rPr lang="es-MX" dirty="0" err="1" smtClean="0"/>
              <a:t>To</a:t>
            </a:r>
            <a:r>
              <a:rPr lang="es-MX" dirty="0" smtClean="0"/>
              <a:t> </a:t>
            </a:r>
            <a:r>
              <a:rPr lang="es-MX" dirty="0" err="1" smtClean="0"/>
              <a:t>have</a:t>
            </a:r>
            <a:r>
              <a:rPr lang="es-MX" dirty="0" smtClean="0"/>
              <a:t> positive </a:t>
            </a:r>
            <a:r>
              <a:rPr lang="es-MX" dirty="0" err="1" smtClean="0"/>
              <a:t>evidence</a:t>
            </a:r>
            <a:r>
              <a:rPr lang="es-MX" dirty="0" smtClean="0"/>
              <a:t> </a:t>
            </a:r>
            <a:r>
              <a:rPr lang="es-MX" dirty="0" err="1" smtClean="0"/>
              <a:t>supporting</a:t>
            </a:r>
            <a:r>
              <a:rPr lang="es-MX" dirty="0" smtClean="0"/>
              <a:t> a </a:t>
            </a:r>
            <a:r>
              <a:rPr lang="es-MX" dirty="0" err="1" smtClean="0"/>
              <a:t>hypothesis</a:t>
            </a:r>
            <a:r>
              <a:rPr lang="es-MX" dirty="0" smtClean="0"/>
              <a:t> </a:t>
            </a:r>
            <a:r>
              <a:rPr lang="es-MX" dirty="0" err="1" smtClean="0"/>
              <a:t>is</a:t>
            </a:r>
            <a:r>
              <a:rPr lang="es-MX" dirty="0" smtClean="0"/>
              <a:t> </a:t>
            </a:r>
            <a:r>
              <a:rPr lang="es-MX" dirty="0" err="1" smtClean="0"/>
              <a:t>not</a:t>
            </a:r>
            <a:r>
              <a:rPr lang="es-MX" dirty="0" smtClean="0"/>
              <a:t> </a:t>
            </a:r>
            <a:r>
              <a:rPr lang="es-MX" dirty="0" err="1" smtClean="0"/>
              <a:t>equivalent</a:t>
            </a:r>
            <a:r>
              <a:rPr lang="es-MX" dirty="0" smtClean="0"/>
              <a:t> </a:t>
            </a:r>
            <a:r>
              <a:rPr lang="es-MX" dirty="0" err="1" smtClean="0"/>
              <a:t>to</a:t>
            </a:r>
            <a:r>
              <a:rPr lang="es-MX" dirty="0" smtClean="0"/>
              <a:t> </a:t>
            </a:r>
            <a:r>
              <a:rPr lang="es-MX" dirty="0" err="1" smtClean="0">
                <a:solidFill>
                  <a:srgbClr val="00B050"/>
                </a:solidFill>
              </a:rPr>
              <a:t>demonstrate</a:t>
            </a:r>
            <a:r>
              <a:rPr lang="es-MX" dirty="0" smtClean="0"/>
              <a:t> a </a:t>
            </a:r>
            <a:r>
              <a:rPr lang="es-MX" dirty="0" err="1" smtClean="0"/>
              <a:t>hypothesis</a:t>
            </a:r>
            <a:r>
              <a:rPr lang="es-MX" dirty="0" smtClean="0"/>
              <a:t>, </a:t>
            </a:r>
            <a:r>
              <a:rPr lang="es-MX" dirty="0" err="1" smtClean="0"/>
              <a:t>let</a:t>
            </a:r>
            <a:r>
              <a:rPr lang="es-MX" dirty="0" smtClean="0"/>
              <a:t> </a:t>
            </a:r>
            <a:r>
              <a:rPr lang="es-MX" dirty="0" err="1" smtClean="0"/>
              <a:t>alone</a:t>
            </a:r>
            <a:r>
              <a:rPr lang="es-MX" dirty="0" smtClean="0"/>
              <a:t> </a:t>
            </a:r>
            <a:r>
              <a:rPr lang="es-MX" dirty="0" err="1" smtClean="0"/>
              <a:t>to</a:t>
            </a:r>
            <a:r>
              <a:rPr lang="es-MX" dirty="0" smtClean="0"/>
              <a:t> </a:t>
            </a:r>
            <a:r>
              <a:rPr lang="es-MX" dirty="0" err="1" smtClean="0"/>
              <a:t>confirm</a:t>
            </a:r>
            <a:r>
              <a:rPr lang="es-MX" dirty="0" smtClean="0"/>
              <a:t> a fact.</a:t>
            </a:r>
          </a:p>
          <a:p>
            <a:pPr lvl="1"/>
            <a:r>
              <a:rPr lang="es-MX" dirty="0" smtClean="0"/>
              <a:t>…</a:t>
            </a:r>
            <a:r>
              <a:rPr lang="es-MX" dirty="0" err="1" smtClean="0"/>
              <a:t>with</a:t>
            </a:r>
            <a:r>
              <a:rPr lang="es-MX" dirty="0" smtClean="0"/>
              <a:t> positive </a:t>
            </a:r>
            <a:r>
              <a:rPr lang="es-MX" dirty="0" err="1" smtClean="0"/>
              <a:t>evdience</a:t>
            </a:r>
            <a:r>
              <a:rPr lang="es-MX" dirty="0" smtClean="0"/>
              <a:t> </a:t>
            </a:r>
            <a:r>
              <a:rPr lang="es-MX" dirty="0" err="1" smtClean="0"/>
              <a:t>you</a:t>
            </a:r>
            <a:r>
              <a:rPr lang="es-MX" dirty="0" smtClean="0"/>
              <a:t> </a:t>
            </a:r>
            <a:r>
              <a:rPr lang="es-MX" dirty="0" err="1" smtClean="0"/>
              <a:t>only</a:t>
            </a:r>
            <a:r>
              <a:rPr lang="es-MX" dirty="0" smtClean="0"/>
              <a:t> </a:t>
            </a:r>
            <a:r>
              <a:rPr lang="es-MX" dirty="0" err="1" smtClean="0"/>
              <a:t>increase</a:t>
            </a:r>
            <a:r>
              <a:rPr lang="es-MX" dirty="0" smtClean="0"/>
              <a:t> </a:t>
            </a:r>
            <a:r>
              <a:rPr lang="es-MX" dirty="0" err="1" smtClean="0"/>
              <a:t>your</a:t>
            </a:r>
            <a:r>
              <a:rPr lang="es-MX" dirty="0" smtClean="0"/>
              <a:t> </a:t>
            </a:r>
            <a:r>
              <a:rPr lang="es-MX" dirty="0" err="1" smtClean="0"/>
              <a:t>confidence</a:t>
            </a:r>
            <a:r>
              <a:rPr lang="es-MX" dirty="0" smtClean="0"/>
              <a:t> in </a:t>
            </a:r>
            <a:r>
              <a:rPr lang="es-MX" dirty="0" err="1" smtClean="0"/>
              <a:t>the</a:t>
            </a:r>
            <a:r>
              <a:rPr lang="es-MX" dirty="0" smtClean="0"/>
              <a:t> </a:t>
            </a:r>
            <a:r>
              <a:rPr lang="es-MX" dirty="0" err="1" smtClean="0"/>
              <a:t>hypothesis</a:t>
            </a:r>
            <a:endParaRPr lang="en-GB" dirty="0" smtClean="0"/>
          </a:p>
          <a:p>
            <a:pPr lvl="1"/>
            <a:r>
              <a:rPr lang="es-MX" dirty="0" err="1" smtClean="0"/>
              <a:t>The</a:t>
            </a:r>
            <a:r>
              <a:rPr lang="es-MX" dirty="0" smtClean="0"/>
              <a:t> more </a:t>
            </a:r>
            <a:r>
              <a:rPr lang="es-MX" dirty="0" err="1" smtClean="0"/>
              <a:t>experiments</a:t>
            </a:r>
            <a:r>
              <a:rPr lang="es-MX" dirty="0" smtClean="0"/>
              <a:t> are </a:t>
            </a:r>
            <a:r>
              <a:rPr lang="es-MX" dirty="0" err="1" smtClean="0"/>
              <a:t>made</a:t>
            </a:r>
            <a:r>
              <a:rPr lang="es-MX" dirty="0" smtClean="0"/>
              <a:t> </a:t>
            </a:r>
            <a:r>
              <a:rPr lang="es-MX" dirty="0" err="1" smtClean="0"/>
              <a:t>that</a:t>
            </a:r>
            <a:r>
              <a:rPr lang="es-MX" dirty="0" smtClean="0"/>
              <a:t> </a:t>
            </a:r>
            <a:r>
              <a:rPr lang="es-MX" dirty="0" err="1" smtClean="0"/>
              <a:t>result</a:t>
            </a:r>
            <a:r>
              <a:rPr lang="es-MX" dirty="0" smtClean="0"/>
              <a:t> in </a:t>
            </a:r>
            <a:r>
              <a:rPr lang="es-MX" dirty="0" err="1" smtClean="0"/>
              <a:t>evidence</a:t>
            </a:r>
            <a:r>
              <a:rPr lang="es-MX" dirty="0" smtClean="0"/>
              <a:t> </a:t>
            </a:r>
            <a:r>
              <a:rPr lang="es-MX" dirty="0" err="1" smtClean="0"/>
              <a:t>supporting</a:t>
            </a:r>
            <a:r>
              <a:rPr lang="es-MX" dirty="0" smtClean="0"/>
              <a:t> </a:t>
            </a:r>
            <a:r>
              <a:rPr lang="es-MX" dirty="0" err="1" smtClean="0"/>
              <a:t>your</a:t>
            </a:r>
            <a:r>
              <a:rPr lang="es-MX" dirty="0" smtClean="0"/>
              <a:t> </a:t>
            </a:r>
            <a:r>
              <a:rPr lang="es-MX" dirty="0" err="1" smtClean="0"/>
              <a:t>hypothesis</a:t>
            </a:r>
            <a:r>
              <a:rPr lang="es-MX" dirty="0" smtClean="0"/>
              <a:t>, </a:t>
            </a:r>
            <a:r>
              <a:rPr lang="es-MX" dirty="0" err="1" smtClean="0"/>
              <a:t>the</a:t>
            </a:r>
            <a:r>
              <a:rPr lang="es-MX" dirty="0" smtClean="0"/>
              <a:t> </a:t>
            </a:r>
            <a:r>
              <a:rPr lang="es-MX" dirty="0" err="1" smtClean="0"/>
              <a:t>bigger</a:t>
            </a:r>
            <a:r>
              <a:rPr lang="es-MX" dirty="0" smtClean="0"/>
              <a:t> </a:t>
            </a:r>
            <a:r>
              <a:rPr lang="es-MX" dirty="0" err="1" smtClean="0"/>
              <a:t>certainty</a:t>
            </a:r>
            <a:r>
              <a:rPr lang="es-MX" dirty="0" smtClean="0"/>
              <a:t> </a:t>
            </a:r>
            <a:r>
              <a:rPr lang="es-MX" dirty="0" err="1" smtClean="0"/>
              <a:t>you</a:t>
            </a:r>
            <a:r>
              <a:rPr lang="es-MX" dirty="0" smtClean="0"/>
              <a:t> </a:t>
            </a:r>
            <a:r>
              <a:rPr lang="es-MX" dirty="0" err="1" smtClean="0"/>
              <a:t>have</a:t>
            </a:r>
            <a:r>
              <a:rPr lang="es-MX" dirty="0" smtClean="0"/>
              <a:t> </a:t>
            </a:r>
            <a:r>
              <a:rPr lang="es-MX" dirty="0" err="1" smtClean="0"/>
              <a:t>on</a:t>
            </a:r>
            <a:r>
              <a:rPr lang="es-MX" dirty="0" smtClean="0"/>
              <a:t> </a:t>
            </a:r>
            <a:r>
              <a:rPr lang="es-MX" dirty="0" err="1" smtClean="0"/>
              <a:t>your</a:t>
            </a:r>
            <a:r>
              <a:rPr lang="es-MX" dirty="0" smtClean="0"/>
              <a:t> </a:t>
            </a:r>
            <a:r>
              <a:rPr lang="es-MX" dirty="0" err="1" smtClean="0"/>
              <a:t>hypothesis</a:t>
            </a:r>
            <a:endParaRPr lang="es-MX" dirty="0" smtClean="0"/>
          </a:p>
          <a:p>
            <a:pPr lvl="1">
              <a:buNone/>
            </a:pP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20</a:t>
            </a:fld>
            <a:endParaRPr lang="es-ES"/>
          </a:p>
        </p:txBody>
      </p:sp>
      <p:sp>
        <p:nvSpPr>
          <p:cNvPr id="7" name="6 Rectángulo redondeado"/>
          <p:cNvSpPr/>
          <p:nvPr/>
        </p:nvSpPr>
        <p:spPr>
          <a:xfrm>
            <a:off x="683568" y="1124744"/>
            <a:ext cx="8064896" cy="2376264"/>
          </a:xfrm>
          <a:prstGeom prst="roundRect">
            <a:avLst/>
          </a:prstGeom>
          <a:solidFill>
            <a:srgbClr val="FFFFCC"/>
          </a:solidFill>
          <a:ln w="1016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FF0000"/>
                </a:solidFill>
              </a:rPr>
              <a:t>¡YOU CAN’T DEMONSTRATE THAT A HYPOTHESIS IS CORRECT/TRUE!</a:t>
            </a:r>
            <a:endParaRPr lang="en-GB" sz="48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a:bodyPr>
          <a:lstStyle/>
          <a:p>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is</a:t>
            </a:r>
            <a:r>
              <a:rPr lang="es-MX" dirty="0" smtClean="0"/>
              <a:t> </a:t>
            </a:r>
            <a:r>
              <a:rPr lang="es-MX" dirty="0" err="1" smtClean="0"/>
              <a:t>an</a:t>
            </a:r>
            <a:r>
              <a:rPr lang="es-MX" dirty="0" smtClean="0"/>
              <a:t> </a:t>
            </a:r>
            <a:r>
              <a:rPr lang="es-MX" dirty="0" err="1" smtClean="0"/>
              <a:t>effort</a:t>
            </a:r>
            <a:r>
              <a:rPr lang="es-MX" dirty="0" smtClean="0"/>
              <a:t>:</a:t>
            </a:r>
          </a:p>
          <a:p>
            <a:pPr lvl="1"/>
            <a:r>
              <a:rPr lang="es-MX" b="1" dirty="0" err="1" smtClean="0">
                <a:solidFill>
                  <a:srgbClr val="0070C0"/>
                </a:solidFill>
              </a:rPr>
              <a:t>Collective</a:t>
            </a:r>
            <a:r>
              <a:rPr lang="es-MX" dirty="0" smtClean="0"/>
              <a:t> of </a:t>
            </a:r>
            <a:r>
              <a:rPr lang="es-MX" dirty="0" err="1" smtClean="0"/>
              <a:t>all</a:t>
            </a:r>
            <a:r>
              <a:rPr lang="es-MX" dirty="0" smtClean="0"/>
              <a:t> </a:t>
            </a:r>
            <a:r>
              <a:rPr lang="es-MX" dirty="0" err="1" smtClean="0"/>
              <a:t>scientists</a:t>
            </a:r>
            <a:endParaRPr lang="es-MX" dirty="0" smtClean="0"/>
          </a:p>
          <a:p>
            <a:pPr lvl="2"/>
            <a:r>
              <a:rPr lang="es-MX" dirty="0" smtClean="0"/>
              <a:t>Individual </a:t>
            </a:r>
            <a:r>
              <a:rPr lang="es-MX" dirty="0" err="1" smtClean="0"/>
              <a:t>research</a:t>
            </a:r>
            <a:r>
              <a:rPr lang="es-MX" dirty="0" smtClean="0"/>
              <a:t> </a:t>
            </a:r>
            <a:r>
              <a:rPr lang="es-MX" dirty="0" err="1" smtClean="0"/>
              <a:t>is</a:t>
            </a:r>
            <a:r>
              <a:rPr lang="es-MX" dirty="0" smtClean="0"/>
              <a:t> </a:t>
            </a:r>
            <a:r>
              <a:rPr lang="es-MX" i="1" dirty="0" err="1" smtClean="0"/>
              <a:t>unavoidably</a:t>
            </a:r>
            <a:r>
              <a:rPr lang="es-MX" dirty="0" smtClean="0"/>
              <a:t> </a:t>
            </a:r>
            <a:r>
              <a:rPr lang="es-MX" dirty="0" err="1" smtClean="0"/>
              <a:t>influenced</a:t>
            </a:r>
            <a:r>
              <a:rPr lang="es-MX" dirty="0" smtClean="0"/>
              <a:t> </a:t>
            </a:r>
            <a:r>
              <a:rPr lang="es-MX" dirty="0" err="1" smtClean="0"/>
              <a:t>by</a:t>
            </a:r>
            <a:r>
              <a:rPr lang="es-MX" dirty="0" smtClean="0"/>
              <a:t> personal and cultural </a:t>
            </a:r>
            <a:r>
              <a:rPr lang="es-MX" dirty="0" err="1" smtClean="0"/>
              <a:t>bias</a:t>
            </a:r>
            <a:endParaRPr lang="es-MX" dirty="0" smtClean="0"/>
          </a:p>
          <a:p>
            <a:pPr lvl="2"/>
            <a:endParaRPr lang="es-MX" dirty="0" smtClean="0"/>
          </a:p>
          <a:p>
            <a:pPr lvl="1"/>
            <a:r>
              <a:rPr lang="es-MX" b="1" dirty="0" err="1" smtClean="0">
                <a:solidFill>
                  <a:srgbClr val="0070C0"/>
                </a:solidFill>
              </a:rPr>
              <a:t>Standardized</a:t>
            </a:r>
            <a:r>
              <a:rPr lang="es-MX" dirty="0" smtClean="0"/>
              <a:t> </a:t>
            </a:r>
            <a:r>
              <a:rPr lang="es-MX" dirty="0" err="1" smtClean="0"/>
              <a:t>to</a:t>
            </a:r>
            <a:r>
              <a:rPr lang="es-MX" dirty="0" smtClean="0"/>
              <a:t> </a:t>
            </a:r>
            <a:r>
              <a:rPr lang="es-MX" dirty="0" err="1" smtClean="0"/>
              <a:t>minimize</a:t>
            </a:r>
            <a:r>
              <a:rPr lang="es-MX" dirty="0" smtClean="0"/>
              <a:t> </a:t>
            </a:r>
            <a:r>
              <a:rPr lang="es-MX" dirty="0" err="1" smtClean="0"/>
              <a:t>bias</a:t>
            </a:r>
            <a:endParaRPr lang="es-MX" dirty="0" smtClean="0"/>
          </a:p>
          <a:p>
            <a:pPr lvl="2"/>
            <a:r>
              <a:rPr lang="es-MX" dirty="0" err="1" smtClean="0"/>
              <a:t>Consensus</a:t>
            </a:r>
            <a:r>
              <a:rPr lang="es-MX" dirty="0" smtClean="0"/>
              <a:t> </a:t>
            </a:r>
            <a:r>
              <a:rPr lang="es-MX" dirty="0" err="1" smtClean="0"/>
              <a:t>among</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community</a:t>
            </a:r>
            <a:r>
              <a:rPr lang="es-MX" dirty="0" smtClean="0"/>
              <a:t> </a:t>
            </a:r>
            <a:r>
              <a:rPr lang="es-MX" dirty="0" err="1" smtClean="0"/>
              <a:t>is</a:t>
            </a:r>
            <a:r>
              <a:rPr lang="es-MX" dirty="0" smtClean="0"/>
              <a:t> a central </a:t>
            </a:r>
            <a:r>
              <a:rPr lang="es-MX" dirty="0" err="1" smtClean="0"/>
              <a:t>demand</a:t>
            </a:r>
            <a:r>
              <a:rPr lang="es-MX" dirty="0" smtClean="0"/>
              <a:t> in </a:t>
            </a:r>
            <a:r>
              <a:rPr lang="es-MX" dirty="0" err="1" smtClean="0"/>
              <a:t>empirical</a:t>
            </a:r>
            <a:r>
              <a:rPr lang="es-MX" dirty="0" smtClean="0"/>
              <a:t> </a:t>
            </a:r>
            <a:r>
              <a:rPr lang="es-MX" dirty="0" err="1" smtClean="0"/>
              <a:t>research</a:t>
            </a:r>
            <a:r>
              <a:rPr lang="es-MX" dirty="0" smtClean="0"/>
              <a:t> [SwanbornPG1996]</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a:bodyPr>
          <a:lstStyle/>
          <a:p>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is</a:t>
            </a:r>
            <a:r>
              <a:rPr lang="es-MX" dirty="0" smtClean="0"/>
              <a:t> </a:t>
            </a:r>
            <a:r>
              <a:rPr lang="es-MX" dirty="0" err="1" smtClean="0"/>
              <a:t>an</a:t>
            </a:r>
            <a:r>
              <a:rPr lang="es-MX" dirty="0" smtClean="0"/>
              <a:t> </a:t>
            </a:r>
            <a:r>
              <a:rPr lang="es-MX" dirty="0" err="1" smtClean="0"/>
              <a:t>effort</a:t>
            </a:r>
            <a:r>
              <a:rPr lang="es-MX" dirty="0" smtClean="0"/>
              <a:t>:</a:t>
            </a:r>
          </a:p>
          <a:p>
            <a:pPr lvl="1"/>
            <a:r>
              <a:rPr lang="es-MX" b="1" dirty="0" err="1" smtClean="0">
                <a:solidFill>
                  <a:srgbClr val="0070C0"/>
                </a:solidFill>
              </a:rPr>
              <a:t>Dynamic</a:t>
            </a:r>
            <a:r>
              <a:rPr lang="es-MX" dirty="0" smtClean="0"/>
              <a:t> (time)</a:t>
            </a:r>
          </a:p>
          <a:p>
            <a:pPr lvl="2"/>
            <a:r>
              <a:rPr lang="es-MX" dirty="0" err="1" smtClean="0"/>
              <a:t>It</a:t>
            </a:r>
            <a:r>
              <a:rPr lang="es-MX" dirty="0" smtClean="0"/>
              <a:t> </a:t>
            </a:r>
            <a:r>
              <a:rPr lang="es-MX" dirty="0" err="1" smtClean="0"/>
              <a:t>is</a:t>
            </a:r>
            <a:r>
              <a:rPr lang="es-MX" dirty="0" smtClean="0"/>
              <a:t> </a:t>
            </a:r>
            <a:r>
              <a:rPr lang="es-MX" dirty="0" err="1" smtClean="0"/>
              <a:t>subject</a:t>
            </a:r>
            <a:r>
              <a:rPr lang="es-MX" dirty="0" smtClean="0"/>
              <a:t> </a:t>
            </a:r>
            <a:r>
              <a:rPr lang="es-MX" dirty="0" err="1" smtClean="0"/>
              <a:t>to</a:t>
            </a:r>
            <a:r>
              <a:rPr lang="es-MX" dirty="0" smtClean="0"/>
              <a:t> </a:t>
            </a:r>
            <a:r>
              <a:rPr lang="es-MX" dirty="0" err="1" smtClean="0"/>
              <a:t>continuous</a:t>
            </a:r>
            <a:r>
              <a:rPr lang="es-MX" dirty="0" smtClean="0"/>
              <a:t> </a:t>
            </a:r>
            <a:r>
              <a:rPr lang="es-MX" dirty="0" err="1" smtClean="0"/>
              <a:t>revision</a:t>
            </a:r>
            <a:endParaRPr lang="es-MX" dirty="0" smtClean="0"/>
          </a:p>
          <a:p>
            <a:pPr lvl="2"/>
            <a:endParaRPr lang="es-MX" dirty="0" smtClean="0"/>
          </a:p>
          <a:p>
            <a:pPr lvl="2"/>
            <a:r>
              <a:rPr lang="es-MX" dirty="0" err="1" smtClean="0"/>
              <a:t>The</a:t>
            </a:r>
            <a:r>
              <a:rPr lang="es-MX" dirty="0" smtClean="0"/>
              <a:t> </a:t>
            </a:r>
            <a:r>
              <a:rPr lang="es-MX" dirty="0" err="1" smtClean="0"/>
              <a:t>hypothesis</a:t>
            </a:r>
            <a:r>
              <a:rPr lang="es-MX" dirty="0" smtClean="0"/>
              <a:t> </a:t>
            </a:r>
            <a:r>
              <a:rPr lang="es-MX" dirty="0" err="1" smtClean="0"/>
              <a:t>that</a:t>
            </a:r>
            <a:r>
              <a:rPr lang="es-MX" dirty="0" smtClean="0"/>
              <a:t> has </a:t>
            </a:r>
            <a:r>
              <a:rPr lang="es-MX" dirty="0" err="1" smtClean="0"/>
              <a:t>been</a:t>
            </a:r>
            <a:r>
              <a:rPr lang="es-MX" dirty="0" smtClean="0"/>
              <a:t> </a:t>
            </a:r>
            <a:r>
              <a:rPr lang="es-MX" dirty="0" err="1" smtClean="0"/>
              <a:t>hold</a:t>
            </a:r>
            <a:r>
              <a:rPr lang="es-MX" dirty="0" smtClean="0"/>
              <a:t> </a:t>
            </a:r>
            <a:r>
              <a:rPr lang="es-MX" dirty="0" err="1" smtClean="0"/>
              <a:t>across</a:t>
            </a:r>
            <a:r>
              <a:rPr lang="es-MX" dirty="0" smtClean="0"/>
              <a:t> </a:t>
            </a:r>
            <a:r>
              <a:rPr lang="es-MX" dirty="0" err="1" smtClean="0"/>
              <a:t>many</a:t>
            </a:r>
            <a:r>
              <a:rPr lang="es-MX" dirty="0" smtClean="0"/>
              <a:t> </a:t>
            </a:r>
            <a:r>
              <a:rPr lang="es-MX" dirty="0" err="1" smtClean="0"/>
              <a:t>observations</a:t>
            </a:r>
            <a:r>
              <a:rPr lang="es-MX" dirty="0" smtClean="0"/>
              <a:t> </a:t>
            </a:r>
            <a:r>
              <a:rPr lang="es-MX" dirty="0" err="1" smtClean="0"/>
              <a:t>might</a:t>
            </a:r>
            <a:r>
              <a:rPr lang="es-MX" dirty="0" smtClean="0"/>
              <a:t> </a:t>
            </a:r>
            <a:r>
              <a:rPr lang="es-MX" dirty="0" err="1" smtClean="0"/>
              <a:t>still</a:t>
            </a:r>
            <a:r>
              <a:rPr lang="es-MX" dirty="0" smtClean="0"/>
              <a:t> </a:t>
            </a:r>
            <a:r>
              <a:rPr lang="es-MX" dirty="0" err="1" smtClean="0"/>
              <a:t>be</a:t>
            </a:r>
            <a:r>
              <a:rPr lang="es-MX" dirty="0" smtClean="0"/>
              <a:t> </a:t>
            </a:r>
            <a:r>
              <a:rPr lang="es-MX" dirty="0" err="1" smtClean="0"/>
              <a:t>refuted</a:t>
            </a:r>
            <a:r>
              <a:rPr lang="es-MX" dirty="0" smtClean="0"/>
              <a:t> at </a:t>
            </a:r>
            <a:r>
              <a:rPr lang="es-MX" dirty="0" err="1" smtClean="0"/>
              <a:t>any</a:t>
            </a:r>
            <a:r>
              <a:rPr lang="es-MX" dirty="0" smtClean="0"/>
              <a:t> time </a:t>
            </a:r>
            <a:r>
              <a:rPr lang="es-MX" dirty="0" err="1" smtClean="0"/>
              <a:t>by</a:t>
            </a:r>
            <a:r>
              <a:rPr lang="es-MX" dirty="0" smtClean="0"/>
              <a:t> new </a:t>
            </a:r>
            <a:r>
              <a:rPr lang="es-MX" dirty="0" err="1" smtClean="0"/>
              <a:t>evidence</a:t>
            </a:r>
            <a:r>
              <a:rPr lang="es-MX" dirty="0" smtClean="0"/>
              <a:t> (</a:t>
            </a:r>
            <a:r>
              <a:rPr lang="es-MX" dirty="0" err="1" smtClean="0"/>
              <a:t>facts</a:t>
            </a:r>
            <a:r>
              <a:rPr lang="es-MX" dirty="0" smtClean="0"/>
              <a:t>)</a:t>
            </a:r>
          </a:p>
          <a:p>
            <a:pPr lvl="3"/>
            <a:r>
              <a:rPr lang="en-GB" dirty="0" smtClean="0"/>
              <a:t>"When the facts change, I change my mind. What do you do, sir?"</a:t>
            </a:r>
          </a:p>
          <a:p>
            <a:pPr lvl="4"/>
            <a:r>
              <a:rPr lang="en-GB" dirty="0" err="1" smtClean="0"/>
              <a:t>Atribuido</a:t>
            </a:r>
            <a:r>
              <a:rPr lang="en-GB" dirty="0" smtClean="0"/>
              <a:t> a John Maynard Keynes</a:t>
            </a:r>
            <a:endParaRPr lang="es-MX" dirty="0" smtClean="0"/>
          </a:p>
          <a:p>
            <a:pPr lvl="2"/>
            <a:endParaRPr lang="es-MX" dirty="0" smtClean="0"/>
          </a:p>
          <a:p>
            <a:pPr lvl="2"/>
            <a:r>
              <a:rPr lang="es-MX" dirty="0" err="1" smtClean="0"/>
              <a:t>Science</a:t>
            </a:r>
            <a:r>
              <a:rPr lang="es-MX" dirty="0" smtClean="0"/>
              <a:t> </a:t>
            </a:r>
            <a:r>
              <a:rPr lang="es-MX" dirty="0" err="1" smtClean="0"/>
              <a:t>is</a:t>
            </a:r>
            <a:r>
              <a:rPr lang="es-MX" dirty="0" smtClean="0"/>
              <a:t> </a:t>
            </a:r>
            <a:r>
              <a:rPr lang="es-MX" dirty="0" err="1" smtClean="0"/>
              <a:t>self-corrective</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22</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fontScale="92500" lnSpcReduction="10000"/>
          </a:bodyPr>
          <a:lstStyle/>
          <a:p>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is</a:t>
            </a:r>
            <a:r>
              <a:rPr lang="es-MX" dirty="0" smtClean="0"/>
              <a:t> </a:t>
            </a:r>
            <a:r>
              <a:rPr lang="es-MX" dirty="0" err="1" smtClean="0"/>
              <a:t>an</a:t>
            </a:r>
            <a:r>
              <a:rPr lang="es-MX" dirty="0" smtClean="0"/>
              <a:t> </a:t>
            </a:r>
            <a:r>
              <a:rPr lang="es-MX" dirty="0" err="1" smtClean="0"/>
              <a:t>effort</a:t>
            </a:r>
            <a:r>
              <a:rPr lang="es-MX" dirty="0" smtClean="0"/>
              <a:t>:</a:t>
            </a:r>
          </a:p>
          <a:p>
            <a:pPr lvl="1"/>
            <a:r>
              <a:rPr lang="es-MX" b="1" dirty="0" err="1" smtClean="0">
                <a:solidFill>
                  <a:srgbClr val="0070C0"/>
                </a:solidFill>
              </a:rPr>
              <a:t>Critic</a:t>
            </a:r>
            <a:r>
              <a:rPr lang="es-MX" dirty="0" smtClean="0"/>
              <a:t> and </a:t>
            </a:r>
            <a:r>
              <a:rPr lang="es-MX" b="1" dirty="0" err="1" smtClean="0">
                <a:solidFill>
                  <a:srgbClr val="0070C0"/>
                </a:solidFill>
              </a:rPr>
              <a:t>creative</a:t>
            </a:r>
            <a:endParaRPr lang="es-MX" b="1" dirty="0" smtClean="0">
              <a:solidFill>
                <a:srgbClr val="0070C0"/>
              </a:solidFill>
            </a:endParaRPr>
          </a:p>
          <a:p>
            <a:pPr lvl="2"/>
            <a:endParaRPr lang="es-MX" dirty="0" smtClean="0"/>
          </a:p>
          <a:p>
            <a:pPr lvl="2"/>
            <a:r>
              <a:rPr lang="es-MX" dirty="0" err="1" smtClean="0"/>
              <a:t>Critical</a:t>
            </a:r>
            <a:r>
              <a:rPr lang="es-MX" dirty="0" smtClean="0"/>
              <a:t> </a:t>
            </a:r>
            <a:r>
              <a:rPr lang="es-MX" dirty="0" err="1" smtClean="0"/>
              <a:t>thinking</a:t>
            </a:r>
            <a:r>
              <a:rPr lang="es-MX" dirty="0" smtClean="0"/>
              <a:t> </a:t>
            </a:r>
            <a:r>
              <a:rPr lang="es-MX" dirty="0" err="1" smtClean="0"/>
              <a:t>is</a:t>
            </a:r>
            <a:r>
              <a:rPr lang="es-MX" dirty="0" smtClean="0"/>
              <a:t> </a:t>
            </a:r>
            <a:r>
              <a:rPr lang="es-MX" dirty="0" err="1" smtClean="0"/>
              <a:t>capable</a:t>
            </a:r>
            <a:r>
              <a:rPr lang="es-MX" dirty="0" smtClean="0"/>
              <a:t> of </a:t>
            </a:r>
            <a:r>
              <a:rPr lang="es-MX" dirty="0" err="1" smtClean="0"/>
              <a:t>deciding</a:t>
            </a:r>
            <a:r>
              <a:rPr lang="es-MX" dirty="0" smtClean="0"/>
              <a:t> </a:t>
            </a:r>
            <a:r>
              <a:rPr lang="es-MX" dirty="0" err="1" smtClean="0"/>
              <a:t>whether</a:t>
            </a:r>
            <a:r>
              <a:rPr lang="es-MX" dirty="0" smtClean="0"/>
              <a:t> </a:t>
            </a:r>
            <a:r>
              <a:rPr lang="es-MX" dirty="0" err="1" smtClean="0"/>
              <a:t>an</a:t>
            </a:r>
            <a:r>
              <a:rPr lang="es-MX" dirty="0" smtClean="0"/>
              <a:t> </a:t>
            </a:r>
            <a:r>
              <a:rPr lang="es-MX" dirty="0" err="1" smtClean="0"/>
              <a:t>statement</a:t>
            </a:r>
            <a:r>
              <a:rPr lang="es-MX" dirty="0" smtClean="0"/>
              <a:t> </a:t>
            </a:r>
            <a:r>
              <a:rPr lang="es-MX" dirty="0" err="1" smtClean="0"/>
              <a:t>is</a:t>
            </a:r>
            <a:r>
              <a:rPr lang="es-MX" dirty="0" smtClean="0"/>
              <a:t> </a:t>
            </a:r>
            <a:r>
              <a:rPr lang="es-MX" dirty="0" err="1" smtClean="0"/>
              <a:t>always</a:t>
            </a:r>
            <a:r>
              <a:rPr lang="es-MX" dirty="0" smtClean="0"/>
              <a:t> true, </a:t>
            </a:r>
            <a:r>
              <a:rPr lang="es-MX" dirty="0" err="1" smtClean="0"/>
              <a:t>partially</a:t>
            </a:r>
            <a:r>
              <a:rPr lang="es-MX" dirty="0" smtClean="0"/>
              <a:t> true </a:t>
            </a:r>
            <a:r>
              <a:rPr lang="es-MX" dirty="0" err="1" smtClean="0"/>
              <a:t>or</a:t>
            </a:r>
            <a:r>
              <a:rPr lang="es-MX" dirty="0" smtClean="0"/>
              <a:t> false.</a:t>
            </a:r>
          </a:p>
          <a:p>
            <a:pPr lvl="2"/>
            <a:endParaRPr lang="es-MX" dirty="0" smtClean="0"/>
          </a:p>
          <a:p>
            <a:pPr lvl="2"/>
            <a:r>
              <a:rPr lang="es-MX" dirty="0" err="1" smtClean="0"/>
              <a:t>Creative</a:t>
            </a:r>
            <a:r>
              <a:rPr lang="es-MX" dirty="0" smtClean="0"/>
              <a:t> </a:t>
            </a:r>
            <a:r>
              <a:rPr lang="es-MX" dirty="0" err="1" smtClean="0"/>
              <a:t>thinking</a:t>
            </a:r>
            <a:r>
              <a:rPr lang="es-MX" dirty="0" smtClean="0"/>
              <a:t> </a:t>
            </a:r>
            <a:r>
              <a:rPr lang="es-MX" dirty="0" err="1" smtClean="0"/>
              <a:t>permits</a:t>
            </a:r>
            <a:r>
              <a:rPr lang="es-MX" dirty="0" smtClean="0"/>
              <a:t> </a:t>
            </a:r>
            <a:r>
              <a:rPr lang="es-MX" dirty="0" err="1" smtClean="0"/>
              <a:t>developing</a:t>
            </a:r>
            <a:r>
              <a:rPr lang="es-MX" dirty="0" smtClean="0"/>
              <a:t> </a:t>
            </a:r>
            <a:r>
              <a:rPr lang="es-MX" dirty="0" err="1" smtClean="0"/>
              <a:t>unique</a:t>
            </a:r>
            <a:r>
              <a:rPr lang="es-MX" dirty="0" smtClean="0"/>
              <a:t> and </a:t>
            </a:r>
            <a:r>
              <a:rPr lang="es-MX" dirty="0" err="1" smtClean="0"/>
              <a:t>useful</a:t>
            </a:r>
            <a:r>
              <a:rPr lang="es-MX" dirty="0" smtClean="0"/>
              <a:t> ideas </a:t>
            </a:r>
            <a:r>
              <a:rPr lang="es-MX" dirty="0" err="1" smtClean="0"/>
              <a:t>worth</a:t>
            </a:r>
            <a:r>
              <a:rPr lang="es-MX" dirty="0" smtClean="0"/>
              <a:t> of </a:t>
            </a:r>
            <a:r>
              <a:rPr lang="es-MX" dirty="0" err="1" smtClean="0"/>
              <a:t>consideration</a:t>
            </a:r>
            <a:endParaRPr lang="es-MX" dirty="0" smtClean="0"/>
          </a:p>
          <a:p>
            <a:pPr lvl="3"/>
            <a:r>
              <a:rPr lang="en-GB" dirty="0" smtClean="0">
                <a:hlinkClick r:id="rId2"/>
              </a:rPr>
              <a:t>http://www.umich.edu/~elements/probsolv/strategy/crit-n-creat.htm</a:t>
            </a:r>
            <a:endParaRPr lang="en-GB" dirty="0" smtClean="0"/>
          </a:p>
          <a:p>
            <a:pPr lvl="2"/>
            <a:endParaRPr lang="es-MX" dirty="0" smtClean="0"/>
          </a:p>
          <a:p>
            <a:pPr lvl="2"/>
            <a:r>
              <a:rPr lang="es-MX" dirty="0" err="1" smtClean="0"/>
              <a:t>Without</a:t>
            </a:r>
            <a:r>
              <a:rPr lang="es-MX" dirty="0" smtClean="0"/>
              <a:t> </a:t>
            </a:r>
            <a:r>
              <a:rPr lang="es-MX" dirty="0" err="1" smtClean="0"/>
              <a:t>these</a:t>
            </a:r>
            <a:r>
              <a:rPr lang="es-MX" dirty="0" smtClean="0"/>
              <a:t> </a:t>
            </a:r>
            <a:r>
              <a:rPr lang="es-MX" dirty="0" err="1" smtClean="0"/>
              <a:t>two</a:t>
            </a:r>
            <a:r>
              <a:rPr lang="es-MX" dirty="0" smtClean="0"/>
              <a:t> </a:t>
            </a:r>
            <a:r>
              <a:rPr lang="es-MX" dirty="0" err="1" smtClean="0"/>
              <a:t>thinkings</a:t>
            </a:r>
            <a:r>
              <a:rPr lang="es-MX" dirty="0" smtClean="0"/>
              <a:t> </a:t>
            </a:r>
            <a:r>
              <a:rPr lang="es-MX" dirty="0" err="1" smtClean="0"/>
              <a:t>we</a:t>
            </a:r>
            <a:r>
              <a:rPr lang="es-MX" dirty="0" smtClean="0"/>
              <a:t> </a:t>
            </a:r>
            <a:r>
              <a:rPr lang="es-MX" dirty="0" err="1" smtClean="0"/>
              <a:t>would</a:t>
            </a:r>
            <a:r>
              <a:rPr lang="es-MX" dirty="0" smtClean="0"/>
              <a:t> </a:t>
            </a:r>
            <a:r>
              <a:rPr lang="es-MX" dirty="0" err="1" smtClean="0"/>
              <a:t>be</a:t>
            </a:r>
            <a:r>
              <a:rPr lang="es-MX" dirty="0" smtClean="0"/>
              <a:t> </a:t>
            </a:r>
            <a:r>
              <a:rPr lang="es-MX" dirty="0" err="1" smtClean="0"/>
              <a:t>unable</a:t>
            </a:r>
            <a:r>
              <a:rPr lang="es-MX" dirty="0" smtClean="0"/>
              <a:t> </a:t>
            </a:r>
            <a:r>
              <a:rPr lang="es-MX" dirty="0" err="1" smtClean="0"/>
              <a:t>to</a:t>
            </a:r>
            <a:r>
              <a:rPr lang="es-MX" dirty="0" smtClean="0"/>
              <a:t> </a:t>
            </a:r>
            <a:r>
              <a:rPr lang="es-MX" dirty="0" err="1" smtClean="0"/>
              <a:t>formulate</a:t>
            </a:r>
            <a:r>
              <a:rPr lang="es-MX" dirty="0" smtClean="0"/>
              <a:t> a </a:t>
            </a:r>
            <a:r>
              <a:rPr lang="es-MX" dirty="0" err="1" smtClean="0"/>
              <a:t>hypothesis</a:t>
            </a:r>
            <a:r>
              <a:rPr lang="es-MX" dirty="0" smtClean="0"/>
              <a:t> </a:t>
            </a:r>
            <a:r>
              <a:rPr lang="es-MX" dirty="0" err="1" smtClean="0"/>
              <a:t>nor</a:t>
            </a:r>
            <a:r>
              <a:rPr lang="es-MX" dirty="0" smtClean="0"/>
              <a:t> </a:t>
            </a:r>
            <a:r>
              <a:rPr lang="es-MX" dirty="0" err="1" smtClean="0"/>
              <a:t>to</a:t>
            </a:r>
            <a:r>
              <a:rPr lang="es-MX" dirty="0" smtClean="0"/>
              <a:t> </a:t>
            </a:r>
            <a:r>
              <a:rPr lang="es-MX" dirty="0" err="1" smtClean="0"/>
              <a:t>confirm</a:t>
            </a:r>
            <a:r>
              <a:rPr lang="es-MX" dirty="0" smtClean="0"/>
              <a:t>/refute </a:t>
            </a:r>
            <a:r>
              <a:rPr lang="es-MX" dirty="0" err="1" smtClean="0"/>
              <a:t>them</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23</a:t>
            </a:fld>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rmAutofit fontScale="85000" lnSpcReduction="10000"/>
          </a:bodyPr>
          <a:lstStyle/>
          <a:p>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is</a:t>
            </a:r>
            <a:r>
              <a:rPr lang="es-MX" dirty="0" smtClean="0"/>
              <a:t> </a:t>
            </a:r>
            <a:r>
              <a:rPr lang="es-MX" dirty="0" err="1" smtClean="0"/>
              <a:t>an</a:t>
            </a:r>
            <a:r>
              <a:rPr lang="es-MX" dirty="0" smtClean="0"/>
              <a:t> </a:t>
            </a:r>
            <a:r>
              <a:rPr lang="es-MX" dirty="0" err="1" smtClean="0"/>
              <a:t>effort</a:t>
            </a:r>
            <a:r>
              <a:rPr lang="es-MX" dirty="0" smtClean="0"/>
              <a:t>:</a:t>
            </a:r>
          </a:p>
          <a:p>
            <a:pPr lvl="1"/>
            <a:r>
              <a:rPr lang="es-MX" b="1" dirty="0" err="1" smtClean="0">
                <a:solidFill>
                  <a:srgbClr val="0070C0"/>
                </a:solidFill>
              </a:rPr>
              <a:t>Skeptical</a:t>
            </a:r>
            <a:endParaRPr lang="es-MX" b="1" dirty="0" smtClean="0">
              <a:solidFill>
                <a:srgbClr val="0070C0"/>
              </a:solidFill>
            </a:endParaRPr>
          </a:p>
          <a:p>
            <a:pPr lvl="2"/>
            <a:endParaRPr lang="es-MX" dirty="0" smtClean="0"/>
          </a:p>
          <a:p>
            <a:pPr lvl="2"/>
            <a:r>
              <a:rPr lang="es-MX" dirty="0" err="1" smtClean="0"/>
              <a:t>It</a:t>
            </a:r>
            <a:r>
              <a:rPr lang="es-MX" dirty="0" smtClean="0"/>
              <a:t> </a:t>
            </a:r>
            <a:r>
              <a:rPr lang="es-MX" dirty="0" err="1" smtClean="0"/>
              <a:t>requires</a:t>
            </a:r>
            <a:r>
              <a:rPr lang="es-MX" dirty="0" smtClean="0"/>
              <a:t> </a:t>
            </a:r>
            <a:r>
              <a:rPr lang="es-MX" i="1" dirty="0" smtClean="0">
                <a:solidFill>
                  <a:srgbClr val="00B050"/>
                </a:solidFill>
              </a:rPr>
              <a:t>experimental </a:t>
            </a:r>
            <a:r>
              <a:rPr lang="es-MX" i="1" dirty="0" err="1" smtClean="0">
                <a:solidFill>
                  <a:srgbClr val="00B050"/>
                </a:solidFill>
              </a:rPr>
              <a:t>evidence</a:t>
            </a:r>
            <a:r>
              <a:rPr lang="es-MX" dirty="0" smtClean="0"/>
              <a:t> </a:t>
            </a:r>
            <a:r>
              <a:rPr lang="es-MX" dirty="0" err="1" smtClean="0"/>
              <a:t>before</a:t>
            </a:r>
            <a:r>
              <a:rPr lang="es-MX" dirty="0" smtClean="0"/>
              <a:t> </a:t>
            </a:r>
            <a:r>
              <a:rPr lang="es-MX" dirty="0" err="1" smtClean="0"/>
              <a:t>doing</a:t>
            </a:r>
            <a:r>
              <a:rPr lang="es-MX" dirty="0" smtClean="0"/>
              <a:t> </a:t>
            </a:r>
            <a:r>
              <a:rPr lang="es-MX" dirty="0" err="1" smtClean="0"/>
              <a:t>or</a:t>
            </a:r>
            <a:r>
              <a:rPr lang="es-MX" dirty="0" smtClean="0"/>
              <a:t> </a:t>
            </a:r>
            <a:r>
              <a:rPr lang="es-MX" dirty="0" err="1" smtClean="0"/>
              <a:t>accepting</a:t>
            </a:r>
            <a:r>
              <a:rPr lang="es-MX" dirty="0" smtClean="0"/>
              <a:t> </a:t>
            </a:r>
            <a:r>
              <a:rPr lang="es-MX" dirty="0" err="1" smtClean="0"/>
              <a:t>an</a:t>
            </a:r>
            <a:r>
              <a:rPr lang="es-MX" dirty="0" smtClean="0"/>
              <a:t> </a:t>
            </a:r>
            <a:r>
              <a:rPr lang="es-MX" dirty="0" err="1" smtClean="0"/>
              <a:t>statement</a:t>
            </a:r>
            <a:endParaRPr lang="es-MX" dirty="0" smtClean="0"/>
          </a:p>
          <a:p>
            <a:pPr lvl="2"/>
            <a:endParaRPr lang="es-MX" dirty="0" smtClean="0"/>
          </a:p>
          <a:p>
            <a:pPr lvl="2"/>
            <a:r>
              <a:rPr lang="es-MX" dirty="0" smtClean="0"/>
              <a:t>…</a:t>
            </a:r>
            <a:r>
              <a:rPr lang="es-MX" dirty="0" err="1" smtClean="0"/>
              <a:t>but</a:t>
            </a:r>
            <a:r>
              <a:rPr lang="es-MX" dirty="0" smtClean="0"/>
              <a:t> </a:t>
            </a:r>
            <a:r>
              <a:rPr lang="es-MX" dirty="0" err="1" smtClean="0"/>
              <a:t>it</a:t>
            </a:r>
            <a:r>
              <a:rPr lang="es-MX" dirty="0" smtClean="0"/>
              <a:t> </a:t>
            </a:r>
            <a:r>
              <a:rPr lang="es-MX" dirty="0" err="1" smtClean="0"/>
              <a:t>admits</a:t>
            </a:r>
            <a:r>
              <a:rPr lang="es-MX" dirty="0" smtClean="0"/>
              <a:t> </a:t>
            </a:r>
            <a:r>
              <a:rPr lang="es-MX" i="1" dirty="0" err="1" smtClean="0">
                <a:solidFill>
                  <a:srgbClr val="00B050"/>
                </a:solidFill>
              </a:rPr>
              <a:t>assumptions</a:t>
            </a:r>
            <a:r>
              <a:rPr lang="es-MX" dirty="0" smtClean="0"/>
              <a:t> (</a:t>
            </a:r>
            <a:r>
              <a:rPr lang="es-MX" dirty="0" err="1" smtClean="0"/>
              <a:t>lacking</a:t>
            </a:r>
            <a:r>
              <a:rPr lang="es-MX" dirty="0" smtClean="0"/>
              <a:t> </a:t>
            </a:r>
            <a:r>
              <a:rPr lang="es-MX" dirty="0" err="1" smtClean="0"/>
              <a:t>evidence</a:t>
            </a:r>
            <a:r>
              <a:rPr lang="es-MX" dirty="0" smtClean="0"/>
              <a:t>) </a:t>
            </a:r>
            <a:r>
              <a:rPr lang="es-MX" dirty="0" err="1" smtClean="0"/>
              <a:t>based</a:t>
            </a:r>
            <a:r>
              <a:rPr lang="es-MX" dirty="0" smtClean="0"/>
              <a:t> </a:t>
            </a:r>
            <a:r>
              <a:rPr lang="es-MX" dirty="0" err="1" smtClean="0"/>
              <a:t>on</a:t>
            </a:r>
            <a:r>
              <a:rPr lang="es-MX" dirty="0" smtClean="0"/>
              <a:t> </a:t>
            </a:r>
            <a:r>
              <a:rPr lang="es-MX" dirty="0" err="1" smtClean="0"/>
              <a:t>previous</a:t>
            </a:r>
            <a:r>
              <a:rPr lang="es-MX" dirty="0" smtClean="0"/>
              <a:t> </a:t>
            </a:r>
            <a:r>
              <a:rPr lang="es-MX" dirty="0" err="1" smtClean="0"/>
              <a:t>knowledge</a:t>
            </a:r>
            <a:r>
              <a:rPr lang="es-MX" dirty="0" smtClean="0"/>
              <a:t> </a:t>
            </a:r>
            <a:r>
              <a:rPr lang="es-MX" dirty="0" err="1" smtClean="0"/>
              <a:t>about</a:t>
            </a:r>
            <a:r>
              <a:rPr lang="es-MX" dirty="0" smtClean="0"/>
              <a:t> </a:t>
            </a:r>
            <a:r>
              <a:rPr lang="es-MX" dirty="0" err="1" smtClean="0"/>
              <a:t>the</a:t>
            </a:r>
            <a:r>
              <a:rPr lang="es-MX" dirty="0" smtClean="0"/>
              <a:t> </a:t>
            </a:r>
            <a:r>
              <a:rPr lang="es-MX" dirty="0" err="1" smtClean="0"/>
              <a:t>phenomenon</a:t>
            </a:r>
            <a:endParaRPr lang="es-MX" dirty="0" smtClean="0"/>
          </a:p>
          <a:p>
            <a:pPr lvl="2"/>
            <a:endParaRPr lang="es-MX" dirty="0" smtClean="0"/>
          </a:p>
          <a:p>
            <a:pPr lvl="2"/>
            <a:r>
              <a:rPr lang="es-MX" dirty="0" err="1" smtClean="0"/>
              <a:t>Skeptical</a:t>
            </a:r>
            <a:r>
              <a:rPr lang="es-MX" dirty="0" smtClean="0"/>
              <a:t> </a:t>
            </a:r>
            <a:r>
              <a:rPr lang="es-MX" dirty="0" err="1" smtClean="0"/>
              <a:t>does</a:t>
            </a:r>
            <a:r>
              <a:rPr lang="es-MX" dirty="0" smtClean="0"/>
              <a:t> </a:t>
            </a:r>
            <a:r>
              <a:rPr lang="es-MX" dirty="0" err="1" smtClean="0"/>
              <a:t>not</a:t>
            </a:r>
            <a:r>
              <a:rPr lang="es-MX" dirty="0" smtClean="0"/>
              <a:t> mean denier (</a:t>
            </a:r>
            <a:r>
              <a:rPr lang="es-MX" dirty="0" err="1" smtClean="0"/>
              <a:t>available</a:t>
            </a:r>
            <a:r>
              <a:rPr lang="es-MX" dirty="0" smtClean="0"/>
              <a:t> </a:t>
            </a:r>
            <a:r>
              <a:rPr lang="es-MX" dirty="0" err="1" smtClean="0"/>
              <a:t>evidence</a:t>
            </a:r>
            <a:r>
              <a:rPr lang="es-MX" dirty="0" smtClean="0"/>
              <a:t> </a:t>
            </a:r>
            <a:r>
              <a:rPr lang="es-MX" dirty="0" err="1" smtClean="0"/>
              <a:t>is</a:t>
            </a:r>
            <a:r>
              <a:rPr lang="es-MX" dirty="0" smtClean="0"/>
              <a:t> </a:t>
            </a:r>
            <a:r>
              <a:rPr lang="es-MX" dirty="0" err="1" smtClean="0"/>
              <a:t>never</a:t>
            </a:r>
            <a:r>
              <a:rPr lang="es-MX" dirty="0" smtClean="0"/>
              <a:t> </a:t>
            </a:r>
            <a:r>
              <a:rPr lang="es-MX" dirty="0" err="1" smtClean="0"/>
              <a:t>enough</a:t>
            </a:r>
            <a:r>
              <a:rPr lang="es-MX" dirty="0" smtClean="0"/>
              <a:t>)</a:t>
            </a:r>
          </a:p>
          <a:p>
            <a:pPr lvl="2"/>
            <a:endParaRPr lang="es-MX" dirty="0" smtClean="0"/>
          </a:p>
          <a:p>
            <a:pPr lvl="2"/>
            <a:r>
              <a:rPr lang="es-MX" dirty="0" smtClean="0"/>
              <a:t> </a:t>
            </a:r>
            <a:r>
              <a:rPr lang="es-MX" i="1" dirty="0" smtClean="0">
                <a:solidFill>
                  <a:srgbClr val="00B050"/>
                </a:solidFill>
              </a:rPr>
              <a:t>Trust</a:t>
            </a:r>
            <a:r>
              <a:rPr lang="es-MX" dirty="0" smtClean="0"/>
              <a:t> </a:t>
            </a:r>
            <a:r>
              <a:rPr lang="es-MX" dirty="0" err="1" smtClean="0"/>
              <a:t>is</a:t>
            </a:r>
            <a:r>
              <a:rPr lang="es-MX" dirty="0" smtClean="0"/>
              <a:t> of </a:t>
            </a:r>
            <a:r>
              <a:rPr lang="es-MX" dirty="0" err="1" smtClean="0"/>
              <a:t>utmost</a:t>
            </a:r>
            <a:r>
              <a:rPr lang="es-MX" dirty="0" smtClean="0"/>
              <a:t> </a:t>
            </a:r>
            <a:r>
              <a:rPr lang="es-MX" dirty="0" err="1" smtClean="0"/>
              <a:t>importance</a:t>
            </a:r>
            <a:r>
              <a:rPr lang="es-MX" dirty="0" smtClean="0"/>
              <a:t> </a:t>
            </a:r>
            <a:r>
              <a:rPr lang="es-MX" dirty="0" err="1" smtClean="0"/>
              <a:t>among</a:t>
            </a:r>
            <a:r>
              <a:rPr lang="es-MX" dirty="0" smtClean="0"/>
              <a:t> </a:t>
            </a:r>
            <a:r>
              <a:rPr lang="es-MX" dirty="0" err="1" smtClean="0"/>
              <a:t>scientist</a:t>
            </a:r>
            <a:r>
              <a:rPr lang="es-MX" dirty="0" smtClean="0"/>
              <a:t>.</a:t>
            </a:r>
          </a:p>
          <a:p>
            <a:pPr lvl="3"/>
            <a:r>
              <a:rPr lang="es-MX" dirty="0" smtClean="0"/>
              <a:t>In </a:t>
            </a:r>
            <a:r>
              <a:rPr lang="es-MX" dirty="0" err="1" smtClean="0"/>
              <a:t>principle</a:t>
            </a:r>
            <a:r>
              <a:rPr lang="es-MX" dirty="0" smtClean="0"/>
              <a:t>, </a:t>
            </a:r>
            <a:r>
              <a:rPr lang="es-MX" dirty="0" err="1" smtClean="0"/>
              <a:t>you</a:t>
            </a:r>
            <a:r>
              <a:rPr lang="es-MX" dirty="0" smtClean="0"/>
              <a:t> trust </a:t>
            </a:r>
            <a:r>
              <a:rPr lang="es-MX" dirty="0" err="1" smtClean="0"/>
              <a:t>that</a:t>
            </a:r>
            <a:r>
              <a:rPr lang="es-MX" dirty="0" smtClean="0"/>
              <a:t> </a:t>
            </a:r>
            <a:r>
              <a:rPr lang="es-MX" dirty="0" err="1" smtClean="0"/>
              <a:t>others</a:t>
            </a:r>
            <a:r>
              <a:rPr lang="es-MX" dirty="0" smtClean="0"/>
              <a:t> </a:t>
            </a:r>
            <a:r>
              <a:rPr lang="es-MX" dirty="0" err="1" smtClean="0"/>
              <a:t>researchers</a:t>
            </a:r>
            <a:r>
              <a:rPr lang="es-MX" dirty="0" smtClean="0"/>
              <a:t> are </a:t>
            </a:r>
            <a:r>
              <a:rPr lang="es-MX" dirty="0" err="1" smtClean="0"/>
              <a:t>being</a:t>
            </a:r>
            <a:r>
              <a:rPr lang="es-MX" dirty="0" smtClean="0"/>
              <a:t> </a:t>
            </a:r>
            <a:r>
              <a:rPr lang="es-MX" dirty="0" err="1" smtClean="0"/>
              <a:t>honest</a:t>
            </a:r>
            <a:endParaRPr lang="es-MX" dirty="0" smtClean="0"/>
          </a:p>
          <a:p>
            <a:pPr lvl="3"/>
            <a:r>
              <a:rPr lang="es-MX" dirty="0" smtClean="0"/>
              <a:t>…</a:t>
            </a:r>
            <a:r>
              <a:rPr lang="es-MX" dirty="0" err="1" smtClean="0"/>
              <a:t>yet</a:t>
            </a:r>
            <a:r>
              <a:rPr lang="es-MX" dirty="0" smtClean="0"/>
              <a:t> </a:t>
            </a:r>
            <a:r>
              <a:rPr lang="es-MX" dirty="0" err="1" smtClean="0"/>
              <a:t>you</a:t>
            </a:r>
            <a:r>
              <a:rPr lang="es-MX" dirty="0" smtClean="0"/>
              <a:t> </a:t>
            </a:r>
            <a:r>
              <a:rPr lang="es-MX" dirty="0" err="1" smtClean="0"/>
              <a:t>have</a:t>
            </a:r>
            <a:r>
              <a:rPr lang="es-MX" dirty="0" smtClean="0"/>
              <a:t> </a:t>
            </a:r>
            <a:r>
              <a:rPr lang="es-MX" dirty="0" err="1" smtClean="0"/>
              <a:t>to</a:t>
            </a:r>
            <a:r>
              <a:rPr lang="es-MX" dirty="0" smtClean="0"/>
              <a:t> </a:t>
            </a:r>
            <a:r>
              <a:rPr lang="es-MX" i="1" dirty="0" smtClean="0">
                <a:solidFill>
                  <a:srgbClr val="00B050"/>
                </a:solidFill>
              </a:rPr>
              <a:t>test</a:t>
            </a:r>
            <a:r>
              <a:rPr lang="es-MX" dirty="0" smtClean="0"/>
              <a:t>/</a:t>
            </a:r>
            <a:r>
              <a:rPr lang="es-MX" dirty="0" err="1" smtClean="0"/>
              <a:t>review</a:t>
            </a:r>
            <a:r>
              <a:rPr lang="es-MX" dirty="0" smtClean="0"/>
              <a:t>/</a:t>
            </a:r>
            <a:r>
              <a:rPr lang="es-MX" dirty="0" err="1" smtClean="0"/>
              <a:t>challenge</a:t>
            </a:r>
            <a:r>
              <a:rPr lang="es-MX" dirty="0" smtClean="0"/>
              <a:t> </a:t>
            </a:r>
            <a:r>
              <a:rPr lang="es-MX" dirty="0" err="1" smtClean="0"/>
              <a:t>their</a:t>
            </a:r>
            <a:r>
              <a:rPr lang="es-MX" dirty="0" smtClean="0"/>
              <a:t> </a:t>
            </a:r>
            <a:r>
              <a:rPr lang="es-MX" dirty="0" err="1" smtClean="0"/>
              <a:t>evidence</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24</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From</a:t>
            </a:r>
            <a:r>
              <a:rPr lang="es-MX" dirty="0" smtClean="0"/>
              <a:t> </a:t>
            </a:r>
            <a:r>
              <a:rPr lang="es-MX" dirty="0" err="1" smtClean="0"/>
              <a:t>hypothesis</a:t>
            </a:r>
            <a:r>
              <a:rPr lang="es-MX" dirty="0" smtClean="0"/>
              <a:t> </a:t>
            </a:r>
            <a:r>
              <a:rPr lang="es-MX" dirty="0" err="1" smtClean="0"/>
              <a:t>to</a:t>
            </a:r>
            <a:r>
              <a:rPr lang="es-MX" dirty="0" smtClean="0"/>
              <a:t> </a:t>
            </a:r>
            <a:r>
              <a:rPr lang="es-MX" dirty="0" err="1" smtClean="0"/>
              <a:t>facts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25</a:t>
            </a:fld>
            <a:endParaRPr lang="es-ES"/>
          </a:p>
        </p:txBody>
      </p:sp>
      <p:sp>
        <p:nvSpPr>
          <p:cNvPr id="7" name="6 Rectángulo"/>
          <p:cNvSpPr/>
          <p:nvPr/>
        </p:nvSpPr>
        <p:spPr>
          <a:xfrm>
            <a:off x="539552" y="1268760"/>
            <a:ext cx="2160240"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err="1" smtClean="0">
                <a:solidFill>
                  <a:srgbClr val="0070C0"/>
                </a:solidFill>
              </a:rPr>
              <a:t>Hypothesis</a:t>
            </a:r>
            <a:endParaRPr lang="en-GB" sz="3200" b="1" dirty="0">
              <a:solidFill>
                <a:srgbClr val="0070C0"/>
              </a:solidFill>
            </a:endParaRPr>
          </a:p>
        </p:txBody>
      </p:sp>
      <p:sp>
        <p:nvSpPr>
          <p:cNvPr id="8" name="7 Rectángulo"/>
          <p:cNvSpPr/>
          <p:nvPr/>
        </p:nvSpPr>
        <p:spPr>
          <a:xfrm>
            <a:off x="2123728" y="2258870"/>
            <a:ext cx="2016224" cy="1008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err="1" smtClean="0">
                <a:solidFill>
                  <a:srgbClr val="0070C0"/>
                </a:solidFill>
              </a:rPr>
              <a:t>Model</a:t>
            </a:r>
            <a:endParaRPr lang="en-GB" sz="3200" b="1" dirty="0">
              <a:solidFill>
                <a:srgbClr val="0070C0"/>
              </a:solidFill>
            </a:endParaRPr>
          </a:p>
        </p:txBody>
      </p:sp>
      <p:sp>
        <p:nvSpPr>
          <p:cNvPr id="9" name="8 Rectángulo"/>
          <p:cNvSpPr/>
          <p:nvPr/>
        </p:nvSpPr>
        <p:spPr>
          <a:xfrm>
            <a:off x="3707904" y="3248980"/>
            <a:ext cx="2016224" cy="10081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err="1" smtClean="0">
                <a:solidFill>
                  <a:srgbClr val="FFFF00"/>
                </a:solidFill>
              </a:rPr>
              <a:t>Scientific</a:t>
            </a:r>
            <a:r>
              <a:rPr lang="es-MX" sz="3200" b="1" dirty="0" smtClean="0">
                <a:solidFill>
                  <a:srgbClr val="FFFF00"/>
                </a:solidFill>
              </a:rPr>
              <a:t> </a:t>
            </a:r>
            <a:r>
              <a:rPr lang="es-MX" sz="3200" b="1" dirty="0" err="1" smtClean="0">
                <a:solidFill>
                  <a:srgbClr val="FFFF00"/>
                </a:solidFill>
              </a:rPr>
              <a:t>thoery</a:t>
            </a:r>
            <a:endParaRPr lang="en-GB" sz="3200" b="1" dirty="0">
              <a:solidFill>
                <a:srgbClr val="FFFF00"/>
              </a:solidFill>
            </a:endParaRPr>
          </a:p>
        </p:txBody>
      </p:sp>
      <p:sp>
        <p:nvSpPr>
          <p:cNvPr id="10" name="9 Rectángulo"/>
          <p:cNvSpPr/>
          <p:nvPr/>
        </p:nvSpPr>
        <p:spPr>
          <a:xfrm>
            <a:off x="5292080" y="4239090"/>
            <a:ext cx="2016224" cy="10081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err="1" smtClean="0">
                <a:solidFill>
                  <a:schemeClr val="bg1"/>
                </a:solidFill>
              </a:rPr>
              <a:t>Law</a:t>
            </a:r>
            <a:endParaRPr lang="en-GB" sz="3200" b="1" dirty="0">
              <a:solidFill>
                <a:schemeClr val="bg1"/>
              </a:solidFill>
            </a:endParaRPr>
          </a:p>
        </p:txBody>
      </p:sp>
      <p:sp>
        <p:nvSpPr>
          <p:cNvPr id="11" name="10 Rectángulo"/>
          <p:cNvSpPr/>
          <p:nvPr/>
        </p:nvSpPr>
        <p:spPr>
          <a:xfrm>
            <a:off x="6876256" y="5229200"/>
            <a:ext cx="2016224"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err="1" smtClean="0"/>
              <a:t>Fact</a:t>
            </a:r>
            <a:endParaRPr lang="en-GB" sz="3200" b="1" dirty="0"/>
          </a:p>
        </p:txBody>
      </p:sp>
      <p:sp>
        <p:nvSpPr>
          <p:cNvPr id="12" name="11 Flecha derecha"/>
          <p:cNvSpPr/>
          <p:nvPr/>
        </p:nvSpPr>
        <p:spPr>
          <a:xfrm rot="1912714">
            <a:off x="-273912" y="4061469"/>
            <a:ext cx="7251078" cy="597971"/>
          </a:xfrm>
          <a:prstGeom prst="rightArrow">
            <a:avLst>
              <a:gd name="adj1" fmla="val 50000"/>
              <a:gd name="adj2" fmla="val 168961"/>
            </a:avLst>
          </a:prstGeom>
          <a:gradFill>
            <a:gsLst>
              <a:gs pos="0">
                <a:schemeClr val="bg1"/>
              </a:gs>
              <a:gs pos="50000">
                <a:schemeClr val="accent1">
                  <a:tint val="44500"/>
                  <a:satMod val="160000"/>
                </a:schemeClr>
              </a:gs>
              <a:gs pos="100000">
                <a:schemeClr val="tx2"/>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12 CuadroTexto"/>
          <p:cNvSpPr txBox="1"/>
          <p:nvPr/>
        </p:nvSpPr>
        <p:spPr>
          <a:xfrm rot="1930796">
            <a:off x="1946956" y="4229309"/>
            <a:ext cx="1299523" cy="461665"/>
          </a:xfrm>
          <a:prstGeom prst="rect">
            <a:avLst/>
          </a:prstGeom>
          <a:noFill/>
        </p:spPr>
        <p:txBody>
          <a:bodyPr wrap="none" rtlCol="0">
            <a:spAutoFit/>
          </a:bodyPr>
          <a:lstStyle/>
          <a:p>
            <a:r>
              <a:rPr lang="es-MX" sz="2400" dirty="0" err="1" smtClean="0">
                <a:solidFill>
                  <a:srgbClr val="00B050"/>
                </a:solidFill>
              </a:rPr>
              <a:t>Evidence</a:t>
            </a:r>
            <a:endParaRPr lang="en-GB" sz="2400" dirty="0">
              <a:solidFill>
                <a:srgbClr val="00B050"/>
              </a:solidFill>
            </a:endParaRPr>
          </a:p>
        </p:txBody>
      </p:sp>
      <p:sp>
        <p:nvSpPr>
          <p:cNvPr id="14" name="13 CuadroTexto"/>
          <p:cNvSpPr txBox="1"/>
          <p:nvPr/>
        </p:nvSpPr>
        <p:spPr>
          <a:xfrm rot="1930796">
            <a:off x="4958723" y="5844896"/>
            <a:ext cx="338554" cy="461665"/>
          </a:xfrm>
          <a:prstGeom prst="rect">
            <a:avLst/>
          </a:prstGeom>
          <a:noFill/>
        </p:spPr>
        <p:txBody>
          <a:bodyPr wrap="none" rtlCol="0">
            <a:spAutoFit/>
          </a:bodyPr>
          <a:lstStyle/>
          <a:p>
            <a:r>
              <a:rPr lang="es-MX" sz="2400" dirty="0" smtClean="0">
                <a:solidFill>
                  <a:srgbClr val="00B050"/>
                </a:solidFill>
              </a:rPr>
              <a:t>+</a:t>
            </a:r>
            <a:endParaRPr lang="en-GB" sz="2400" dirty="0">
              <a:solidFill>
                <a:srgbClr val="00B050"/>
              </a:solidFill>
            </a:endParaRPr>
          </a:p>
        </p:txBody>
      </p:sp>
      <p:sp>
        <p:nvSpPr>
          <p:cNvPr id="15" name="14 CuadroTexto"/>
          <p:cNvSpPr txBox="1"/>
          <p:nvPr/>
        </p:nvSpPr>
        <p:spPr>
          <a:xfrm rot="1930796">
            <a:off x="560394" y="2964576"/>
            <a:ext cx="279244" cy="461665"/>
          </a:xfrm>
          <a:prstGeom prst="rect">
            <a:avLst/>
          </a:prstGeom>
          <a:noFill/>
        </p:spPr>
        <p:txBody>
          <a:bodyPr wrap="none" rtlCol="0">
            <a:spAutoFit/>
          </a:bodyPr>
          <a:lstStyle/>
          <a:p>
            <a:r>
              <a:rPr lang="es-MX" sz="2400" dirty="0" smtClean="0">
                <a:solidFill>
                  <a:srgbClr val="00B050"/>
                </a:solidFill>
              </a:rPr>
              <a:t>-</a:t>
            </a:r>
            <a:endParaRPr lang="en-GB" sz="2400"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Scientific</a:t>
            </a:r>
            <a:r>
              <a:rPr lang="es-MX" dirty="0" smtClean="0"/>
              <a:t> </a:t>
            </a:r>
            <a:r>
              <a:rPr lang="es-MX" dirty="0" err="1" smtClean="0"/>
              <a:t>method</a:t>
            </a:r>
            <a:endParaRPr lang="en-GB" dirty="0"/>
          </a:p>
        </p:txBody>
      </p:sp>
      <p:sp>
        <p:nvSpPr>
          <p:cNvPr id="3" name="2 Marcador de contenido"/>
          <p:cNvSpPr>
            <a:spLocks noGrp="1"/>
          </p:cNvSpPr>
          <p:nvPr>
            <p:ph idx="1"/>
          </p:nvPr>
        </p:nvSpPr>
        <p:spPr/>
        <p:txBody>
          <a:bodyPr>
            <a:noAutofit/>
          </a:bodyPr>
          <a:lstStyle/>
          <a:p>
            <a:r>
              <a:rPr lang="es-MX" sz="2000" dirty="0" smtClean="0"/>
              <a:t>“</a:t>
            </a:r>
            <a:r>
              <a:rPr lang="en-GB" sz="2000" dirty="0" smtClean="0"/>
              <a:t>In science, you encounter the disturbing fact that, if your "point of view" does not agree with reality as determined by experiment through the scientific method, then your point of view is simply wrong.”</a:t>
            </a:r>
          </a:p>
          <a:p>
            <a:pPr lvl="1"/>
            <a:r>
              <a:rPr lang="en-GB" sz="1800" dirty="0" smtClean="0"/>
              <a:t>[Cotton y </a:t>
            </a:r>
            <a:r>
              <a:rPr lang="en-GB" sz="1800" dirty="0" err="1" smtClean="0"/>
              <a:t>Sekula</a:t>
            </a:r>
            <a:r>
              <a:rPr lang="en-GB" sz="1800" dirty="0" smtClean="0"/>
              <a:t>, </a:t>
            </a:r>
            <a:r>
              <a:rPr lang="en-GB" sz="1800" dirty="0" smtClean="0">
                <a:hlinkClick r:id="rId2"/>
              </a:rPr>
              <a:t>http://www.physics.smu.edu/pseudo/SciMeth/</a:t>
            </a:r>
            <a:r>
              <a:rPr lang="en-GB" sz="1800" dirty="0" smtClean="0"/>
              <a:t>]</a:t>
            </a:r>
          </a:p>
          <a:p>
            <a:endParaRPr lang="es-MX" sz="2000" dirty="0" smtClean="0"/>
          </a:p>
          <a:p>
            <a:r>
              <a:rPr lang="es-MX" sz="2000" dirty="0" err="1" smtClean="0"/>
              <a:t>Having</a:t>
            </a:r>
            <a:r>
              <a:rPr lang="es-MX" sz="2000" dirty="0" smtClean="0"/>
              <a:t> </a:t>
            </a:r>
            <a:r>
              <a:rPr lang="es-MX" sz="2000" dirty="0" err="1" smtClean="0"/>
              <a:t>said</a:t>
            </a:r>
            <a:r>
              <a:rPr lang="es-MX" sz="2000" dirty="0" smtClean="0"/>
              <a:t> </a:t>
            </a:r>
            <a:r>
              <a:rPr lang="es-MX" sz="2000" dirty="0" err="1" smtClean="0"/>
              <a:t>that</a:t>
            </a:r>
            <a:r>
              <a:rPr lang="es-MX" sz="2000" dirty="0" smtClean="0"/>
              <a:t>:</a:t>
            </a:r>
          </a:p>
          <a:p>
            <a:pPr lvl="1"/>
            <a:r>
              <a:rPr lang="es-MX" sz="1800" dirty="0" err="1" smtClean="0"/>
              <a:t>It</a:t>
            </a:r>
            <a:r>
              <a:rPr lang="es-MX" sz="1800" dirty="0" smtClean="0"/>
              <a:t> </a:t>
            </a:r>
            <a:r>
              <a:rPr lang="es-MX" sz="1800" dirty="0" err="1" smtClean="0"/>
              <a:t>is</a:t>
            </a:r>
            <a:r>
              <a:rPr lang="es-MX" sz="1800" dirty="0" smtClean="0"/>
              <a:t> </a:t>
            </a:r>
            <a:r>
              <a:rPr lang="es-MX" sz="1800" dirty="0" err="1" smtClean="0"/>
              <a:t>acceptable</a:t>
            </a:r>
            <a:r>
              <a:rPr lang="es-MX" sz="1800" dirty="0" smtClean="0"/>
              <a:t> </a:t>
            </a:r>
            <a:r>
              <a:rPr lang="es-MX" sz="1800" dirty="0" err="1" smtClean="0"/>
              <a:t>that</a:t>
            </a:r>
            <a:r>
              <a:rPr lang="es-MX" sz="1800" dirty="0" smtClean="0"/>
              <a:t> </a:t>
            </a:r>
            <a:r>
              <a:rPr lang="es-MX" sz="1800" dirty="0" err="1" smtClean="0"/>
              <a:t>our</a:t>
            </a:r>
            <a:r>
              <a:rPr lang="es-MX" sz="1800" dirty="0" smtClean="0"/>
              <a:t> </a:t>
            </a:r>
            <a:r>
              <a:rPr lang="es-MX" sz="1800" dirty="0" err="1" smtClean="0"/>
              <a:t>point</a:t>
            </a:r>
            <a:r>
              <a:rPr lang="es-MX" sz="1800" dirty="0" smtClean="0"/>
              <a:t> of </a:t>
            </a:r>
            <a:r>
              <a:rPr lang="es-MX" sz="1800" dirty="0" err="1" smtClean="0"/>
              <a:t>view</a:t>
            </a:r>
            <a:r>
              <a:rPr lang="es-MX" sz="1800" dirty="0" smtClean="0"/>
              <a:t> </a:t>
            </a:r>
            <a:r>
              <a:rPr lang="es-MX" sz="1800" dirty="0" err="1" smtClean="0"/>
              <a:t>changes</a:t>
            </a:r>
            <a:r>
              <a:rPr lang="es-MX" sz="1800" dirty="0" smtClean="0"/>
              <a:t> as </a:t>
            </a:r>
            <a:r>
              <a:rPr lang="es-MX" sz="1800" dirty="0" err="1" smtClean="0"/>
              <a:t>sciences</a:t>
            </a:r>
            <a:r>
              <a:rPr lang="es-MX" sz="1800" dirty="0" smtClean="0"/>
              <a:t> </a:t>
            </a:r>
            <a:r>
              <a:rPr lang="es-MX" sz="1800" dirty="0" err="1" smtClean="0"/>
              <a:t>gathers</a:t>
            </a:r>
            <a:r>
              <a:rPr lang="es-MX" sz="1800" dirty="0" smtClean="0"/>
              <a:t> more </a:t>
            </a:r>
            <a:r>
              <a:rPr lang="es-MX" sz="1800" dirty="0" err="1" smtClean="0"/>
              <a:t>reliable</a:t>
            </a:r>
            <a:r>
              <a:rPr lang="es-MX" sz="1800" dirty="0" smtClean="0"/>
              <a:t> </a:t>
            </a:r>
            <a:r>
              <a:rPr lang="es-MX" sz="1800" dirty="0" err="1" smtClean="0"/>
              <a:t>evidence</a:t>
            </a:r>
            <a:endParaRPr lang="es-MX" sz="1800" dirty="0" smtClean="0"/>
          </a:p>
          <a:p>
            <a:pPr lvl="1"/>
            <a:r>
              <a:rPr lang="es-MX" sz="1800" dirty="0" smtClean="0"/>
              <a:t>…</a:t>
            </a:r>
            <a:r>
              <a:rPr lang="es-MX" sz="1800" dirty="0" err="1" smtClean="0"/>
              <a:t>but</a:t>
            </a:r>
            <a:r>
              <a:rPr lang="es-MX" sz="1800" dirty="0" smtClean="0"/>
              <a:t> </a:t>
            </a:r>
            <a:r>
              <a:rPr lang="es-MX" sz="1800" dirty="0" err="1" smtClean="0"/>
              <a:t>that</a:t>
            </a:r>
            <a:r>
              <a:rPr lang="es-MX" sz="1800" dirty="0" smtClean="0"/>
              <a:t> </a:t>
            </a:r>
            <a:r>
              <a:rPr lang="es-MX" sz="1800" dirty="0" err="1" smtClean="0"/>
              <a:t>change</a:t>
            </a:r>
            <a:r>
              <a:rPr lang="es-MX" sz="1800" dirty="0" smtClean="0"/>
              <a:t> </a:t>
            </a:r>
            <a:r>
              <a:rPr lang="es-MX" sz="1800" dirty="0" err="1" smtClean="0"/>
              <a:t>must</a:t>
            </a:r>
            <a:r>
              <a:rPr lang="es-MX" sz="1800" dirty="0" smtClean="0"/>
              <a:t> </a:t>
            </a:r>
            <a:r>
              <a:rPr lang="es-MX" sz="1800" dirty="0" err="1" smtClean="0"/>
              <a:t>be</a:t>
            </a:r>
            <a:r>
              <a:rPr lang="es-MX" sz="1800" dirty="0" smtClean="0"/>
              <a:t> </a:t>
            </a:r>
            <a:r>
              <a:rPr lang="es-MX" sz="1800" dirty="0" err="1" smtClean="0"/>
              <a:t>guided</a:t>
            </a:r>
            <a:r>
              <a:rPr lang="es-MX" sz="1800" dirty="0" smtClean="0"/>
              <a:t> </a:t>
            </a:r>
            <a:r>
              <a:rPr lang="es-MX" sz="1800" dirty="0" err="1" smtClean="0"/>
              <a:t>by</a:t>
            </a:r>
            <a:r>
              <a:rPr lang="es-MX" sz="1800" dirty="0" smtClean="0"/>
              <a:t> </a:t>
            </a:r>
            <a:r>
              <a:rPr lang="es-MX" sz="1800" i="1" dirty="0" err="1" smtClean="0"/>
              <a:t>evidence</a:t>
            </a:r>
            <a:r>
              <a:rPr lang="es-MX" sz="1800" dirty="0" smtClean="0"/>
              <a:t>.</a:t>
            </a:r>
          </a:p>
          <a:p>
            <a:pPr lvl="1"/>
            <a:endParaRPr lang="es-MX" sz="1800" dirty="0" smtClean="0"/>
          </a:p>
          <a:p>
            <a:pPr lvl="1"/>
            <a:r>
              <a:rPr lang="es-MX" sz="1800" dirty="0" err="1" smtClean="0"/>
              <a:t>If</a:t>
            </a:r>
            <a:r>
              <a:rPr lang="es-MX" sz="1800" dirty="0" smtClean="0"/>
              <a:t> a </a:t>
            </a:r>
            <a:r>
              <a:rPr lang="es-MX" sz="1800" dirty="0" err="1" smtClean="0"/>
              <a:t>established</a:t>
            </a:r>
            <a:r>
              <a:rPr lang="es-MX" sz="1800" dirty="0" smtClean="0"/>
              <a:t> </a:t>
            </a:r>
            <a:r>
              <a:rPr lang="es-MX" sz="1800" dirty="0" err="1" smtClean="0"/>
              <a:t>theory</a:t>
            </a:r>
            <a:r>
              <a:rPr lang="es-MX" sz="1800" dirty="0" smtClean="0"/>
              <a:t> (</a:t>
            </a:r>
            <a:r>
              <a:rPr lang="es-MX" sz="1800" dirty="0" err="1" smtClean="0"/>
              <a:t>one</a:t>
            </a:r>
            <a:r>
              <a:rPr lang="es-MX" sz="1800" dirty="0" smtClean="0"/>
              <a:t> </a:t>
            </a:r>
            <a:r>
              <a:rPr lang="es-MX" sz="1800" dirty="0" err="1" smtClean="0"/>
              <a:t>that</a:t>
            </a:r>
            <a:r>
              <a:rPr lang="es-MX" sz="1800" dirty="0" smtClean="0"/>
              <a:t> has </a:t>
            </a:r>
            <a:r>
              <a:rPr lang="es-MX" sz="1800" dirty="0" err="1" smtClean="0"/>
              <a:t>passed</a:t>
            </a:r>
            <a:r>
              <a:rPr lang="es-MX" sz="1800" dirty="0" smtClean="0"/>
              <a:t> </a:t>
            </a:r>
            <a:r>
              <a:rPr lang="es-MX" sz="1800" dirty="0" err="1" smtClean="0"/>
              <a:t>many</a:t>
            </a:r>
            <a:r>
              <a:rPr lang="es-MX" sz="1800" dirty="0" smtClean="0"/>
              <a:t> </a:t>
            </a:r>
            <a:r>
              <a:rPr lang="es-MX" sz="1800" dirty="0" err="1" smtClean="0"/>
              <a:t>experiments</a:t>
            </a:r>
            <a:r>
              <a:rPr lang="es-MX" sz="1800" dirty="0" smtClean="0"/>
              <a:t>) </a:t>
            </a:r>
            <a:r>
              <a:rPr lang="es-MX" sz="1800" dirty="0" err="1" smtClean="0"/>
              <a:t>is</a:t>
            </a:r>
            <a:r>
              <a:rPr lang="es-MX" sz="1800" dirty="0" smtClean="0"/>
              <a:t> in </a:t>
            </a:r>
            <a:r>
              <a:rPr lang="es-MX" sz="1800" dirty="0" err="1" smtClean="0"/>
              <a:t>disagreement</a:t>
            </a:r>
            <a:r>
              <a:rPr lang="es-MX" sz="1800" dirty="0" smtClean="0"/>
              <a:t> </a:t>
            </a:r>
            <a:r>
              <a:rPr lang="es-MX" sz="1800" dirty="0" err="1" smtClean="0"/>
              <a:t>with</a:t>
            </a:r>
            <a:r>
              <a:rPr lang="es-MX" sz="1800" dirty="0" smtClean="0"/>
              <a:t> new </a:t>
            </a:r>
            <a:r>
              <a:rPr lang="es-MX" sz="1800" dirty="0" err="1" smtClean="0"/>
              <a:t>evidence</a:t>
            </a:r>
            <a:r>
              <a:rPr lang="es-MX" sz="1800" dirty="0" smtClean="0"/>
              <a:t>, </a:t>
            </a:r>
            <a:r>
              <a:rPr lang="es-MX" sz="1800" dirty="0" err="1" smtClean="0"/>
              <a:t>the</a:t>
            </a:r>
            <a:r>
              <a:rPr lang="es-MX" sz="1800" dirty="0" smtClean="0"/>
              <a:t> </a:t>
            </a:r>
            <a:r>
              <a:rPr lang="es-MX" sz="1800" dirty="0" err="1" smtClean="0"/>
              <a:t>theory</a:t>
            </a:r>
            <a:r>
              <a:rPr lang="es-MX" sz="1800" dirty="0" smtClean="0"/>
              <a:t> has </a:t>
            </a:r>
            <a:r>
              <a:rPr lang="es-MX" sz="1800" dirty="0" err="1" smtClean="0"/>
              <a:t>to</a:t>
            </a:r>
            <a:r>
              <a:rPr lang="es-MX" sz="1800" dirty="0" smtClean="0"/>
              <a:t> </a:t>
            </a:r>
            <a:r>
              <a:rPr lang="es-MX" sz="1800" dirty="0" err="1" smtClean="0"/>
              <a:t>be</a:t>
            </a:r>
            <a:r>
              <a:rPr lang="es-MX" sz="1800" dirty="0" smtClean="0"/>
              <a:t> </a:t>
            </a:r>
            <a:r>
              <a:rPr lang="es-MX" sz="1800" dirty="0" err="1" smtClean="0"/>
              <a:t>reviewed</a:t>
            </a:r>
            <a:r>
              <a:rPr lang="es-MX" sz="1800" dirty="0" smtClean="0"/>
              <a:t> </a:t>
            </a:r>
            <a:r>
              <a:rPr lang="es-MX" sz="1800" dirty="0" err="1" smtClean="0"/>
              <a:t>maybe</a:t>
            </a:r>
            <a:r>
              <a:rPr lang="es-MX" sz="1800" dirty="0" smtClean="0"/>
              <a:t> </a:t>
            </a:r>
            <a:r>
              <a:rPr lang="es-MX" sz="1800" dirty="0" err="1" smtClean="0"/>
              <a:t>even</a:t>
            </a:r>
            <a:r>
              <a:rPr lang="es-MX" sz="1800" dirty="0" smtClean="0"/>
              <a:t> </a:t>
            </a:r>
            <a:r>
              <a:rPr lang="es-MX" sz="1800" dirty="0" err="1" smtClean="0"/>
              <a:t>discarded</a:t>
            </a:r>
            <a:r>
              <a:rPr lang="es-MX" sz="1800" dirty="0" smtClean="0"/>
              <a:t> as a </a:t>
            </a:r>
            <a:r>
              <a:rPr lang="es-MX" sz="1800" dirty="0" err="1" smtClean="0"/>
              <a:t>description</a:t>
            </a:r>
            <a:r>
              <a:rPr lang="es-MX" sz="1800" dirty="0" smtClean="0"/>
              <a:t> of </a:t>
            </a:r>
            <a:r>
              <a:rPr lang="es-MX" sz="1800" dirty="0" err="1" smtClean="0"/>
              <a:t>reality</a:t>
            </a:r>
            <a:endParaRPr lang="es-MX" sz="1800" dirty="0" smtClean="0"/>
          </a:p>
          <a:p>
            <a:pPr lvl="2"/>
            <a:r>
              <a:rPr lang="es-MX" sz="1400" dirty="0" err="1" smtClean="0"/>
              <a:t>It</a:t>
            </a:r>
            <a:r>
              <a:rPr lang="es-MX" sz="1400" dirty="0" smtClean="0"/>
              <a:t> </a:t>
            </a:r>
            <a:r>
              <a:rPr lang="es-MX" sz="1400" dirty="0" err="1" smtClean="0"/>
              <a:t>may</a:t>
            </a:r>
            <a:r>
              <a:rPr lang="es-MX" sz="1400" dirty="0" smtClean="0"/>
              <a:t> </a:t>
            </a:r>
            <a:r>
              <a:rPr lang="es-MX" sz="1400" dirty="0" err="1" smtClean="0"/>
              <a:t>still</a:t>
            </a:r>
            <a:r>
              <a:rPr lang="es-MX" sz="1400" dirty="0" smtClean="0"/>
              <a:t> </a:t>
            </a:r>
            <a:r>
              <a:rPr lang="es-MX" sz="1400" dirty="0" err="1" smtClean="0"/>
              <a:t>be</a:t>
            </a:r>
            <a:r>
              <a:rPr lang="es-MX" sz="1400" dirty="0" smtClean="0"/>
              <a:t> </a:t>
            </a:r>
            <a:r>
              <a:rPr lang="es-MX" sz="1400" dirty="0" err="1" smtClean="0"/>
              <a:t>valid</a:t>
            </a:r>
            <a:r>
              <a:rPr lang="es-MX" sz="1400" dirty="0" smtClean="0"/>
              <a:t> </a:t>
            </a:r>
            <a:r>
              <a:rPr lang="es-MX" sz="1400" dirty="0" err="1" smtClean="0"/>
              <a:t>within</a:t>
            </a:r>
            <a:r>
              <a:rPr lang="es-MX" sz="1400" dirty="0" smtClean="0"/>
              <a:t> </a:t>
            </a:r>
            <a:r>
              <a:rPr lang="es-MX" sz="1400" dirty="0" err="1" smtClean="0"/>
              <a:t>certain</a:t>
            </a:r>
            <a:r>
              <a:rPr lang="es-MX" sz="1400" dirty="0" smtClean="0"/>
              <a:t> </a:t>
            </a:r>
            <a:r>
              <a:rPr lang="es-MX" sz="1400" dirty="0" err="1" smtClean="0"/>
              <a:t>restrictions</a:t>
            </a:r>
            <a:endParaRPr lang="es-MX" sz="1400" dirty="0" smtClean="0"/>
          </a:p>
          <a:p>
            <a:pPr lvl="2"/>
            <a:r>
              <a:rPr lang="es-MX" sz="1400" dirty="0" err="1" smtClean="0"/>
              <a:t>Classical</a:t>
            </a:r>
            <a:r>
              <a:rPr lang="es-MX" sz="1400" dirty="0" smtClean="0"/>
              <a:t> </a:t>
            </a:r>
            <a:r>
              <a:rPr lang="es-MX" sz="1400" dirty="0" err="1" smtClean="0"/>
              <a:t>examples</a:t>
            </a:r>
            <a:r>
              <a:rPr lang="es-MX" sz="1400" dirty="0" smtClean="0"/>
              <a:t>: </a:t>
            </a:r>
            <a:r>
              <a:rPr lang="es-MX" sz="1400" dirty="0" err="1" smtClean="0"/>
              <a:t>Newton’s</a:t>
            </a:r>
            <a:r>
              <a:rPr lang="es-MX" sz="1400" dirty="0" smtClean="0"/>
              <a:t> </a:t>
            </a:r>
            <a:r>
              <a:rPr lang="es-MX" sz="1400" dirty="0" err="1" smtClean="0"/>
              <a:t>gravity</a:t>
            </a:r>
            <a:r>
              <a:rPr lang="es-MX" sz="1400" dirty="0" smtClean="0"/>
              <a:t> </a:t>
            </a:r>
            <a:r>
              <a:rPr lang="es-MX" sz="1400" dirty="0" err="1" smtClean="0"/>
              <a:t>laws</a:t>
            </a:r>
            <a:r>
              <a:rPr lang="es-MX" sz="1400" dirty="0" smtClean="0"/>
              <a:t> (</a:t>
            </a:r>
            <a:r>
              <a:rPr lang="es-MX" sz="1400" dirty="0" err="1" smtClean="0"/>
              <a:t>reviewed</a:t>
            </a:r>
            <a:r>
              <a:rPr lang="es-MX" sz="1400" dirty="0" smtClean="0"/>
              <a:t>), </a:t>
            </a:r>
            <a:r>
              <a:rPr lang="es-MX" sz="1400" dirty="0" err="1" smtClean="0"/>
              <a:t>Copernicus’s</a:t>
            </a:r>
            <a:r>
              <a:rPr lang="es-MX" sz="1400" dirty="0" smtClean="0"/>
              <a:t> </a:t>
            </a:r>
            <a:r>
              <a:rPr lang="es-MX" sz="1400" dirty="0" err="1" smtClean="0"/>
              <a:t>heliocentric</a:t>
            </a:r>
            <a:r>
              <a:rPr lang="es-MX" sz="1400" dirty="0" smtClean="0"/>
              <a:t> </a:t>
            </a:r>
            <a:r>
              <a:rPr lang="es-MX" sz="1400" dirty="0" err="1" smtClean="0"/>
              <a:t>model</a:t>
            </a:r>
            <a:r>
              <a:rPr lang="es-MX" sz="1400" dirty="0" smtClean="0"/>
              <a:t> (</a:t>
            </a:r>
            <a:r>
              <a:rPr lang="es-MX" sz="1400" dirty="0" err="1" smtClean="0"/>
              <a:t>discarded</a:t>
            </a:r>
            <a:r>
              <a:rPr lang="es-MX" sz="1400" dirty="0" smtClean="0"/>
              <a:t>).</a:t>
            </a:r>
            <a:endParaRPr lang="en-GB" sz="1400"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27</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The</a:t>
            </a:r>
            <a:r>
              <a:rPr lang="es-MX" dirty="0" smtClean="0"/>
              <a:t> </a:t>
            </a:r>
            <a:r>
              <a:rPr lang="es-MX" b="1" dirty="0" err="1" smtClean="0">
                <a:solidFill>
                  <a:srgbClr val="00B050"/>
                </a:solidFill>
              </a:rPr>
              <a:t>scientific</a:t>
            </a:r>
            <a:r>
              <a:rPr lang="es-MX" b="1" dirty="0" smtClean="0">
                <a:solidFill>
                  <a:srgbClr val="00B050"/>
                </a:solidFill>
              </a:rPr>
              <a:t> </a:t>
            </a:r>
            <a:r>
              <a:rPr lang="es-MX" b="1" dirty="0" err="1" smtClean="0">
                <a:solidFill>
                  <a:srgbClr val="00B050"/>
                </a:solidFill>
              </a:rPr>
              <a:t>method</a:t>
            </a:r>
            <a:r>
              <a:rPr lang="es-MX" dirty="0" smtClean="0"/>
              <a:t> </a:t>
            </a:r>
            <a:r>
              <a:rPr lang="es-MX" dirty="0" err="1" smtClean="0"/>
              <a:t>give</a:t>
            </a:r>
            <a:r>
              <a:rPr lang="es-MX" dirty="0" smtClean="0"/>
              <a:t> </a:t>
            </a:r>
            <a:r>
              <a:rPr lang="es-MX" dirty="0" err="1" smtClean="0"/>
              <a:t>us</a:t>
            </a:r>
            <a:r>
              <a:rPr lang="es-MX" dirty="0" smtClean="0"/>
              <a:t> a general </a:t>
            </a:r>
            <a:r>
              <a:rPr lang="es-MX" dirty="0" err="1" smtClean="0"/>
              <a:t>framework</a:t>
            </a:r>
            <a:r>
              <a:rPr lang="es-MX" dirty="0" smtClean="0"/>
              <a:t> </a:t>
            </a:r>
            <a:r>
              <a:rPr lang="es-MX" dirty="0" err="1" smtClean="0"/>
              <a:t>to</a:t>
            </a:r>
            <a:r>
              <a:rPr lang="es-MX" dirty="0" smtClean="0"/>
              <a:t> </a:t>
            </a:r>
            <a:r>
              <a:rPr lang="es-MX" dirty="0" err="1" smtClean="0"/>
              <a:t>exert</a:t>
            </a:r>
            <a:r>
              <a:rPr lang="es-MX" dirty="0" smtClean="0"/>
              <a:t> </a:t>
            </a:r>
            <a:r>
              <a:rPr lang="es-MX" dirty="0" err="1" smtClean="0"/>
              <a:t>experimentation</a:t>
            </a:r>
            <a:r>
              <a:rPr lang="es-MX" dirty="0" smtClean="0"/>
              <a:t>.</a:t>
            </a:r>
          </a:p>
          <a:p>
            <a:pPr lvl="1"/>
            <a:r>
              <a:rPr lang="es-MX" dirty="0" smtClean="0"/>
              <a:t>…</a:t>
            </a:r>
            <a:r>
              <a:rPr lang="es-MX" dirty="0" err="1" smtClean="0"/>
              <a:t>however</a:t>
            </a:r>
            <a:r>
              <a:rPr lang="es-MX" dirty="0" smtClean="0"/>
              <a:t>, </a:t>
            </a:r>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get</a:t>
            </a:r>
            <a:r>
              <a:rPr lang="es-MX" dirty="0" smtClean="0"/>
              <a:t> </a:t>
            </a:r>
            <a:r>
              <a:rPr lang="es-MX" dirty="0" err="1" smtClean="0"/>
              <a:t>into</a:t>
            </a:r>
            <a:r>
              <a:rPr lang="es-MX" dirty="0" smtClean="0"/>
              <a:t> </a:t>
            </a:r>
            <a:r>
              <a:rPr lang="es-MX" dirty="0" err="1" smtClean="0"/>
              <a:t>details</a:t>
            </a:r>
            <a:r>
              <a:rPr lang="es-MX" dirty="0" smtClean="0"/>
              <a:t> of </a:t>
            </a:r>
            <a:r>
              <a:rPr lang="es-MX" i="1" dirty="0" err="1" smtClean="0"/>
              <a:t>how</a:t>
            </a:r>
            <a:r>
              <a:rPr lang="es-MX" dirty="0" smtClean="0"/>
              <a:t> </a:t>
            </a:r>
            <a:r>
              <a:rPr lang="es-MX" dirty="0" err="1" smtClean="0"/>
              <a:t>to</a:t>
            </a:r>
            <a:r>
              <a:rPr lang="es-MX" dirty="0" smtClean="0"/>
              <a:t> </a:t>
            </a:r>
            <a:r>
              <a:rPr lang="es-MX" dirty="0" err="1" smtClean="0"/>
              <a:t>carry</a:t>
            </a:r>
            <a:r>
              <a:rPr lang="es-MX" dirty="0" smtClean="0"/>
              <a:t> </a:t>
            </a:r>
            <a:r>
              <a:rPr lang="es-MX" dirty="0" err="1" smtClean="0"/>
              <a:t>out</a:t>
            </a:r>
            <a:r>
              <a:rPr lang="es-MX" dirty="0" smtClean="0"/>
              <a:t> </a:t>
            </a:r>
            <a:r>
              <a:rPr lang="es-MX" dirty="0" err="1" smtClean="0"/>
              <a:t>experiments</a:t>
            </a:r>
            <a:endParaRPr lang="es-MX" dirty="0" smtClean="0"/>
          </a:p>
          <a:p>
            <a:pPr lvl="1"/>
            <a:r>
              <a:rPr lang="es-MX" dirty="0" smtClean="0"/>
              <a:t>…</a:t>
            </a:r>
            <a:r>
              <a:rPr lang="es-MX" dirty="0" err="1" smtClean="0"/>
              <a:t>without</a:t>
            </a:r>
            <a:r>
              <a:rPr lang="es-MX" dirty="0" smtClean="0"/>
              <a:t> </a:t>
            </a:r>
            <a:r>
              <a:rPr lang="es-MX" dirty="0" err="1" smtClean="0"/>
              <a:t>it</a:t>
            </a:r>
            <a:r>
              <a:rPr lang="es-MX" dirty="0" smtClean="0"/>
              <a:t>, </a:t>
            </a:r>
            <a:r>
              <a:rPr lang="es-MX" dirty="0" err="1" smtClean="0"/>
              <a:t>we</a:t>
            </a:r>
            <a:r>
              <a:rPr lang="es-MX" dirty="0" smtClean="0"/>
              <a:t> </a:t>
            </a:r>
            <a:r>
              <a:rPr lang="es-MX" dirty="0" err="1" smtClean="0"/>
              <a:t>can’t</a:t>
            </a:r>
            <a:r>
              <a:rPr lang="es-MX" dirty="0" smtClean="0"/>
              <a:t> </a:t>
            </a:r>
            <a:r>
              <a:rPr lang="es-MX" dirty="0" err="1" smtClean="0"/>
              <a:t>make</a:t>
            </a:r>
            <a:r>
              <a:rPr lang="es-MX" dirty="0" smtClean="0"/>
              <a:t> </a:t>
            </a:r>
            <a:r>
              <a:rPr lang="es-MX" dirty="0" err="1" smtClean="0"/>
              <a:t>valid</a:t>
            </a:r>
            <a:r>
              <a:rPr lang="es-MX" dirty="0" smtClean="0"/>
              <a:t> </a:t>
            </a:r>
            <a:r>
              <a:rPr lang="es-MX" dirty="0" err="1" smtClean="0"/>
              <a:t>observations</a:t>
            </a:r>
            <a:endParaRPr lang="es-MX" dirty="0" smtClean="0"/>
          </a:p>
          <a:p>
            <a:endParaRPr lang="es-MX" dirty="0" smtClean="0"/>
          </a:p>
          <a:p>
            <a:r>
              <a:rPr lang="es-MX" dirty="0" err="1" smtClean="0"/>
              <a:t>The</a:t>
            </a:r>
            <a:r>
              <a:rPr lang="es-MX" dirty="0" smtClean="0"/>
              <a:t> </a:t>
            </a:r>
            <a:r>
              <a:rPr lang="es-MX" b="1" dirty="0" err="1" smtClean="0">
                <a:solidFill>
                  <a:srgbClr val="FF0000"/>
                </a:solidFill>
              </a:rPr>
              <a:t>research</a:t>
            </a:r>
            <a:r>
              <a:rPr lang="es-MX" b="1" dirty="0" smtClean="0">
                <a:solidFill>
                  <a:srgbClr val="FF0000"/>
                </a:solidFill>
              </a:rPr>
              <a:t> </a:t>
            </a:r>
            <a:r>
              <a:rPr lang="es-MX" b="1" dirty="0" err="1" smtClean="0">
                <a:solidFill>
                  <a:srgbClr val="FF0000"/>
                </a:solidFill>
              </a:rPr>
              <a:t>methodology</a:t>
            </a:r>
            <a:r>
              <a:rPr lang="es-MX" dirty="0" smtClean="0"/>
              <a:t> </a:t>
            </a:r>
            <a:r>
              <a:rPr lang="es-MX" dirty="0" err="1" smtClean="0"/>
              <a:t>indicates</a:t>
            </a:r>
            <a:r>
              <a:rPr lang="es-MX" dirty="0" smtClean="0"/>
              <a:t> </a:t>
            </a:r>
            <a:r>
              <a:rPr lang="es-MX" b="1" i="1" dirty="0" err="1" smtClean="0">
                <a:solidFill>
                  <a:schemeClr val="tx2"/>
                </a:solidFill>
              </a:rPr>
              <a:t>how</a:t>
            </a:r>
            <a:r>
              <a:rPr lang="es-MX" dirty="0" smtClean="0"/>
              <a:t> </a:t>
            </a:r>
            <a:r>
              <a:rPr lang="es-MX" dirty="0" err="1" smtClean="0"/>
              <a:t>the</a:t>
            </a:r>
            <a:r>
              <a:rPr lang="es-MX" dirty="0" smtClean="0"/>
              <a:t> </a:t>
            </a:r>
            <a:r>
              <a:rPr lang="es-MX" dirty="0" err="1" smtClean="0"/>
              <a:t>experiments</a:t>
            </a:r>
            <a:r>
              <a:rPr lang="es-MX" dirty="0" smtClean="0"/>
              <a:t> are </a:t>
            </a:r>
            <a:r>
              <a:rPr lang="es-MX" dirty="0" err="1" smtClean="0"/>
              <a:t>to</a:t>
            </a:r>
            <a:r>
              <a:rPr lang="es-MX" dirty="0" smtClean="0"/>
              <a:t> </a:t>
            </a:r>
            <a:r>
              <a:rPr lang="es-MX" dirty="0" err="1" smtClean="0"/>
              <a:t>be</a:t>
            </a:r>
            <a:r>
              <a:rPr lang="es-MX" dirty="0" smtClean="0"/>
              <a:t> </a:t>
            </a:r>
            <a:r>
              <a:rPr lang="es-MX" dirty="0" err="1" smtClean="0"/>
              <a:t>conducted</a:t>
            </a:r>
            <a:r>
              <a:rPr lang="es-MX" dirty="0" smtClean="0"/>
              <a:t>.</a:t>
            </a:r>
          </a:p>
          <a:p>
            <a:pPr lvl="1"/>
            <a:r>
              <a:rPr lang="es-MX" dirty="0" smtClean="0"/>
              <a:t>…</a:t>
            </a:r>
            <a:r>
              <a:rPr lang="es-MX" dirty="0" err="1" smtClean="0"/>
              <a:t>it</a:t>
            </a:r>
            <a:r>
              <a:rPr lang="es-MX" dirty="0" smtClean="0"/>
              <a:t> </a:t>
            </a:r>
            <a:r>
              <a:rPr lang="es-MX" dirty="0" err="1" smtClean="0"/>
              <a:t>tells</a:t>
            </a:r>
            <a:r>
              <a:rPr lang="es-MX" dirty="0" smtClean="0"/>
              <a:t> </a:t>
            </a:r>
            <a:r>
              <a:rPr lang="es-MX" dirty="0" err="1" smtClean="0"/>
              <a:t>us</a:t>
            </a:r>
            <a:r>
              <a:rPr lang="es-MX" dirty="0" smtClean="0"/>
              <a:t> </a:t>
            </a:r>
            <a:r>
              <a:rPr lang="es-MX" dirty="0" err="1" smtClean="0"/>
              <a:t>the</a:t>
            </a:r>
            <a:r>
              <a:rPr lang="es-MX" dirty="0" smtClean="0"/>
              <a:t> </a:t>
            </a:r>
            <a:r>
              <a:rPr lang="es-MX" dirty="0" err="1" smtClean="0"/>
              <a:t>details</a:t>
            </a:r>
            <a:r>
              <a:rPr lang="es-MX" dirty="0" smtClean="0"/>
              <a:t> of </a:t>
            </a:r>
            <a:r>
              <a:rPr lang="es-MX" i="1" dirty="0" err="1" smtClean="0"/>
              <a:t>how</a:t>
            </a:r>
            <a:r>
              <a:rPr lang="es-MX" dirty="0" smtClean="0"/>
              <a:t> </a:t>
            </a:r>
            <a:r>
              <a:rPr lang="es-MX" dirty="0" err="1" smtClean="0"/>
              <a:t>to</a:t>
            </a:r>
            <a:r>
              <a:rPr lang="es-MX" dirty="0" smtClean="0"/>
              <a:t> </a:t>
            </a:r>
            <a:r>
              <a:rPr lang="es-MX" dirty="0" err="1" smtClean="0"/>
              <a:t>carry</a:t>
            </a:r>
            <a:r>
              <a:rPr lang="es-MX" dirty="0" smtClean="0"/>
              <a:t> </a:t>
            </a:r>
            <a:r>
              <a:rPr lang="es-MX" dirty="0" err="1" smtClean="0"/>
              <a:t>out</a:t>
            </a:r>
            <a:r>
              <a:rPr lang="es-MX" dirty="0" smtClean="0"/>
              <a:t> </a:t>
            </a:r>
            <a:r>
              <a:rPr lang="es-MX" dirty="0" err="1" smtClean="0"/>
              <a:t>these</a:t>
            </a:r>
            <a:r>
              <a:rPr lang="es-MX" dirty="0" smtClean="0"/>
              <a:t> </a:t>
            </a:r>
            <a:r>
              <a:rPr lang="es-MX" dirty="0" err="1" smtClean="0"/>
              <a:t>experiments</a:t>
            </a:r>
            <a:endParaRPr lang="es-MX" dirty="0" smtClean="0"/>
          </a:p>
          <a:p>
            <a:pPr lvl="1"/>
            <a:r>
              <a:rPr lang="es-MX" dirty="0" smtClean="0"/>
              <a:t>…</a:t>
            </a:r>
            <a:r>
              <a:rPr lang="es-MX" dirty="0" err="1" smtClean="0"/>
              <a:t>without</a:t>
            </a:r>
            <a:r>
              <a:rPr lang="es-MX" dirty="0" smtClean="0"/>
              <a:t> </a:t>
            </a:r>
            <a:r>
              <a:rPr lang="es-MX" dirty="0" err="1" smtClean="0"/>
              <a:t>it</a:t>
            </a:r>
            <a:r>
              <a:rPr lang="es-MX" dirty="0" smtClean="0"/>
              <a:t> </a:t>
            </a:r>
            <a:r>
              <a:rPr lang="es-MX" dirty="0" err="1" smtClean="0"/>
              <a:t>we</a:t>
            </a:r>
            <a:r>
              <a:rPr lang="es-MX" dirty="0" smtClean="0"/>
              <a:t> are </a:t>
            </a:r>
            <a:r>
              <a:rPr lang="es-MX" dirty="0" err="1" smtClean="0"/>
              <a:t>likely</a:t>
            </a:r>
            <a:r>
              <a:rPr lang="es-MX" dirty="0" smtClean="0"/>
              <a:t> </a:t>
            </a:r>
            <a:r>
              <a:rPr lang="es-MX" dirty="0" err="1" smtClean="0"/>
              <a:t>to</a:t>
            </a:r>
            <a:r>
              <a:rPr lang="es-MX" dirty="0" smtClean="0"/>
              <a:t> </a:t>
            </a:r>
            <a:r>
              <a:rPr lang="es-MX" dirty="0" err="1" smtClean="0"/>
              <a:t>fail</a:t>
            </a:r>
            <a:r>
              <a:rPr lang="es-MX" dirty="0" smtClean="0"/>
              <a:t> </a:t>
            </a:r>
            <a:r>
              <a:rPr lang="es-MX" dirty="0" err="1" smtClean="0"/>
              <a:t>to</a:t>
            </a:r>
            <a:r>
              <a:rPr lang="es-MX" dirty="0" smtClean="0"/>
              <a:t> </a:t>
            </a:r>
            <a:r>
              <a:rPr lang="es-MX" dirty="0" err="1" smtClean="0"/>
              <a:t>comply</a:t>
            </a:r>
            <a:r>
              <a:rPr lang="es-MX" dirty="0" smtClean="0"/>
              <a:t> </a:t>
            </a:r>
            <a:r>
              <a:rPr lang="es-MX" dirty="0" err="1" smtClean="0"/>
              <a:t>with</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3" name="2 Marcador de contenido"/>
          <p:cNvSpPr>
            <a:spLocks noGrp="1"/>
          </p:cNvSpPr>
          <p:nvPr>
            <p:ph idx="1"/>
          </p:nvPr>
        </p:nvSpPr>
        <p:spPr/>
        <p:txBody>
          <a:bodyPr>
            <a:normAutofit fontScale="92500" lnSpcReduction="20000"/>
          </a:bodyPr>
          <a:lstStyle/>
          <a:p>
            <a:r>
              <a:rPr lang="es-MX" dirty="0" smtClean="0"/>
              <a:t>A </a:t>
            </a:r>
            <a:r>
              <a:rPr lang="es-MX" dirty="0" err="1" smtClean="0"/>
              <a:t>research</a:t>
            </a:r>
            <a:r>
              <a:rPr lang="es-MX" dirty="0" smtClean="0"/>
              <a:t> </a:t>
            </a:r>
            <a:r>
              <a:rPr lang="es-MX" dirty="0" err="1" smtClean="0"/>
              <a:t>methodology</a:t>
            </a:r>
            <a:r>
              <a:rPr lang="es-MX" dirty="0" smtClean="0"/>
              <a:t> ALWAYS has 3 </a:t>
            </a:r>
            <a:r>
              <a:rPr lang="es-MX" dirty="0" err="1" smtClean="0"/>
              <a:t>main</a:t>
            </a:r>
            <a:r>
              <a:rPr lang="es-MX" dirty="0" smtClean="0"/>
              <a:t> </a:t>
            </a:r>
            <a:r>
              <a:rPr lang="es-MX" dirty="0" err="1" smtClean="0"/>
              <a:t>elements</a:t>
            </a:r>
            <a:r>
              <a:rPr lang="es-MX" dirty="0" smtClean="0"/>
              <a:t>:</a:t>
            </a:r>
          </a:p>
          <a:p>
            <a:pPr lvl="1"/>
            <a:r>
              <a:rPr lang="es-MX" b="1" dirty="0" err="1" smtClean="0">
                <a:solidFill>
                  <a:srgbClr val="FF0000"/>
                </a:solidFill>
              </a:rPr>
              <a:t>Research</a:t>
            </a:r>
            <a:r>
              <a:rPr lang="es-MX" b="1" dirty="0" smtClean="0">
                <a:solidFill>
                  <a:srgbClr val="FF0000"/>
                </a:solidFill>
              </a:rPr>
              <a:t> </a:t>
            </a:r>
            <a:r>
              <a:rPr lang="es-MX" b="1" dirty="0" err="1" smtClean="0">
                <a:solidFill>
                  <a:srgbClr val="FF0000"/>
                </a:solidFill>
              </a:rPr>
              <a:t>Questions</a:t>
            </a:r>
            <a:r>
              <a:rPr lang="es-MX" b="1" dirty="0" smtClean="0">
                <a:solidFill>
                  <a:srgbClr val="FF0000"/>
                </a:solidFill>
              </a:rPr>
              <a:t> (</a:t>
            </a:r>
            <a:r>
              <a:rPr lang="es-MX" b="1" dirty="0" err="1" smtClean="0">
                <a:solidFill>
                  <a:srgbClr val="FF0000"/>
                </a:solidFill>
              </a:rPr>
              <a:t>RQs</a:t>
            </a:r>
            <a:r>
              <a:rPr lang="es-MX" b="1" dirty="0" smtClean="0">
                <a:solidFill>
                  <a:srgbClr val="FF0000"/>
                </a:solidFill>
              </a:rPr>
              <a:t>)</a:t>
            </a:r>
            <a:r>
              <a:rPr lang="es-MX" dirty="0" smtClean="0"/>
              <a:t> </a:t>
            </a:r>
            <a:r>
              <a:rPr lang="es-MX" dirty="0" err="1" smtClean="0"/>
              <a:t>indicate</a:t>
            </a:r>
            <a:r>
              <a:rPr lang="es-MX" dirty="0" smtClean="0"/>
              <a:t> </a:t>
            </a:r>
            <a:r>
              <a:rPr lang="es-MX" dirty="0" err="1" smtClean="0">
                <a:solidFill>
                  <a:schemeClr val="tx2"/>
                </a:solidFill>
              </a:rPr>
              <a:t>what</a:t>
            </a:r>
            <a:r>
              <a:rPr lang="es-MX" dirty="0" smtClean="0">
                <a:solidFill>
                  <a:schemeClr val="tx2"/>
                </a:solidFill>
              </a:rPr>
              <a:t> </a:t>
            </a:r>
            <a:r>
              <a:rPr lang="es-MX" dirty="0" err="1" smtClean="0">
                <a:solidFill>
                  <a:schemeClr val="tx2"/>
                </a:solidFill>
              </a:rPr>
              <a:t>phenomenon</a:t>
            </a:r>
            <a:r>
              <a:rPr lang="es-MX" dirty="0" smtClean="0"/>
              <a:t> </a:t>
            </a:r>
            <a:r>
              <a:rPr lang="es-MX" dirty="0" err="1" smtClean="0"/>
              <a:t>is</a:t>
            </a:r>
            <a:r>
              <a:rPr lang="es-MX" dirty="0" smtClean="0"/>
              <a:t> </a:t>
            </a:r>
            <a:r>
              <a:rPr lang="es-MX" dirty="0" err="1" smtClean="0"/>
              <a:t>being</a:t>
            </a:r>
            <a:r>
              <a:rPr lang="es-MX" dirty="0" smtClean="0"/>
              <a:t> </a:t>
            </a:r>
            <a:r>
              <a:rPr lang="es-MX" dirty="0" err="1" smtClean="0"/>
              <a:t>researched</a:t>
            </a:r>
            <a:r>
              <a:rPr lang="es-MX" dirty="0" smtClean="0"/>
              <a:t>.</a:t>
            </a:r>
          </a:p>
          <a:p>
            <a:pPr lvl="1"/>
            <a:endParaRPr lang="es-MX" dirty="0" smtClean="0"/>
          </a:p>
          <a:p>
            <a:pPr lvl="1"/>
            <a:r>
              <a:rPr lang="es-MX" b="1" dirty="0" err="1" smtClean="0">
                <a:solidFill>
                  <a:srgbClr val="FF0000"/>
                </a:solidFill>
              </a:rPr>
              <a:t>Aims</a:t>
            </a:r>
            <a:r>
              <a:rPr lang="es-MX" b="1" dirty="0" smtClean="0">
                <a:solidFill>
                  <a:srgbClr val="FF0000"/>
                </a:solidFill>
              </a:rPr>
              <a:t>/</a:t>
            </a:r>
            <a:r>
              <a:rPr lang="es-MX" b="1" dirty="0" err="1" smtClean="0">
                <a:solidFill>
                  <a:srgbClr val="FF0000"/>
                </a:solidFill>
              </a:rPr>
              <a:t>Goals</a:t>
            </a:r>
            <a:r>
              <a:rPr lang="es-MX" dirty="0" smtClean="0"/>
              <a:t> </a:t>
            </a:r>
            <a:r>
              <a:rPr lang="es-MX" dirty="0" err="1" smtClean="0"/>
              <a:t>indicate</a:t>
            </a:r>
            <a:r>
              <a:rPr lang="es-MX" dirty="0" smtClean="0"/>
              <a:t> </a:t>
            </a:r>
            <a:r>
              <a:rPr lang="es-MX" dirty="0" err="1" smtClean="0">
                <a:solidFill>
                  <a:schemeClr val="tx2"/>
                </a:solidFill>
              </a:rPr>
              <a:t>what</a:t>
            </a:r>
            <a:r>
              <a:rPr lang="es-MX" dirty="0" smtClean="0">
                <a:solidFill>
                  <a:schemeClr val="tx2"/>
                </a:solidFill>
              </a:rPr>
              <a:t> </a:t>
            </a:r>
            <a:r>
              <a:rPr lang="es-MX" dirty="0" err="1" smtClean="0">
                <a:solidFill>
                  <a:schemeClr val="tx2"/>
                </a:solidFill>
              </a:rPr>
              <a:t>aspect</a:t>
            </a:r>
            <a:r>
              <a:rPr lang="es-MX" dirty="0" smtClean="0"/>
              <a:t> of </a:t>
            </a:r>
            <a:r>
              <a:rPr lang="es-MX" dirty="0" err="1" smtClean="0"/>
              <a:t>the</a:t>
            </a:r>
            <a:r>
              <a:rPr lang="es-MX" dirty="0" smtClean="0"/>
              <a:t> </a:t>
            </a:r>
            <a:r>
              <a:rPr lang="es-MX" dirty="0" err="1" smtClean="0"/>
              <a:t>phenomenon</a:t>
            </a:r>
            <a:r>
              <a:rPr lang="es-MX" dirty="0" smtClean="0"/>
              <a:t> are </a:t>
            </a:r>
            <a:r>
              <a:rPr lang="es-MX" dirty="0" err="1" smtClean="0"/>
              <a:t>you</a:t>
            </a:r>
            <a:r>
              <a:rPr lang="es-MX" dirty="0" smtClean="0"/>
              <a:t> </a:t>
            </a:r>
            <a:r>
              <a:rPr lang="es-MX" dirty="0" err="1" smtClean="0"/>
              <a:t>focusing</a:t>
            </a:r>
            <a:endParaRPr lang="es-MX" dirty="0" smtClean="0"/>
          </a:p>
          <a:p>
            <a:pPr lvl="1"/>
            <a:endParaRPr lang="es-MX" dirty="0" smtClean="0"/>
          </a:p>
          <a:p>
            <a:pPr lvl="1"/>
            <a:r>
              <a:rPr lang="es-MX" b="1" dirty="0" err="1" smtClean="0">
                <a:solidFill>
                  <a:srgbClr val="FF0000"/>
                </a:solidFill>
              </a:rPr>
              <a:t>Hypothesis</a:t>
            </a:r>
            <a:r>
              <a:rPr lang="es-MX" dirty="0" smtClean="0"/>
              <a:t> (</a:t>
            </a:r>
            <a:r>
              <a:rPr lang="es-MX" dirty="0" err="1" smtClean="0"/>
              <a:t>both</a:t>
            </a:r>
            <a:r>
              <a:rPr lang="es-MX" dirty="0" smtClean="0"/>
              <a:t> </a:t>
            </a:r>
            <a:r>
              <a:rPr lang="es-MX" dirty="0" err="1" smtClean="0"/>
              <a:t>research</a:t>
            </a:r>
            <a:r>
              <a:rPr lang="es-MX" dirty="0" smtClean="0"/>
              <a:t> and experimental) </a:t>
            </a:r>
            <a:r>
              <a:rPr lang="es-MX" dirty="0" err="1" smtClean="0"/>
              <a:t>represents</a:t>
            </a:r>
            <a:r>
              <a:rPr lang="es-MX" dirty="0" smtClean="0"/>
              <a:t> </a:t>
            </a:r>
            <a:r>
              <a:rPr lang="es-MX" dirty="0" err="1" smtClean="0"/>
              <a:t>your</a:t>
            </a:r>
            <a:r>
              <a:rPr lang="es-MX" dirty="0" smtClean="0"/>
              <a:t> </a:t>
            </a:r>
            <a:r>
              <a:rPr lang="es-MX" dirty="0" err="1" smtClean="0">
                <a:solidFill>
                  <a:schemeClr val="tx2"/>
                </a:solidFill>
              </a:rPr>
              <a:t>expected</a:t>
            </a:r>
            <a:r>
              <a:rPr lang="es-MX" dirty="0" smtClean="0">
                <a:solidFill>
                  <a:schemeClr val="tx2"/>
                </a:solidFill>
              </a:rPr>
              <a:t> </a:t>
            </a:r>
            <a:r>
              <a:rPr lang="es-MX" dirty="0" err="1" smtClean="0">
                <a:solidFill>
                  <a:schemeClr val="tx2"/>
                </a:solidFill>
              </a:rPr>
              <a:t>explanation</a:t>
            </a:r>
            <a:r>
              <a:rPr lang="es-MX" dirty="0" smtClean="0"/>
              <a:t> </a:t>
            </a:r>
            <a:r>
              <a:rPr lang="es-MX" dirty="0" err="1" smtClean="0"/>
              <a:t>for</a:t>
            </a:r>
            <a:r>
              <a:rPr lang="es-MX" dirty="0" smtClean="0"/>
              <a:t> </a:t>
            </a:r>
            <a:r>
              <a:rPr lang="es-MX" dirty="0" err="1" smtClean="0"/>
              <a:t>the</a:t>
            </a:r>
            <a:r>
              <a:rPr lang="es-MX" dirty="0" smtClean="0"/>
              <a:t> </a:t>
            </a:r>
            <a:r>
              <a:rPr lang="es-MX" dirty="0" err="1" smtClean="0"/>
              <a:t>phenomenon</a:t>
            </a:r>
            <a:endParaRPr lang="es-MX" dirty="0" smtClean="0"/>
          </a:p>
          <a:p>
            <a:pPr lvl="2"/>
            <a:r>
              <a:rPr lang="es-MX" dirty="0" err="1" smtClean="0"/>
              <a:t>Hypothesis</a:t>
            </a:r>
            <a:r>
              <a:rPr lang="es-MX" dirty="0" smtClean="0"/>
              <a:t> are “</a:t>
            </a:r>
            <a:r>
              <a:rPr lang="en-GB" dirty="0" smtClean="0"/>
              <a:t>tentative, intelligent guesses” [NentyHJ2009]</a:t>
            </a:r>
          </a:p>
          <a:p>
            <a:pPr lvl="2"/>
            <a:r>
              <a:rPr lang="es-MX" dirty="0" err="1" smtClean="0"/>
              <a:t>There</a:t>
            </a:r>
            <a:r>
              <a:rPr lang="es-MX" dirty="0" smtClean="0"/>
              <a:t> </a:t>
            </a:r>
            <a:r>
              <a:rPr lang="es-MX" dirty="0" err="1" smtClean="0"/>
              <a:t>is</a:t>
            </a:r>
            <a:r>
              <a:rPr lang="es-MX" dirty="0" smtClean="0"/>
              <a:t> no </a:t>
            </a:r>
            <a:r>
              <a:rPr lang="es-MX" dirty="0" err="1" smtClean="0"/>
              <a:t>thesis</a:t>
            </a:r>
            <a:r>
              <a:rPr lang="es-MX" dirty="0" smtClean="0"/>
              <a:t> </a:t>
            </a:r>
            <a:r>
              <a:rPr lang="es-MX" dirty="0" err="1" smtClean="0"/>
              <a:t>without</a:t>
            </a:r>
            <a:r>
              <a:rPr lang="es-MX" dirty="0" smtClean="0"/>
              <a:t> a </a:t>
            </a:r>
            <a:r>
              <a:rPr lang="es-MX" dirty="0" err="1" smtClean="0"/>
              <a:t>previous</a:t>
            </a:r>
            <a:r>
              <a:rPr lang="es-MX" dirty="0" smtClean="0"/>
              <a:t> </a:t>
            </a:r>
            <a:r>
              <a:rPr lang="es-MX" dirty="0" err="1" smtClean="0"/>
              <a:t>hypo-thesis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29</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MX" sz="3200" dirty="0" smtClean="0"/>
              <a:t>COMMON excuses </a:t>
            </a:r>
            <a:r>
              <a:rPr lang="es-MX" sz="3200" dirty="0" err="1" smtClean="0"/>
              <a:t>to</a:t>
            </a:r>
            <a:r>
              <a:rPr lang="es-MX" sz="3200" dirty="0" smtClean="0"/>
              <a:t> </a:t>
            </a:r>
            <a:r>
              <a:rPr lang="es-MX" sz="3200" dirty="0" err="1" smtClean="0"/>
              <a:t>attempt</a:t>
            </a:r>
            <a:r>
              <a:rPr lang="es-MX" sz="3200" dirty="0" smtClean="0"/>
              <a:t> </a:t>
            </a:r>
            <a:r>
              <a:rPr lang="es-MX" sz="3200" dirty="0" smtClean="0"/>
              <a:t>NOT </a:t>
            </a:r>
            <a:r>
              <a:rPr lang="es-MX" sz="3200" dirty="0" err="1" smtClean="0"/>
              <a:t>abidING</a:t>
            </a:r>
            <a:r>
              <a:rPr lang="es-MX" sz="3200" dirty="0" smtClean="0"/>
              <a:t> </a:t>
            </a:r>
            <a:r>
              <a:rPr lang="es-MX" sz="3200" dirty="0" err="1" smtClean="0"/>
              <a:t>by</a:t>
            </a:r>
            <a:r>
              <a:rPr lang="es-MX" sz="3200" dirty="0" smtClean="0"/>
              <a:t> </a:t>
            </a:r>
            <a:r>
              <a:rPr lang="es-MX" sz="3200" dirty="0" err="1" smtClean="0"/>
              <a:t>the</a:t>
            </a:r>
            <a:r>
              <a:rPr lang="es-MX" sz="3200" dirty="0" smtClean="0"/>
              <a:t> </a:t>
            </a:r>
            <a:r>
              <a:rPr lang="es-MX" sz="3200" dirty="0" err="1" smtClean="0"/>
              <a:t>scientific</a:t>
            </a:r>
            <a:r>
              <a:rPr lang="es-MX" sz="3200" dirty="0" smtClean="0"/>
              <a:t> </a:t>
            </a:r>
            <a:r>
              <a:rPr lang="es-MX" sz="3200" dirty="0" err="1" smtClean="0"/>
              <a:t>method</a:t>
            </a:r>
            <a:endParaRPr lang="en-GB" sz="3200" dirty="0"/>
          </a:p>
        </p:txBody>
      </p:sp>
      <p:sp>
        <p:nvSpPr>
          <p:cNvPr id="8" name="7 Marcador de texto"/>
          <p:cNvSpPr>
            <a:spLocks noGrp="1"/>
          </p:cNvSpPr>
          <p:nvPr>
            <p:ph type="body" idx="1"/>
          </p:nvPr>
        </p:nvSpPr>
        <p:spPr/>
        <p:txBody>
          <a:bodyPr/>
          <a:lstStyle/>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3" name="2 Marcador de contenido"/>
          <p:cNvSpPr>
            <a:spLocks noGrp="1"/>
          </p:cNvSpPr>
          <p:nvPr>
            <p:ph idx="1"/>
          </p:nvPr>
        </p:nvSpPr>
        <p:spPr/>
        <p:txBody>
          <a:bodyPr>
            <a:normAutofit fontScale="92500"/>
          </a:bodyPr>
          <a:lstStyle/>
          <a:p>
            <a:r>
              <a:rPr lang="es-MX" dirty="0" smtClean="0"/>
              <a:t>A </a:t>
            </a:r>
            <a:r>
              <a:rPr lang="es-MX" dirty="0" err="1" smtClean="0"/>
              <a:t>good</a:t>
            </a:r>
            <a:r>
              <a:rPr lang="es-MX" dirty="0" smtClean="0"/>
              <a:t> </a:t>
            </a:r>
            <a:r>
              <a:rPr lang="es-MX" dirty="0" err="1" smtClean="0"/>
              <a:t>research</a:t>
            </a:r>
            <a:r>
              <a:rPr lang="es-MX" dirty="0" smtClean="0"/>
              <a:t> </a:t>
            </a:r>
            <a:r>
              <a:rPr lang="es-MX" dirty="0" err="1" smtClean="0"/>
              <a:t>methodology</a:t>
            </a:r>
            <a:r>
              <a:rPr lang="es-MX" dirty="0" smtClean="0"/>
              <a:t> </a:t>
            </a:r>
            <a:r>
              <a:rPr lang="es-MX" dirty="0" err="1" smtClean="0"/>
              <a:t>ensures</a:t>
            </a:r>
            <a:r>
              <a:rPr lang="es-MX" dirty="0" smtClean="0"/>
              <a:t> </a:t>
            </a:r>
            <a:r>
              <a:rPr lang="es-MX" dirty="0" err="1" smtClean="0"/>
              <a:t>that</a:t>
            </a:r>
            <a:r>
              <a:rPr lang="es-MX" dirty="0" smtClean="0"/>
              <a:t>:</a:t>
            </a:r>
          </a:p>
          <a:p>
            <a:pPr lvl="1"/>
            <a:r>
              <a:rPr lang="es-MX" dirty="0" err="1" smtClean="0"/>
              <a:t>Research</a:t>
            </a:r>
            <a:r>
              <a:rPr lang="es-MX" dirty="0" smtClean="0"/>
              <a:t> </a:t>
            </a:r>
            <a:r>
              <a:rPr lang="es-MX" dirty="0" err="1" smtClean="0"/>
              <a:t>questions</a:t>
            </a:r>
            <a:r>
              <a:rPr lang="es-MX" dirty="0" smtClean="0"/>
              <a:t> (</a:t>
            </a:r>
            <a:r>
              <a:rPr lang="es-MX" dirty="0" err="1" smtClean="0"/>
              <a:t>RQs</a:t>
            </a:r>
            <a:r>
              <a:rPr lang="es-MX" dirty="0" smtClean="0"/>
              <a:t>) are </a:t>
            </a:r>
            <a:r>
              <a:rPr lang="es-MX" dirty="0" err="1" smtClean="0"/>
              <a:t>correctly</a:t>
            </a:r>
            <a:r>
              <a:rPr lang="es-MX" dirty="0" smtClean="0"/>
              <a:t> </a:t>
            </a:r>
            <a:r>
              <a:rPr lang="es-MX" dirty="0" err="1" smtClean="0"/>
              <a:t>stated</a:t>
            </a:r>
            <a:endParaRPr lang="es-MX" dirty="0" smtClean="0"/>
          </a:p>
          <a:p>
            <a:pPr lvl="2"/>
            <a:r>
              <a:rPr lang="es-MX" dirty="0" err="1" smtClean="0"/>
              <a:t>Research</a:t>
            </a:r>
            <a:r>
              <a:rPr lang="es-MX" dirty="0" smtClean="0"/>
              <a:t> </a:t>
            </a:r>
            <a:r>
              <a:rPr lang="es-MX" dirty="0" err="1" smtClean="0"/>
              <a:t>hypothesis</a:t>
            </a:r>
            <a:r>
              <a:rPr lang="es-MX" dirty="0" smtClean="0"/>
              <a:t> </a:t>
            </a:r>
            <a:r>
              <a:rPr lang="es-MX" dirty="0" err="1" smtClean="0"/>
              <a:t>ought</a:t>
            </a:r>
            <a:r>
              <a:rPr lang="es-MX" dirty="0" smtClean="0"/>
              <a:t> </a:t>
            </a:r>
            <a:r>
              <a:rPr lang="es-MX" dirty="0" err="1" smtClean="0"/>
              <a:t>to</a:t>
            </a:r>
            <a:r>
              <a:rPr lang="es-MX" dirty="0" smtClean="0"/>
              <a:t> </a:t>
            </a:r>
            <a:r>
              <a:rPr lang="es-MX" dirty="0" err="1" smtClean="0"/>
              <a:t>be</a:t>
            </a:r>
            <a:r>
              <a:rPr lang="es-MX" dirty="0" smtClean="0"/>
              <a:t> </a:t>
            </a:r>
            <a:r>
              <a:rPr lang="es-MX" dirty="0" err="1" smtClean="0"/>
              <a:t>falsifiable</a:t>
            </a:r>
            <a:endParaRPr lang="es-MX" dirty="0" smtClean="0"/>
          </a:p>
          <a:p>
            <a:pPr lvl="1"/>
            <a:endParaRPr lang="es-MX" dirty="0" smtClean="0"/>
          </a:p>
          <a:p>
            <a:pPr lvl="1"/>
            <a:r>
              <a:rPr lang="es-MX" dirty="0" err="1" smtClean="0"/>
              <a:t>Aims</a:t>
            </a:r>
            <a:r>
              <a:rPr lang="es-MX" dirty="0" smtClean="0"/>
              <a:t>/</a:t>
            </a:r>
            <a:r>
              <a:rPr lang="es-MX" dirty="0" err="1" smtClean="0"/>
              <a:t>Goals</a:t>
            </a:r>
            <a:r>
              <a:rPr lang="es-MX" dirty="0" smtClean="0"/>
              <a:t> are </a:t>
            </a:r>
            <a:r>
              <a:rPr lang="es-MX" dirty="0" err="1" smtClean="0"/>
              <a:t>bounded</a:t>
            </a:r>
            <a:r>
              <a:rPr lang="es-MX" dirty="0" smtClean="0"/>
              <a:t> </a:t>
            </a:r>
            <a:r>
              <a:rPr lang="es-MX" dirty="0" err="1" smtClean="0"/>
              <a:t>by</a:t>
            </a:r>
            <a:r>
              <a:rPr lang="es-MX" dirty="0" smtClean="0"/>
              <a:t> </a:t>
            </a:r>
            <a:r>
              <a:rPr lang="es-MX" dirty="0" err="1" smtClean="0"/>
              <a:t>the</a:t>
            </a:r>
            <a:r>
              <a:rPr lang="es-MX" dirty="0" smtClean="0"/>
              <a:t> </a:t>
            </a:r>
            <a:r>
              <a:rPr lang="es-MX" dirty="0" err="1" smtClean="0"/>
              <a:t>RQs</a:t>
            </a:r>
            <a:endParaRPr lang="es-MX" dirty="0" smtClean="0"/>
          </a:p>
          <a:p>
            <a:pPr lvl="1"/>
            <a:endParaRPr lang="es-MX" dirty="0" smtClean="0"/>
          </a:p>
          <a:p>
            <a:pPr lvl="1"/>
            <a:r>
              <a:rPr lang="es-MX" dirty="0" err="1" smtClean="0"/>
              <a:t>Experiments</a:t>
            </a:r>
            <a:r>
              <a:rPr lang="es-MX" dirty="0" smtClean="0"/>
              <a:t> are </a:t>
            </a:r>
            <a:r>
              <a:rPr lang="es-MX" dirty="0" err="1" smtClean="0"/>
              <a:t>correctly</a:t>
            </a:r>
            <a:r>
              <a:rPr lang="es-MX" dirty="0" smtClean="0"/>
              <a:t> </a:t>
            </a:r>
            <a:r>
              <a:rPr lang="es-MX" dirty="0" err="1" smtClean="0"/>
              <a:t>designed</a:t>
            </a:r>
            <a:r>
              <a:rPr lang="es-MX" dirty="0" smtClean="0"/>
              <a:t> </a:t>
            </a:r>
            <a:r>
              <a:rPr lang="es-MX" dirty="0" err="1" smtClean="0"/>
              <a:t>to</a:t>
            </a:r>
            <a:r>
              <a:rPr lang="es-MX" dirty="0" smtClean="0"/>
              <a:t> </a:t>
            </a:r>
            <a:r>
              <a:rPr lang="es-MX" dirty="0" err="1" smtClean="0"/>
              <a:t>answer</a:t>
            </a:r>
            <a:r>
              <a:rPr lang="es-MX" dirty="0" smtClean="0"/>
              <a:t> </a:t>
            </a:r>
            <a:r>
              <a:rPr lang="es-MX" dirty="0" err="1" smtClean="0"/>
              <a:t>the</a:t>
            </a:r>
            <a:r>
              <a:rPr lang="es-MX" dirty="0" smtClean="0"/>
              <a:t> </a:t>
            </a:r>
            <a:r>
              <a:rPr lang="es-MX" dirty="0" err="1" smtClean="0"/>
              <a:t>RQs</a:t>
            </a:r>
            <a:endParaRPr lang="es-MX" dirty="0" smtClean="0"/>
          </a:p>
          <a:p>
            <a:pPr lvl="2"/>
            <a:r>
              <a:rPr lang="es-MX" dirty="0" smtClean="0"/>
              <a:t>Experimental </a:t>
            </a:r>
            <a:r>
              <a:rPr lang="es-MX" dirty="0" err="1" smtClean="0"/>
              <a:t>hypothesis</a:t>
            </a:r>
            <a:r>
              <a:rPr lang="es-MX" dirty="0" smtClean="0"/>
              <a:t> are </a:t>
            </a:r>
            <a:r>
              <a:rPr lang="es-MX" dirty="0" err="1" smtClean="0"/>
              <a:t>formulated</a:t>
            </a:r>
            <a:r>
              <a:rPr lang="es-MX" dirty="0" smtClean="0"/>
              <a:t> </a:t>
            </a:r>
            <a:r>
              <a:rPr lang="es-MX" dirty="0" err="1" smtClean="0"/>
              <a:t>accordingly</a:t>
            </a:r>
            <a:r>
              <a:rPr lang="es-MX" dirty="0" smtClean="0"/>
              <a:t> </a:t>
            </a:r>
            <a:r>
              <a:rPr lang="es-MX" dirty="0" err="1" smtClean="0"/>
              <a:t>to</a:t>
            </a:r>
            <a:r>
              <a:rPr lang="es-MX" dirty="0" smtClean="0"/>
              <a:t> </a:t>
            </a:r>
            <a:r>
              <a:rPr lang="es-MX" dirty="0" err="1" smtClean="0"/>
              <a:t>the</a:t>
            </a:r>
            <a:r>
              <a:rPr lang="es-MX" dirty="0" smtClean="0"/>
              <a:t> </a:t>
            </a:r>
            <a:r>
              <a:rPr lang="es-MX" dirty="0" err="1" smtClean="0"/>
              <a:t>design</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8" name="7 Marcador de contenido"/>
          <p:cNvSpPr>
            <a:spLocks noGrp="1"/>
          </p:cNvSpPr>
          <p:nvPr>
            <p:ph idx="1"/>
          </p:nvPr>
        </p:nvSpPr>
        <p:spPr/>
        <p:txBody>
          <a:bodyPr>
            <a:normAutofit lnSpcReduction="10000"/>
          </a:bodyPr>
          <a:lstStyle/>
          <a:p>
            <a:r>
              <a:rPr lang="es-MX" dirty="0" smtClean="0"/>
              <a:t>A </a:t>
            </a:r>
            <a:r>
              <a:rPr lang="es-MX" dirty="0" err="1" smtClean="0"/>
              <a:t>research</a:t>
            </a:r>
            <a:r>
              <a:rPr lang="es-MX" dirty="0" smtClean="0"/>
              <a:t> </a:t>
            </a:r>
            <a:r>
              <a:rPr lang="es-MX" dirty="0" err="1" smtClean="0"/>
              <a:t>methodology</a:t>
            </a:r>
            <a:r>
              <a:rPr lang="es-MX" dirty="0" smtClean="0"/>
              <a:t> </a:t>
            </a:r>
            <a:r>
              <a:rPr lang="es-MX" dirty="0" err="1" smtClean="0"/>
              <a:t>often</a:t>
            </a:r>
            <a:r>
              <a:rPr lang="es-MX" dirty="0" smtClean="0"/>
              <a:t> has 2 </a:t>
            </a:r>
            <a:r>
              <a:rPr lang="es-MX" dirty="0" err="1" smtClean="0"/>
              <a:t>parts</a:t>
            </a:r>
            <a:r>
              <a:rPr lang="es-MX" dirty="0" smtClean="0"/>
              <a:t>:</a:t>
            </a:r>
          </a:p>
          <a:p>
            <a:pPr marL="971550" lvl="1" indent="-514350">
              <a:buFont typeface="+mj-lt"/>
              <a:buAutoNum type="arabicPeriod"/>
            </a:pPr>
            <a:endParaRPr lang="es-MX" dirty="0" smtClean="0"/>
          </a:p>
          <a:p>
            <a:pPr marL="971550" lvl="1" indent="-514350">
              <a:buFont typeface="+mj-lt"/>
              <a:buAutoNum type="arabicPeriod"/>
            </a:pPr>
            <a:r>
              <a:rPr lang="es-MX" dirty="0" smtClean="0"/>
              <a:t>A </a:t>
            </a:r>
            <a:r>
              <a:rPr lang="es-MX" b="1" dirty="0" err="1" smtClean="0">
                <a:solidFill>
                  <a:srgbClr val="FF0000"/>
                </a:solidFill>
              </a:rPr>
              <a:t>description</a:t>
            </a:r>
            <a:r>
              <a:rPr lang="es-MX" b="1" dirty="0" smtClean="0">
                <a:solidFill>
                  <a:srgbClr val="FF0000"/>
                </a:solidFill>
              </a:rPr>
              <a:t> of </a:t>
            </a:r>
            <a:r>
              <a:rPr lang="es-MX" b="1" dirty="0" err="1" smtClean="0">
                <a:solidFill>
                  <a:srgbClr val="FF0000"/>
                </a:solidFill>
              </a:rPr>
              <a:t>your</a:t>
            </a:r>
            <a:r>
              <a:rPr lang="es-MX" b="1" dirty="0" smtClean="0">
                <a:solidFill>
                  <a:srgbClr val="FF0000"/>
                </a:solidFill>
              </a:rPr>
              <a:t> </a:t>
            </a:r>
            <a:r>
              <a:rPr lang="es-MX" b="1" dirty="0" err="1" smtClean="0">
                <a:solidFill>
                  <a:srgbClr val="FF0000"/>
                </a:solidFill>
              </a:rPr>
              <a:t>experiments</a:t>
            </a:r>
            <a:endParaRPr lang="es-MX" b="1" dirty="0" smtClean="0">
              <a:solidFill>
                <a:srgbClr val="FF0000"/>
              </a:solidFill>
            </a:endParaRPr>
          </a:p>
          <a:p>
            <a:pPr lvl="2"/>
            <a:r>
              <a:rPr lang="es-MX" dirty="0" err="1" smtClean="0"/>
              <a:t>By</a:t>
            </a:r>
            <a:r>
              <a:rPr lang="es-MX" dirty="0" smtClean="0"/>
              <a:t> </a:t>
            </a:r>
            <a:r>
              <a:rPr lang="es-MX" dirty="0" err="1" smtClean="0"/>
              <a:t>far</a:t>
            </a:r>
            <a:r>
              <a:rPr lang="es-MX" dirty="0" smtClean="0"/>
              <a:t> </a:t>
            </a:r>
            <a:r>
              <a:rPr lang="es-MX" dirty="0" err="1" smtClean="0"/>
              <a:t>the</a:t>
            </a:r>
            <a:r>
              <a:rPr lang="es-MX" dirty="0" smtClean="0"/>
              <a:t> </a:t>
            </a:r>
            <a:r>
              <a:rPr lang="es-MX" dirty="0" err="1" smtClean="0"/>
              <a:t>most</a:t>
            </a:r>
            <a:r>
              <a:rPr lang="es-MX" dirty="0" smtClean="0"/>
              <a:t> </a:t>
            </a:r>
            <a:r>
              <a:rPr lang="es-MX" dirty="0" err="1" smtClean="0"/>
              <a:t>important</a:t>
            </a:r>
            <a:r>
              <a:rPr lang="es-MX" dirty="0" smtClean="0"/>
              <a:t> </a:t>
            </a:r>
            <a:r>
              <a:rPr lang="es-MX" dirty="0" err="1" smtClean="0"/>
              <a:t>part</a:t>
            </a:r>
            <a:endParaRPr lang="es-MX" dirty="0" smtClean="0"/>
          </a:p>
          <a:p>
            <a:pPr lvl="2"/>
            <a:r>
              <a:rPr lang="es-MX" dirty="0" err="1" smtClean="0"/>
              <a:t>Remember</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demands</a:t>
            </a:r>
            <a:r>
              <a:rPr lang="es-MX" dirty="0" smtClean="0"/>
              <a:t> </a:t>
            </a:r>
            <a:r>
              <a:rPr lang="es-MX" dirty="0" err="1" smtClean="0"/>
              <a:t>experimentation</a:t>
            </a:r>
            <a:r>
              <a:rPr lang="es-MX" dirty="0" smtClean="0"/>
              <a:t>!</a:t>
            </a:r>
          </a:p>
          <a:p>
            <a:pPr lvl="2"/>
            <a:endParaRPr lang="es-MX" dirty="0" smtClean="0"/>
          </a:p>
          <a:p>
            <a:pPr marL="971550" lvl="1" indent="-514350">
              <a:buFont typeface="+mj-lt"/>
              <a:buAutoNum type="arabicPeriod"/>
            </a:pPr>
            <a:r>
              <a:rPr lang="es-MX" dirty="0" smtClean="0"/>
              <a:t>A </a:t>
            </a:r>
            <a:r>
              <a:rPr lang="es-MX" b="1" dirty="0" err="1" smtClean="0">
                <a:solidFill>
                  <a:srgbClr val="FF0000"/>
                </a:solidFill>
              </a:rPr>
              <a:t>step-by-step</a:t>
            </a:r>
            <a:r>
              <a:rPr lang="es-MX" b="1" dirty="0" smtClean="0">
                <a:solidFill>
                  <a:srgbClr val="FF0000"/>
                </a:solidFill>
              </a:rPr>
              <a:t> plan of </a:t>
            </a:r>
            <a:r>
              <a:rPr lang="es-MX" b="1" dirty="0" err="1" smtClean="0">
                <a:solidFill>
                  <a:srgbClr val="FF0000"/>
                </a:solidFill>
              </a:rPr>
              <a:t>action</a:t>
            </a:r>
            <a:endParaRPr lang="es-MX" b="1" dirty="0" smtClean="0">
              <a:solidFill>
                <a:srgbClr val="FF0000"/>
              </a:solidFill>
            </a:endParaRPr>
          </a:p>
          <a:p>
            <a:pPr lvl="2"/>
            <a:r>
              <a:rPr lang="es-MX" dirty="0" err="1" smtClean="0"/>
              <a:t>An</a:t>
            </a:r>
            <a:r>
              <a:rPr lang="es-MX" dirty="0" smtClean="0"/>
              <a:t> </a:t>
            </a:r>
            <a:r>
              <a:rPr lang="es-MX" dirty="0" err="1" smtClean="0"/>
              <a:t>algorithm</a:t>
            </a:r>
            <a:r>
              <a:rPr lang="es-MX" dirty="0" smtClean="0"/>
              <a:t> </a:t>
            </a:r>
            <a:r>
              <a:rPr lang="es-MX" dirty="0" err="1" smtClean="0"/>
              <a:t>to</a:t>
            </a:r>
            <a:r>
              <a:rPr lang="es-MX" dirty="0" smtClean="0"/>
              <a:t> </a:t>
            </a:r>
            <a:r>
              <a:rPr lang="es-MX" dirty="0" err="1" smtClean="0"/>
              <a:t>achieve</a:t>
            </a:r>
            <a:r>
              <a:rPr lang="es-MX" dirty="0" smtClean="0"/>
              <a:t> </a:t>
            </a:r>
            <a:r>
              <a:rPr lang="es-MX" dirty="0" err="1" smtClean="0"/>
              <a:t>the</a:t>
            </a:r>
            <a:r>
              <a:rPr lang="es-MX" dirty="0" smtClean="0"/>
              <a:t> </a:t>
            </a:r>
            <a:r>
              <a:rPr lang="es-MX" dirty="0" err="1" smtClean="0"/>
              <a:t>above</a:t>
            </a:r>
            <a:r>
              <a:rPr lang="es-MX" dirty="0" smtClean="0"/>
              <a:t>.</a:t>
            </a:r>
          </a:p>
          <a:p>
            <a:pPr lvl="2"/>
            <a:r>
              <a:rPr lang="es-MX" dirty="0" err="1" smtClean="0"/>
              <a:t>Hopefully</a:t>
            </a:r>
            <a:r>
              <a:rPr lang="es-MX" dirty="0" smtClean="0"/>
              <a:t>, </a:t>
            </a:r>
            <a:r>
              <a:rPr lang="es-MX" dirty="0" err="1" smtClean="0"/>
              <a:t>it</a:t>
            </a:r>
            <a:r>
              <a:rPr lang="es-MX" dirty="0" smtClean="0"/>
              <a:t> </a:t>
            </a:r>
            <a:r>
              <a:rPr lang="es-MX" dirty="0" err="1" smtClean="0"/>
              <a:t>includes</a:t>
            </a:r>
            <a:r>
              <a:rPr lang="es-MX" dirty="0" smtClean="0"/>
              <a:t> </a:t>
            </a:r>
            <a:r>
              <a:rPr lang="es-MX" dirty="0" err="1" smtClean="0"/>
              <a:t>also</a:t>
            </a:r>
            <a:r>
              <a:rPr lang="es-MX" dirty="0" smtClean="0"/>
              <a:t> a plan B</a:t>
            </a:r>
          </a:p>
          <a:p>
            <a:pPr lvl="3"/>
            <a:r>
              <a:rPr lang="es-MX" dirty="0" smtClean="0"/>
              <a:t>…and </a:t>
            </a:r>
            <a:r>
              <a:rPr lang="es-MX" dirty="0" err="1" smtClean="0"/>
              <a:t>perhaps</a:t>
            </a:r>
            <a:r>
              <a:rPr lang="es-MX" dirty="0" smtClean="0"/>
              <a:t> </a:t>
            </a:r>
            <a:r>
              <a:rPr lang="es-MX" dirty="0" err="1" smtClean="0"/>
              <a:t>also</a:t>
            </a:r>
            <a:r>
              <a:rPr lang="es-MX" dirty="0" smtClean="0"/>
              <a:t> a plan C</a:t>
            </a:r>
          </a:p>
          <a:p>
            <a:pPr lvl="2"/>
            <a:r>
              <a:rPr lang="es-MX" dirty="0" err="1" smtClean="0"/>
              <a:t>Just</a:t>
            </a:r>
            <a:r>
              <a:rPr lang="es-MX" dirty="0" smtClean="0"/>
              <a:t> a </a:t>
            </a:r>
            <a:r>
              <a:rPr lang="es-MX" dirty="0" err="1" smtClean="0"/>
              <a:t>collateral</a:t>
            </a:r>
            <a:r>
              <a:rPr lang="es-MX" dirty="0" smtClean="0"/>
              <a:t> </a:t>
            </a:r>
            <a:r>
              <a:rPr lang="es-MX" dirty="0" err="1" smtClean="0"/>
              <a:t>necessity</a:t>
            </a:r>
            <a:r>
              <a:rPr lang="es-MX" dirty="0" smtClean="0"/>
              <a:t>…</a:t>
            </a:r>
          </a:p>
          <a:p>
            <a:pPr lvl="2"/>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31</a:t>
            </a:fld>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Research</a:t>
            </a:r>
            <a:r>
              <a:rPr lang="es-MX" dirty="0" smtClean="0"/>
              <a:t> </a:t>
            </a:r>
            <a:r>
              <a:rPr lang="es-MX" dirty="0" err="1" smtClean="0"/>
              <a:t>methodology</a:t>
            </a:r>
            <a:endParaRPr lang="en-GB" dirty="0"/>
          </a:p>
        </p:txBody>
      </p:sp>
      <p:sp>
        <p:nvSpPr>
          <p:cNvPr id="6" name="5 Marcador de contenido"/>
          <p:cNvSpPr>
            <a:spLocks noGrp="1"/>
          </p:cNvSpPr>
          <p:nvPr>
            <p:ph idx="1"/>
          </p:nvPr>
        </p:nvSpPr>
        <p:spPr/>
        <p:txBody>
          <a:bodyPr>
            <a:normAutofit fontScale="85000" lnSpcReduction="20000"/>
          </a:bodyPr>
          <a:lstStyle/>
          <a:p>
            <a:r>
              <a:rPr lang="es-MX" dirty="0" err="1" smtClean="0"/>
              <a:t>Description</a:t>
            </a:r>
            <a:r>
              <a:rPr lang="es-MX" dirty="0" smtClean="0"/>
              <a:t> of </a:t>
            </a:r>
            <a:r>
              <a:rPr lang="es-MX" dirty="0" err="1" smtClean="0"/>
              <a:t>your</a:t>
            </a:r>
            <a:r>
              <a:rPr lang="es-MX" dirty="0" smtClean="0"/>
              <a:t> </a:t>
            </a:r>
            <a:r>
              <a:rPr lang="es-MX" dirty="0" err="1" smtClean="0"/>
              <a:t>experiments</a:t>
            </a:r>
            <a:r>
              <a:rPr lang="es-MX" dirty="0" smtClean="0"/>
              <a:t>:</a:t>
            </a:r>
          </a:p>
          <a:p>
            <a:pPr lvl="1"/>
            <a:r>
              <a:rPr lang="es-MX" dirty="0" err="1" smtClean="0"/>
              <a:t>For</a:t>
            </a:r>
            <a:r>
              <a:rPr lang="es-MX" dirty="0" smtClean="0"/>
              <a:t> </a:t>
            </a:r>
            <a:r>
              <a:rPr lang="es-MX" dirty="0" err="1" smtClean="0"/>
              <a:t>each</a:t>
            </a:r>
            <a:r>
              <a:rPr lang="es-MX" dirty="0" smtClean="0"/>
              <a:t> </a:t>
            </a:r>
            <a:r>
              <a:rPr lang="es-MX" dirty="0" err="1" smtClean="0"/>
              <a:t>experiment</a:t>
            </a:r>
            <a:r>
              <a:rPr lang="es-MX" dirty="0" smtClean="0"/>
              <a:t>, </a:t>
            </a:r>
            <a:r>
              <a:rPr lang="es-MX" dirty="0" err="1" smtClean="0"/>
              <a:t>the</a:t>
            </a:r>
            <a:r>
              <a:rPr lang="es-MX" dirty="0" smtClean="0"/>
              <a:t> </a:t>
            </a:r>
            <a:r>
              <a:rPr lang="es-MX" dirty="0" err="1" smtClean="0"/>
              <a:t>research</a:t>
            </a:r>
            <a:r>
              <a:rPr lang="es-MX" dirty="0" smtClean="0"/>
              <a:t> </a:t>
            </a:r>
            <a:r>
              <a:rPr lang="es-MX" dirty="0" err="1" smtClean="0"/>
              <a:t>methodology</a:t>
            </a:r>
            <a:r>
              <a:rPr lang="es-MX" dirty="0" smtClean="0"/>
              <a:t> </a:t>
            </a:r>
            <a:r>
              <a:rPr lang="es-MX" dirty="0" err="1" smtClean="0"/>
              <a:t>should</a:t>
            </a:r>
            <a:r>
              <a:rPr lang="es-MX" dirty="0" smtClean="0"/>
              <a:t> </a:t>
            </a:r>
            <a:r>
              <a:rPr lang="es-MX" dirty="0" err="1" smtClean="0"/>
              <a:t>aim</a:t>
            </a:r>
            <a:r>
              <a:rPr lang="es-MX" dirty="0" smtClean="0"/>
              <a:t> </a:t>
            </a:r>
            <a:r>
              <a:rPr lang="es-MX" dirty="0" err="1" smtClean="0"/>
              <a:t>to</a:t>
            </a:r>
            <a:r>
              <a:rPr lang="es-MX" dirty="0" smtClean="0"/>
              <a:t> </a:t>
            </a:r>
            <a:r>
              <a:rPr lang="es-MX" dirty="0" err="1" smtClean="0"/>
              <a:t>include</a:t>
            </a:r>
            <a:r>
              <a:rPr lang="es-MX" dirty="0" smtClean="0"/>
              <a:t>:</a:t>
            </a:r>
          </a:p>
          <a:p>
            <a:pPr lvl="2"/>
            <a:r>
              <a:rPr lang="es-MX" b="1" dirty="0" err="1" smtClean="0"/>
              <a:t>Its</a:t>
            </a:r>
            <a:r>
              <a:rPr lang="es-MX" b="1" dirty="0" smtClean="0"/>
              <a:t> </a:t>
            </a:r>
            <a:r>
              <a:rPr lang="es-MX" b="1" dirty="0" err="1" smtClean="0"/>
              <a:t>clear</a:t>
            </a:r>
            <a:r>
              <a:rPr lang="es-MX" b="1" dirty="0" smtClean="0"/>
              <a:t> and </a:t>
            </a:r>
            <a:r>
              <a:rPr lang="es-MX" b="1" dirty="0" err="1" smtClean="0"/>
              <a:t>univocal</a:t>
            </a:r>
            <a:r>
              <a:rPr lang="es-MX" b="1" dirty="0" smtClean="0"/>
              <a:t> </a:t>
            </a:r>
            <a:r>
              <a:rPr lang="es-MX" b="1" dirty="0" err="1" smtClean="0"/>
              <a:t>relation</a:t>
            </a:r>
            <a:r>
              <a:rPr lang="es-MX" b="1" dirty="0" smtClean="0"/>
              <a:t> </a:t>
            </a:r>
            <a:r>
              <a:rPr lang="es-MX" b="1" dirty="0" err="1" smtClean="0"/>
              <a:t>with</a:t>
            </a:r>
            <a:r>
              <a:rPr lang="es-MX" b="1" dirty="0" smtClean="0"/>
              <a:t> </a:t>
            </a:r>
            <a:r>
              <a:rPr lang="es-MX" b="1" dirty="0" err="1" smtClean="0"/>
              <a:t>the</a:t>
            </a:r>
            <a:r>
              <a:rPr lang="es-MX" b="1" dirty="0" smtClean="0"/>
              <a:t> </a:t>
            </a:r>
            <a:r>
              <a:rPr lang="es-MX" b="1" dirty="0" err="1" smtClean="0"/>
              <a:t>RQs</a:t>
            </a:r>
            <a:endParaRPr lang="en-GB" b="1" dirty="0" smtClean="0"/>
          </a:p>
          <a:p>
            <a:pPr lvl="2"/>
            <a:r>
              <a:rPr lang="es-MX" dirty="0" err="1" smtClean="0"/>
              <a:t>Its</a:t>
            </a:r>
            <a:r>
              <a:rPr lang="es-MX" dirty="0" smtClean="0"/>
              <a:t> </a:t>
            </a:r>
            <a:r>
              <a:rPr lang="es-MX" dirty="0" err="1" smtClean="0"/>
              <a:t>clear</a:t>
            </a:r>
            <a:r>
              <a:rPr lang="es-MX" dirty="0" smtClean="0"/>
              <a:t> and </a:t>
            </a:r>
            <a:r>
              <a:rPr lang="es-MX" dirty="0" err="1" smtClean="0"/>
              <a:t>univocal</a:t>
            </a:r>
            <a:r>
              <a:rPr lang="es-MX" dirty="0" smtClean="0"/>
              <a:t> </a:t>
            </a:r>
            <a:r>
              <a:rPr lang="es-MX" dirty="0" err="1" smtClean="0"/>
              <a:t>relation</a:t>
            </a:r>
            <a:r>
              <a:rPr lang="es-MX" dirty="0" smtClean="0"/>
              <a:t> </a:t>
            </a:r>
            <a:r>
              <a:rPr lang="es-MX" dirty="0" err="1" smtClean="0"/>
              <a:t>with</a:t>
            </a:r>
            <a:r>
              <a:rPr lang="es-MX" dirty="0" smtClean="0"/>
              <a:t> </a:t>
            </a:r>
            <a:r>
              <a:rPr lang="es-MX" dirty="0" err="1" smtClean="0"/>
              <a:t>the</a:t>
            </a:r>
            <a:r>
              <a:rPr lang="es-MX" dirty="0" smtClean="0"/>
              <a:t> </a:t>
            </a:r>
            <a:r>
              <a:rPr lang="es-MX" dirty="0" err="1" smtClean="0"/>
              <a:t>Aims</a:t>
            </a:r>
            <a:endParaRPr lang="es-MX" dirty="0" smtClean="0"/>
          </a:p>
          <a:p>
            <a:pPr lvl="2"/>
            <a:r>
              <a:rPr lang="es-MX" dirty="0" err="1" smtClean="0"/>
              <a:t>Its</a:t>
            </a:r>
            <a:r>
              <a:rPr lang="es-MX" dirty="0" smtClean="0"/>
              <a:t> </a:t>
            </a:r>
            <a:r>
              <a:rPr lang="es-MX" dirty="0" err="1" smtClean="0"/>
              <a:t>research</a:t>
            </a:r>
            <a:r>
              <a:rPr lang="es-MX" dirty="0" smtClean="0"/>
              <a:t> </a:t>
            </a:r>
            <a:r>
              <a:rPr lang="es-MX" dirty="0" err="1" smtClean="0"/>
              <a:t>hypothesis</a:t>
            </a:r>
            <a:endParaRPr lang="es-MX" dirty="0" smtClean="0"/>
          </a:p>
          <a:p>
            <a:pPr lvl="2"/>
            <a:r>
              <a:rPr lang="es-MX" dirty="0" err="1" smtClean="0"/>
              <a:t>Its</a:t>
            </a:r>
            <a:r>
              <a:rPr lang="es-MX" dirty="0" smtClean="0"/>
              <a:t> experimental </a:t>
            </a:r>
            <a:r>
              <a:rPr lang="es-MX" dirty="0" err="1" smtClean="0"/>
              <a:t>hypothesis</a:t>
            </a:r>
            <a:endParaRPr lang="es-MX" dirty="0" smtClean="0"/>
          </a:p>
          <a:p>
            <a:pPr lvl="2"/>
            <a:r>
              <a:rPr lang="es-MX" dirty="0" err="1" smtClean="0"/>
              <a:t>Its</a:t>
            </a:r>
            <a:r>
              <a:rPr lang="es-MX" dirty="0" smtClean="0"/>
              <a:t> experimental </a:t>
            </a:r>
            <a:r>
              <a:rPr lang="es-MX" dirty="0" err="1" smtClean="0"/>
              <a:t>design</a:t>
            </a:r>
            <a:endParaRPr lang="es-MX" dirty="0" smtClean="0"/>
          </a:p>
          <a:p>
            <a:pPr lvl="3"/>
            <a:r>
              <a:rPr lang="es-MX" dirty="0" smtClean="0"/>
              <a:t>inc. </a:t>
            </a:r>
            <a:r>
              <a:rPr lang="es-MX" dirty="0" err="1" smtClean="0"/>
              <a:t>units</a:t>
            </a:r>
            <a:r>
              <a:rPr lang="es-MX" dirty="0" smtClean="0"/>
              <a:t>, </a:t>
            </a:r>
            <a:r>
              <a:rPr lang="es-MX" dirty="0" err="1" smtClean="0"/>
              <a:t>factors</a:t>
            </a:r>
            <a:r>
              <a:rPr lang="es-MX" dirty="0" smtClean="0"/>
              <a:t>, </a:t>
            </a:r>
            <a:r>
              <a:rPr lang="es-MX" dirty="0" err="1" smtClean="0"/>
              <a:t>sessions</a:t>
            </a:r>
            <a:r>
              <a:rPr lang="es-MX" dirty="0" smtClean="0"/>
              <a:t>, </a:t>
            </a:r>
            <a:r>
              <a:rPr lang="es-MX" dirty="0" err="1" smtClean="0"/>
              <a:t>groups</a:t>
            </a:r>
            <a:r>
              <a:rPr lang="es-MX" dirty="0" smtClean="0"/>
              <a:t>, </a:t>
            </a:r>
            <a:r>
              <a:rPr lang="es-MX" dirty="0" err="1" smtClean="0"/>
              <a:t>etc</a:t>
            </a:r>
            <a:endParaRPr lang="es-MX" dirty="0" smtClean="0"/>
          </a:p>
          <a:p>
            <a:pPr lvl="2"/>
            <a:r>
              <a:rPr lang="es-MX" dirty="0" smtClean="0"/>
              <a:t>Variables (</a:t>
            </a:r>
            <a:r>
              <a:rPr lang="es-MX" dirty="0" err="1" smtClean="0"/>
              <a:t>dependent</a:t>
            </a:r>
            <a:r>
              <a:rPr lang="es-MX" dirty="0" smtClean="0"/>
              <a:t>, </a:t>
            </a:r>
            <a:r>
              <a:rPr lang="es-MX" dirty="0" err="1" smtClean="0"/>
              <a:t>independent</a:t>
            </a:r>
            <a:r>
              <a:rPr lang="es-MX" dirty="0" smtClean="0"/>
              <a:t> and </a:t>
            </a:r>
            <a:r>
              <a:rPr lang="es-MX" dirty="0" err="1" smtClean="0"/>
              <a:t>controlled</a:t>
            </a:r>
            <a:r>
              <a:rPr lang="es-MX" dirty="0" smtClean="0"/>
              <a:t>)</a:t>
            </a:r>
          </a:p>
          <a:p>
            <a:pPr lvl="2"/>
            <a:r>
              <a:rPr lang="es-MX" dirty="0" err="1" smtClean="0"/>
              <a:t>Possible</a:t>
            </a:r>
            <a:r>
              <a:rPr lang="es-MX" dirty="0" smtClean="0"/>
              <a:t> </a:t>
            </a:r>
            <a:r>
              <a:rPr lang="es-MX" dirty="0" err="1" smtClean="0"/>
              <a:t>sources</a:t>
            </a:r>
            <a:r>
              <a:rPr lang="es-MX" dirty="0" smtClean="0"/>
              <a:t> of </a:t>
            </a:r>
            <a:r>
              <a:rPr lang="es-MX" dirty="0" err="1" smtClean="0"/>
              <a:t>bias</a:t>
            </a:r>
            <a:endParaRPr lang="es-MX" dirty="0" smtClean="0"/>
          </a:p>
          <a:p>
            <a:pPr lvl="3"/>
            <a:r>
              <a:rPr lang="es-MX" dirty="0" smtClean="0"/>
              <a:t>And </a:t>
            </a:r>
            <a:r>
              <a:rPr lang="es-MX" dirty="0" err="1" smtClean="0"/>
              <a:t>efforts</a:t>
            </a:r>
            <a:r>
              <a:rPr lang="es-MX" dirty="0" smtClean="0"/>
              <a:t> </a:t>
            </a:r>
            <a:r>
              <a:rPr lang="es-MX" dirty="0" err="1" smtClean="0"/>
              <a:t>to</a:t>
            </a:r>
            <a:r>
              <a:rPr lang="es-MX" dirty="0" smtClean="0"/>
              <a:t> reduce </a:t>
            </a:r>
            <a:r>
              <a:rPr lang="es-MX" dirty="0" err="1" smtClean="0"/>
              <a:t>them</a:t>
            </a:r>
            <a:endParaRPr lang="es-MX" dirty="0" smtClean="0"/>
          </a:p>
          <a:p>
            <a:pPr lvl="2"/>
            <a:r>
              <a:rPr lang="es-MX" dirty="0" err="1" smtClean="0"/>
              <a:t>The</a:t>
            </a:r>
            <a:r>
              <a:rPr lang="es-MX" dirty="0" smtClean="0"/>
              <a:t> </a:t>
            </a:r>
            <a:r>
              <a:rPr lang="es-MX" dirty="0" err="1" smtClean="0"/>
              <a:t>intended</a:t>
            </a:r>
            <a:r>
              <a:rPr lang="es-MX" dirty="0" smtClean="0"/>
              <a:t> </a:t>
            </a:r>
            <a:r>
              <a:rPr lang="es-MX" dirty="0" err="1" smtClean="0"/>
              <a:t>analysis</a:t>
            </a:r>
            <a:r>
              <a:rPr lang="es-MX" dirty="0" smtClean="0"/>
              <a:t> </a:t>
            </a:r>
            <a:r>
              <a:rPr lang="es-MX" dirty="0" err="1" smtClean="0"/>
              <a:t>strategy</a:t>
            </a:r>
            <a:endParaRPr lang="es-MX" dirty="0" smtClean="0"/>
          </a:p>
          <a:p>
            <a:pPr lvl="2"/>
            <a:r>
              <a:rPr lang="es-MX" dirty="0" err="1" smtClean="0"/>
              <a:t>The</a:t>
            </a:r>
            <a:r>
              <a:rPr lang="es-MX" dirty="0" smtClean="0"/>
              <a:t> </a:t>
            </a:r>
            <a:r>
              <a:rPr lang="es-MX" dirty="0" err="1" smtClean="0"/>
              <a:t>validation</a:t>
            </a:r>
            <a:r>
              <a:rPr lang="es-MX" dirty="0" smtClean="0"/>
              <a:t> </a:t>
            </a:r>
            <a:r>
              <a:rPr lang="es-MX" dirty="0" err="1" smtClean="0"/>
              <a:t>efforts</a:t>
            </a:r>
            <a:endParaRPr lang="es-MX" dirty="0" smtClean="0"/>
          </a:p>
          <a:p>
            <a:pPr lvl="3"/>
            <a:r>
              <a:rPr lang="es-MX" dirty="0" err="1" smtClean="0"/>
              <a:t>Both</a:t>
            </a:r>
            <a:r>
              <a:rPr lang="es-MX" dirty="0" smtClean="0"/>
              <a:t> </a:t>
            </a:r>
            <a:r>
              <a:rPr lang="es-MX" dirty="0" err="1" smtClean="0"/>
              <a:t>types</a:t>
            </a:r>
            <a:r>
              <a:rPr lang="es-MX" dirty="0" smtClean="0"/>
              <a:t> and </a:t>
            </a:r>
            <a:r>
              <a:rPr lang="es-MX" dirty="0" err="1" smtClean="0"/>
              <a:t>mechanisms</a:t>
            </a:r>
            <a:endParaRPr lang="en-GB" dirty="0" smtClean="0"/>
          </a:p>
        </p:txBody>
      </p:sp>
      <p:sp>
        <p:nvSpPr>
          <p:cNvPr id="3" name="2 Marcador de fecha"/>
          <p:cNvSpPr>
            <a:spLocks noGrp="1"/>
          </p:cNvSpPr>
          <p:nvPr>
            <p:ph type="dt" sz="half" idx="10"/>
          </p:nvPr>
        </p:nvSpPr>
        <p:spPr/>
        <p:txBody>
          <a:bodyPr/>
          <a:lstStyle/>
          <a:p>
            <a:fld id="{32250811-E88E-4B85-A888-1309861AF407}" type="datetime1">
              <a:rPr lang="es-ES" smtClean="0"/>
              <a:pPr/>
              <a:t>17/08/2014</a:t>
            </a:fld>
            <a:endParaRPr lang="es-ES"/>
          </a:p>
        </p:txBody>
      </p:sp>
      <p:sp>
        <p:nvSpPr>
          <p:cNvPr id="4" name="3 Marcador de pie de página"/>
          <p:cNvSpPr>
            <a:spLocks noGrp="1"/>
          </p:cNvSpPr>
          <p:nvPr>
            <p:ph type="ftr" sz="quarter" idx="11"/>
          </p:nvPr>
        </p:nvSpPr>
        <p:spPr/>
        <p:txBody>
          <a:bodyPr/>
          <a:lstStyle/>
          <a:p>
            <a:r>
              <a:rPr lang="en-US" smtClean="0"/>
              <a:t>INAOE</a:t>
            </a:r>
            <a:endParaRPr lang="es-ES" dirty="0"/>
          </a:p>
        </p:txBody>
      </p:sp>
      <p:sp>
        <p:nvSpPr>
          <p:cNvPr id="5" name="4 Marcador de número de diapositiva"/>
          <p:cNvSpPr>
            <a:spLocks noGrp="1"/>
          </p:cNvSpPr>
          <p:nvPr>
            <p:ph type="sldNum" sz="quarter" idx="12"/>
          </p:nvPr>
        </p:nvSpPr>
        <p:spPr/>
        <p:txBody>
          <a:bodyPr/>
          <a:lstStyle/>
          <a:p>
            <a:fld id="{1B6A98DE-B0C0-4510-8517-23F285C36BE2}" type="slidenum">
              <a:rPr lang="es-ES" smtClean="0"/>
              <a:pPr/>
              <a:t>32</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116 Forma"/>
          <p:cNvCxnSpPr>
            <a:endCxn id="116" idx="1"/>
          </p:cNvCxnSpPr>
          <p:nvPr/>
        </p:nvCxnSpPr>
        <p:spPr>
          <a:xfrm rot="16200000" flipH="1">
            <a:off x="3208403" y="4360550"/>
            <a:ext cx="350931" cy="216024"/>
          </a:xfrm>
          <a:prstGeom prst="bentConnector2">
            <a:avLst/>
          </a:prstGeom>
          <a:ln w="25400">
            <a:tailEnd type="triangle" w="med" len="lg"/>
          </a:ln>
        </p:spPr>
        <p:style>
          <a:lnRef idx="3">
            <a:schemeClr val="accent5"/>
          </a:lnRef>
          <a:fillRef idx="0">
            <a:schemeClr val="accent5"/>
          </a:fillRef>
          <a:effectRef idx="2">
            <a:schemeClr val="accent5"/>
          </a:effectRef>
          <a:fontRef idx="minor">
            <a:schemeClr val="tx1"/>
          </a:fontRef>
        </p:style>
      </p:cxnSp>
      <p:sp>
        <p:nvSpPr>
          <p:cNvPr id="2" name="1 Título"/>
          <p:cNvSpPr>
            <a:spLocks noGrp="1"/>
          </p:cNvSpPr>
          <p:nvPr>
            <p:ph type="title"/>
          </p:nvPr>
        </p:nvSpPr>
        <p:spPr/>
        <p:txBody>
          <a:bodyPr>
            <a:normAutofit fontScale="90000"/>
          </a:bodyPr>
          <a:lstStyle/>
          <a:p>
            <a:r>
              <a:rPr lang="es-MX" dirty="0" smtClean="0"/>
              <a:t>A </a:t>
            </a:r>
            <a:r>
              <a:rPr lang="es-MX" dirty="0" err="1" smtClean="0"/>
              <a:t>template</a:t>
            </a:r>
            <a:r>
              <a:rPr lang="es-MX" dirty="0" smtClean="0"/>
              <a:t> </a:t>
            </a:r>
            <a:r>
              <a:rPr lang="es-MX" dirty="0" err="1" smtClean="0"/>
              <a:t>for</a:t>
            </a:r>
            <a:r>
              <a:rPr lang="es-MX" dirty="0" smtClean="0"/>
              <a:t> a </a:t>
            </a:r>
            <a:r>
              <a:rPr lang="es-MX" dirty="0" err="1" smtClean="0"/>
              <a:t>thesis</a:t>
            </a:r>
            <a:r>
              <a:rPr lang="es-MX" dirty="0" smtClean="0"/>
              <a:t> </a:t>
            </a:r>
            <a:r>
              <a:rPr lang="es-MX" dirty="0" err="1" smtClean="0"/>
              <a:t>research</a:t>
            </a:r>
            <a:r>
              <a:rPr lang="es-MX" dirty="0" smtClean="0"/>
              <a:t> </a:t>
            </a:r>
            <a:r>
              <a:rPr lang="es-MX" dirty="0" err="1" smtClean="0"/>
              <a:t>methodology</a:t>
            </a:r>
            <a:endParaRPr lang="en-GB" dirty="0"/>
          </a:p>
        </p:txBody>
      </p:sp>
      <p:sp>
        <p:nvSpPr>
          <p:cNvPr id="4" name="3 Marcador de fecha"/>
          <p:cNvSpPr>
            <a:spLocks noGrp="1"/>
          </p:cNvSpPr>
          <p:nvPr>
            <p:ph type="dt" sz="half" idx="10"/>
          </p:nvPr>
        </p:nvSpPr>
        <p:spPr/>
        <p:txBody>
          <a:bodyPr/>
          <a:lstStyle/>
          <a:p>
            <a:pPr>
              <a:defRPr/>
            </a:pPr>
            <a:fld id="{BEEA56BD-EAA3-4FB5-A48D-8805AF3C60DC}" type="datetime1">
              <a:rPr lang="es-MX" smtClean="0"/>
              <a:pPr>
                <a:defRPr/>
              </a:pPr>
              <a:t>17/08/2014</a:t>
            </a:fld>
            <a:endParaRPr lang="es-ES"/>
          </a:p>
        </p:txBody>
      </p:sp>
      <p:sp>
        <p:nvSpPr>
          <p:cNvPr id="5" name="4 Marcador de pie de página"/>
          <p:cNvSpPr>
            <a:spLocks noGrp="1"/>
          </p:cNvSpPr>
          <p:nvPr>
            <p:ph type="ftr" sz="quarter" idx="11"/>
          </p:nvPr>
        </p:nvSpPr>
        <p:spPr/>
        <p:txBody>
          <a:bodyPr/>
          <a:lstStyle/>
          <a:p>
            <a:pPr>
              <a:defRPr/>
            </a:pPr>
            <a:r>
              <a:rPr lang="en-US" smtClean="0"/>
              <a:t>Dr. Felipe Orihuela Espina</a:t>
            </a:r>
            <a:endParaRPr lang="es-ES" dirty="0"/>
          </a:p>
        </p:txBody>
      </p:sp>
      <p:sp>
        <p:nvSpPr>
          <p:cNvPr id="6" name="5 Marcador de número de diapositiva"/>
          <p:cNvSpPr>
            <a:spLocks noGrp="1"/>
          </p:cNvSpPr>
          <p:nvPr>
            <p:ph type="sldNum" sz="quarter" idx="12"/>
          </p:nvPr>
        </p:nvSpPr>
        <p:spPr/>
        <p:txBody>
          <a:bodyPr/>
          <a:lstStyle/>
          <a:p>
            <a:pPr>
              <a:defRPr/>
            </a:pPr>
            <a:fld id="{9E34FE34-6E89-4F52-AB15-88813B903A08}" type="slidenum">
              <a:rPr lang="es-ES" smtClean="0"/>
              <a:pPr>
                <a:defRPr/>
              </a:pPr>
              <a:t>33</a:t>
            </a:fld>
            <a:endParaRPr lang="es-ES"/>
          </a:p>
        </p:txBody>
      </p:sp>
      <p:sp>
        <p:nvSpPr>
          <p:cNvPr id="7" name="6 Rectángulo"/>
          <p:cNvSpPr/>
          <p:nvPr/>
        </p:nvSpPr>
        <p:spPr>
          <a:xfrm>
            <a:off x="3491880" y="836712"/>
            <a:ext cx="1928826" cy="7366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err="1" smtClean="0"/>
              <a:t>Thesis</a:t>
            </a:r>
            <a:r>
              <a:rPr lang="es-MX" dirty="0" smtClean="0"/>
              <a:t> </a:t>
            </a:r>
            <a:r>
              <a:rPr lang="es-MX" dirty="0" err="1" smtClean="0"/>
              <a:t>topic</a:t>
            </a:r>
            <a:r>
              <a:rPr lang="es-MX" dirty="0" smtClean="0"/>
              <a:t> (1-3 </a:t>
            </a:r>
            <a:r>
              <a:rPr lang="es-MX" dirty="0" err="1" smtClean="0"/>
              <a:t>words</a:t>
            </a:r>
            <a:r>
              <a:rPr lang="es-MX" dirty="0" smtClean="0"/>
              <a:t> </a:t>
            </a:r>
            <a:r>
              <a:rPr lang="es-MX" dirty="0" err="1" smtClean="0"/>
              <a:t>max</a:t>
            </a:r>
            <a:r>
              <a:rPr lang="es-MX" dirty="0" smtClean="0"/>
              <a:t>)</a:t>
            </a:r>
            <a:endParaRPr lang="en-GB" dirty="0"/>
          </a:p>
        </p:txBody>
      </p:sp>
      <p:sp>
        <p:nvSpPr>
          <p:cNvPr id="8" name="7 Rectángulo"/>
          <p:cNvSpPr/>
          <p:nvPr/>
        </p:nvSpPr>
        <p:spPr>
          <a:xfrm>
            <a:off x="7000892" y="1916832"/>
            <a:ext cx="1080120" cy="654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smtClean="0"/>
              <a:t>RQ4</a:t>
            </a:r>
            <a:endParaRPr lang="en-GB" sz="1600" dirty="0"/>
          </a:p>
        </p:txBody>
      </p:sp>
      <p:sp>
        <p:nvSpPr>
          <p:cNvPr id="9" name="8 Rectángulo"/>
          <p:cNvSpPr/>
          <p:nvPr/>
        </p:nvSpPr>
        <p:spPr>
          <a:xfrm>
            <a:off x="179512" y="1916832"/>
            <a:ext cx="1080120" cy="654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smtClean="0"/>
              <a:t>RQ1: </a:t>
            </a:r>
            <a:r>
              <a:rPr lang="es-MX" sz="1200" dirty="0" err="1" smtClean="0"/>
              <a:t>Research</a:t>
            </a:r>
            <a:r>
              <a:rPr lang="es-MX" sz="1200" dirty="0" smtClean="0"/>
              <a:t> </a:t>
            </a:r>
            <a:r>
              <a:rPr lang="es-MX" sz="1200" dirty="0" err="1" smtClean="0"/>
              <a:t>Question</a:t>
            </a:r>
            <a:r>
              <a:rPr lang="es-MX" sz="1200" dirty="0" smtClean="0"/>
              <a:t>?</a:t>
            </a:r>
            <a:endParaRPr lang="en-GB" sz="1200" dirty="0"/>
          </a:p>
        </p:txBody>
      </p:sp>
      <p:sp>
        <p:nvSpPr>
          <p:cNvPr id="10" name="9 Rectángulo"/>
          <p:cNvSpPr/>
          <p:nvPr/>
        </p:nvSpPr>
        <p:spPr>
          <a:xfrm>
            <a:off x="2571736" y="1916832"/>
            <a:ext cx="1080120" cy="654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smtClean="0"/>
              <a:t>RQ2</a:t>
            </a:r>
            <a:endParaRPr lang="en-GB" sz="1600" dirty="0"/>
          </a:p>
        </p:txBody>
      </p:sp>
      <p:sp>
        <p:nvSpPr>
          <p:cNvPr id="11" name="10 Rectángulo"/>
          <p:cNvSpPr/>
          <p:nvPr/>
        </p:nvSpPr>
        <p:spPr>
          <a:xfrm>
            <a:off x="4786314" y="1916832"/>
            <a:ext cx="1080120" cy="6549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smtClean="0"/>
              <a:t>RQ3</a:t>
            </a:r>
            <a:endParaRPr lang="en-GB" sz="1600" dirty="0"/>
          </a:p>
        </p:txBody>
      </p:sp>
      <p:sp>
        <p:nvSpPr>
          <p:cNvPr id="12" name="11 Rectángulo"/>
          <p:cNvSpPr/>
          <p:nvPr/>
        </p:nvSpPr>
        <p:spPr>
          <a:xfrm>
            <a:off x="7643834" y="2780928"/>
            <a:ext cx="1429330"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RH4</a:t>
            </a:r>
            <a:endParaRPr lang="en-GB" sz="1400" dirty="0"/>
          </a:p>
        </p:txBody>
      </p:sp>
      <p:sp>
        <p:nvSpPr>
          <p:cNvPr id="13" name="12 Rectángulo"/>
          <p:cNvSpPr/>
          <p:nvPr/>
        </p:nvSpPr>
        <p:spPr>
          <a:xfrm>
            <a:off x="822454" y="2780928"/>
            <a:ext cx="1429330"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RH1: </a:t>
            </a:r>
            <a:r>
              <a:rPr lang="es-MX" sz="1400" dirty="0" err="1" smtClean="0"/>
              <a:t>Research</a:t>
            </a:r>
            <a:r>
              <a:rPr lang="es-MX" sz="1400" dirty="0" smtClean="0"/>
              <a:t> </a:t>
            </a:r>
            <a:r>
              <a:rPr lang="es-MX" sz="1400" dirty="0" err="1" smtClean="0"/>
              <a:t>Hypothesis</a:t>
            </a:r>
            <a:endParaRPr lang="en-GB" sz="1400" dirty="0"/>
          </a:p>
        </p:txBody>
      </p:sp>
      <p:sp>
        <p:nvSpPr>
          <p:cNvPr id="14" name="13 Rectángulo"/>
          <p:cNvSpPr/>
          <p:nvPr/>
        </p:nvSpPr>
        <p:spPr>
          <a:xfrm>
            <a:off x="3214678" y="2780928"/>
            <a:ext cx="1429330"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RH2</a:t>
            </a:r>
            <a:endParaRPr lang="en-GB" sz="1400" dirty="0"/>
          </a:p>
        </p:txBody>
      </p:sp>
      <p:sp>
        <p:nvSpPr>
          <p:cNvPr id="15" name="14 Rectángulo"/>
          <p:cNvSpPr/>
          <p:nvPr/>
        </p:nvSpPr>
        <p:spPr>
          <a:xfrm>
            <a:off x="5429256" y="2780928"/>
            <a:ext cx="1429330"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RH3</a:t>
            </a:r>
            <a:endParaRPr lang="en-GB" sz="1400" dirty="0"/>
          </a:p>
        </p:txBody>
      </p:sp>
      <p:sp>
        <p:nvSpPr>
          <p:cNvPr id="16" name="15 Rectángulo"/>
          <p:cNvSpPr/>
          <p:nvPr/>
        </p:nvSpPr>
        <p:spPr>
          <a:xfrm>
            <a:off x="7429520" y="3933056"/>
            <a:ext cx="1390952" cy="4960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t>EX3.1</a:t>
            </a:r>
            <a:endParaRPr lang="en-GB" sz="1400" dirty="0"/>
          </a:p>
        </p:txBody>
      </p:sp>
      <p:sp>
        <p:nvSpPr>
          <p:cNvPr id="17" name="16 Rectángulo"/>
          <p:cNvSpPr/>
          <p:nvPr/>
        </p:nvSpPr>
        <p:spPr>
          <a:xfrm>
            <a:off x="608140" y="3933056"/>
            <a:ext cx="1390952" cy="4960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t>EX1.1: </a:t>
            </a:r>
            <a:r>
              <a:rPr lang="es-MX" sz="1400" dirty="0" err="1" smtClean="0"/>
              <a:t>Experiment</a:t>
            </a:r>
            <a:endParaRPr lang="en-GB" sz="1400" dirty="0"/>
          </a:p>
        </p:txBody>
      </p:sp>
      <p:sp>
        <p:nvSpPr>
          <p:cNvPr id="18" name="17 Rectángulo"/>
          <p:cNvSpPr/>
          <p:nvPr/>
        </p:nvSpPr>
        <p:spPr>
          <a:xfrm>
            <a:off x="3000364" y="3789040"/>
            <a:ext cx="1390952" cy="4960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t>EX2.1</a:t>
            </a:r>
            <a:endParaRPr lang="en-GB" sz="1400" dirty="0"/>
          </a:p>
        </p:txBody>
      </p:sp>
      <p:sp>
        <p:nvSpPr>
          <p:cNvPr id="19" name="18 Rectángulo"/>
          <p:cNvSpPr/>
          <p:nvPr/>
        </p:nvSpPr>
        <p:spPr>
          <a:xfrm>
            <a:off x="5214942" y="3933056"/>
            <a:ext cx="1390952" cy="4960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t>EX3.1</a:t>
            </a:r>
            <a:endParaRPr lang="en-GB" sz="1400" dirty="0"/>
          </a:p>
        </p:txBody>
      </p:sp>
      <p:sp>
        <p:nvSpPr>
          <p:cNvPr id="20" name="19 Rectángulo"/>
          <p:cNvSpPr/>
          <p:nvPr/>
        </p:nvSpPr>
        <p:spPr>
          <a:xfrm>
            <a:off x="7715272" y="5298730"/>
            <a:ext cx="1249216" cy="434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P4.1</a:t>
            </a:r>
            <a:endParaRPr lang="en-GB" sz="1400" dirty="0"/>
          </a:p>
        </p:txBody>
      </p:sp>
      <p:sp>
        <p:nvSpPr>
          <p:cNvPr id="21" name="20 Rectángulo"/>
          <p:cNvSpPr/>
          <p:nvPr/>
        </p:nvSpPr>
        <p:spPr>
          <a:xfrm>
            <a:off x="865962" y="5571372"/>
            <a:ext cx="1249216" cy="434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P1.1: </a:t>
            </a:r>
            <a:r>
              <a:rPr lang="es-MX" sz="1400" dirty="0" err="1" smtClean="0"/>
              <a:t>Publication</a:t>
            </a:r>
            <a:endParaRPr lang="en-GB" sz="1400" dirty="0"/>
          </a:p>
        </p:txBody>
      </p:sp>
      <p:sp>
        <p:nvSpPr>
          <p:cNvPr id="22" name="21 Rectángulo"/>
          <p:cNvSpPr/>
          <p:nvPr/>
        </p:nvSpPr>
        <p:spPr>
          <a:xfrm>
            <a:off x="3275856" y="6237312"/>
            <a:ext cx="1249216" cy="434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P2.1</a:t>
            </a:r>
            <a:endParaRPr lang="en-GB" sz="1400" dirty="0"/>
          </a:p>
        </p:txBody>
      </p:sp>
      <p:sp>
        <p:nvSpPr>
          <p:cNvPr id="23" name="22 Rectángulo"/>
          <p:cNvSpPr/>
          <p:nvPr/>
        </p:nvSpPr>
        <p:spPr>
          <a:xfrm>
            <a:off x="5500694" y="5226722"/>
            <a:ext cx="1249216" cy="434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P3.1</a:t>
            </a:r>
            <a:endParaRPr lang="en-GB" sz="1400" dirty="0"/>
          </a:p>
        </p:txBody>
      </p:sp>
      <p:sp>
        <p:nvSpPr>
          <p:cNvPr id="24" name="23 Rectángulo"/>
          <p:cNvSpPr/>
          <p:nvPr/>
        </p:nvSpPr>
        <p:spPr>
          <a:xfrm>
            <a:off x="3000364" y="5004602"/>
            <a:ext cx="1390952" cy="4960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t>EX2.2</a:t>
            </a:r>
            <a:endParaRPr lang="en-GB" sz="1400" dirty="0"/>
          </a:p>
        </p:txBody>
      </p:sp>
      <p:sp>
        <p:nvSpPr>
          <p:cNvPr id="25" name="24 Rectángulo"/>
          <p:cNvSpPr/>
          <p:nvPr/>
        </p:nvSpPr>
        <p:spPr>
          <a:xfrm>
            <a:off x="5500694" y="5852018"/>
            <a:ext cx="1249216" cy="434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P3.2</a:t>
            </a:r>
            <a:endParaRPr lang="en-GB" sz="1400" dirty="0"/>
          </a:p>
        </p:txBody>
      </p:sp>
      <p:cxnSp>
        <p:nvCxnSpPr>
          <p:cNvPr id="26" name="25 Forma"/>
          <p:cNvCxnSpPr/>
          <p:nvPr/>
        </p:nvCxnSpPr>
        <p:spPr>
          <a:xfrm rot="16200000" flipH="1">
            <a:off x="2178821" y="3178961"/>
            <a:ext cx="142877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7" name="26 Forma"/>
          <p:cNvCxnSpPr/>
          <p:nvPr/>
        </p:nvCxnSpPr>
        <p:spPr>
          <a:xfrm rot="16200000" flipH="1">
            <a:off x="-213402" y="3178973"/>
            <a:ext cx="142877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8" name="27 Forma"/>
          <p:cNvCxnSpPr/>
          <p:nvPr/>
        </p:nvCxnSpPr>
        <p:spPr>
          <a:xfrm rot="16200000" flipH="1">
            <a:off x="4393399" y="3178973"/>
            <a:ext cx="142877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29" name="28 Forma"/>
          <p:cNvCxnSpPr/>
          <p:nvPr/>
        </p:nvCxnSpPr>
        <p:spPr>
          <a:xfrm rot="16200000" flipH="1">
            <a:off x="6607977" y="3178973"/>
            <a:ext cx="142877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0" name="36 Forma"/>
          <p:cNvCxnSpPr>
            <a:endCxn id="21" idx="1"/>
          </p:cNvCxnSpPr>
          <p:nvPr/>
        </p:nvCxnSpPr>
        <p:spPr>
          <a:xfrm rot="16200000" flipH="1">
            <a:off x="93018" y="5015691"/>
            <a:ext cx="1359504" cy="18638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1" name="36 Forma"/>
          <p:cNvCxnSpPr>
            <a:endCxn id="22" idx="1"/>
          </p:cNvCxnSpPr>
          <p:nvPr/>
        </p:nvCxnSpPr>
        <p:spPr>
          <a:xfrm rot="16200000" flipH="1">
            <a:off x="2699173" y="5877891"/>
            <a:ext cx="937343" cy="21602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2" name="36 Forma"/>
          <p:cNvCxnSpPr>
            <a:endCxn id="23" idx="1"/>
          </p:cNvCxnSpPr>
          <p:nvPr/>
        </p:nvCxnSpPr>
        <p:spPr>
          <a:xfrm rot="16200000" flipH="1">
            <a:off x="4886111" y="4829402"/>
            <a:ext cx="101485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3" name="36 Forma"/>
          <p:cNvCxnSpPr>
            <a:endCxn id="25" idx="1"/>
          </p:cNvCxnSpPr>
          <p:nvPr/>
        </p:nvCxnSpPr>
        <p:spPr>
          <a:xfrm rot="16200000" flipH="1">
            <a:off x="4609181" y="5177768"/>
            <a:ext cx="1568712"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4" name="36 Forma"/>
          <p:cNvCxnSpPr>
            <a:endCxn id="20" idx="1"/>
          </p:cNvCxnSpPr>
          <p:nvPr/>
        </p:nvCxnSpPr>
        <p:spPr>
          <a:xfrm rot="16200000" flipH="1">
            <a:off x="7064685" y="4865406"/>
            <a:ext cx="1086860" cy="214314"/>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a:off x="2771800" y="4216406"/>
            <a:ext cx="228564" cy="46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35 Forma"/>
          <p:cNvCxnSpPr>
            <a:endCxn id="22" idx="1"/>
          </p:cNvCxnSpPr>
          <p:nvPr/>
        </p:nvCxnSpPr>
        <p:spPr>
          <a:xfrm rot="16200000" flipH="1">
            <a:off x="1907085" y="5085803"/>
            <a:ext cx="2233487" cy="504056"/>
          </a:xfrm>
          <a:prstGeom prst="bentConnector2">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7" idx="2"/>
            <a:endCxn id="9" idx="0"/>
          </p:cNvCxnSpPr>
          <p:nvPr/>
        </p:nvCxnSpPr>
        <p:spPr>
          <a:xfrm flipH="1">
            <a:off x="719572" y="1573322"/>
            <a:ext cx="3736721" cy="34351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7" idx="2"/>
            <a:endCxn id="10" idx="0"/>
          </p:cNvCxnSpPr>
          <p:nvPr/>
        </p:nvCxnSpPr>
        <p:spPr>
          <a:xfrm flipH="1">
            <a:off x="3111796" y="1573322"/>
            <a:ext cx="1344497" cy="34351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7" idx="2"/>
            <a:endCxn id="11" idx="0"/>
          </p:cNvCxnSpPr>
          <p:nvPr/>
        </p:nvCxnSpPr>
        <p:spPr>
          <a:xfrm>
            <a:off x="4456293" y="1573322"/>
            <a:ext cx="870081" cy="34351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7" idx="2"/>
            <a:endCxn id="8" idx="0"/>
          </p:cNvCxnSpPr>
          <p:nvPr/>
        </p:nvCxnSpPr>
        <p:spPr>
          <a:xfrm>
            <a:off x="4456293" y="1573322"/>
            <a:ext cx="3084659" cy="34351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41" name="40 Tarjeta"/>
          <p:cNvSpPr/>
          <p:nvPr/>
        </p:nvSpPr>
        <p:spPr>
          <a:xfrm>
            <a:off x="95250" y="1037878"/>
            <a:ext cx="1428728" cy="504056"/>
          </a:xfrm>
          <a:prstGeom prst="flowChartPunchedCard">
            <a:avLst/>
          </a:prstGeom>
        </p:spPr>
        <p:style>
          <a:lnRef idx="2">
            <a:schemeClr val="accent2"/>
          </a:lnRef>
          <a:fillRef idx="1">
            <a:schemeClr val="lt1"/>
          </a:fillRef>
          <a:effectRef idx="0">
            <a:schemeClr val="accent2"/>
          </a:effectRef>
          <a:fontRef idx="minor">
            <a:schemeClr val="dk1"/>
          </a:fontRef>
        </p:style>
        <p:txBody>
          <a:bodyPr rtlCol="0" anchor="b"/>
          <a:lstStyle/>
          <a:p>
            <a:pPr algn="ctr"/>
            <a:r>
              <a:rPr lang="es-MX" sz="1000" dirty="0" err="1" smtClean="0"/>
              <a:t>Often</a:t>
            </a:r>
            <a:r>
              <a:rPr lang="es-MX" sz="1000" dirty="0" smtClean="0"/>
              <a:t> </a:t>
            </a:r>
            <a:r>
              <a:rPr lang="es-MX" sz="1000" dirty="0" err="1" smtClean="0"/>
              <a:t>addresses</a:t>
            </a:r>
            <a:r>
              <a:rPr lang="es-MX" sz="1000" dirty="0" smtClean="0"/>
              <a:t> a particular </a:t>
            </a:r>
            <a:r>
              <a:rPr lang="es-MX" sz="1000" dirty="0" err="1" smtClean="0"/>
              <a:t>aspect</a:t>
            </a:r>
            <a:r>
              <a:rPr lang="es-MX" sz="1000" dirty="0" smtClean="0"/>
              <a:t> of </a:t>
            </a:r>
            <a:r>
              <a:rPr lang="es-MX" sz="1000" dirty="0" err="1" smtClean="0"/>
              <a:t>the</a:t>
            </a:r>
            <a:r>
              <a:rPr lang="es-MX" sz="1000" dirty="0" smtClean="0"/>
              <a:t> </a:t>
            </a:r>
            <a:r>
              <a:rPr lang="es-MX" sz="1000" dirty="0" err="1" smtClean="0"/>
              <a:t>main</a:t>
            </a:r>
            <a:r>
              <a:rPr lang="es-MX" sz="1000" dirty="0" smtClean="0"/>
              <a:t> </a:t>
            </a:r>
            <a:r>
              <a:rPr lang="es-MX" sz="1000" dirty="0" err="1" smtClean="0"/>
              <a:t>topic</a:t>
            </a:r>
            <a:endParaRPr lang="en-GB" sz="1000" dirty="0"/>
          </a:p>
        </p:txBody>
      </p:sp>
      <p:cxnSp>
        <p:nvCxnSpPr>
          <p:cNvPr id="42" name="41 Conector recto"/>
          <p:cNvCxnSpPr>
            <a:stCxn id="41" idx="2"/>
            <a:endCxn id="9" idx="0"/>
          </p:cNvCxnSpPr>
          <p:nvPr/>
        </p:nvCxnSpPr>
        <p:spPr>
          <a:xfrm flipH="1">
            <a:off x="719572" y="1541934"/>
            <a:ext cx="90042" cy="374898"/>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3" name="42 Tarjeta"/>
          <p:cNvSpPr/>
          <p:nvPr/>
        </p:nvSpPr>
        <p:spPr>
          <a:xfrm>
            <a:off x="6084168" y="764704"/>
            <a:ext cx="2932346" cy="1008112"/>
          </a:xfrm>
          <a:prstGeom prst="flowChartPunchedCard">
            <a:avLst/>
          </a:prstGeom>
        </p:spPr>
        <p:style>
          <a:lnRef idx="2">
            <a:schemeClr val="accent2"/>
          </a:lnRef>
          <a:fillRef idx="1">
            <a:schemeClr val="lt1"/>
          </a:fillRef>
          <a:effectRef idx="0">
            <a:schemeClr val="accent2"/>
          </a:effectRef>
          <a:fontRef idx="minor">
            <a:schemeClr val="dk1"/>
          </a:fontRef>
        </p:style>
        <p:txBody>
          <a:bodyPr rtlCol="0" anchor="b"/>
          <a:lstStyle/>
          <a:p>
            <a:pPr algn="ctr"/>
            <a:r>
              <a:rPr lang="es-MX" sz="1000" b="1" dirty="0" err="1" smtClean="0">
                <a:solidFill>
                  <a:srgbClr val="FF0000"/>
                </a:solidFill>
              </a:rPr>
              <a:t>Each</a:t>
            </a:r>
            <a:r>
              <a:rPr lang="es-MX" sz="1000" b="1" dirty="0" smtClean="0">
                <a:solidFill>
                  <a:srgbClr val="FF0000"/>
                </a:solidFill>
              </a:rPr>
              <a:t> RQ </a:t>
            </a:r>
            <a:r>
              <a:rPr lang="es-MX" sz="1000" b="1" dirty="0" err="1" smtClean="0">
                <a:solidFill>
                  <a:srgbClr val="FF0000"/>
                </a:solidFill>
              </a:rPr>
              <a:t>results</a:t>
            </a:r>
            <a:r>
              <a:rPr lang="es-MX" sz="1000" b="1" dirty="0" smtClean="0">
                <a:solidFill>
                  <a:srgbClr val="FF0000"/>
                </a:solidFill>
              </a:rPr>
              <a:t> in </a:t>
            </a:r>
            <a:r>
              <a:rPr lang="es-MX" sz="1000" b="1" dirty="0" err="1" smtClean="0">
                <a:solidFill>
                  <a:srgbClr val="FF0000"/>
                </a:solidFill>
              </a:rPr>
              <a:t>one</a:t>
            </a:r>
            <a:r>
              <a:rPr lang="es-MX" sz="1000" b="1" dirty="0" smtClean="0">
                <a:solidFill>
                  <a:srgbClr val="FF0000"/>
                </a:solidFill>
              </a:rPr>
              <a:t> experimental </a:t>
            </a:r>
            <a:r>
              <a:rPr lang="es-MX" sz="1000" b="1" dirty="0" err="1" smtClean="0">
                <a:solidFill>
                  <a:srgbClr val="FF0000"/>
                </a:solidFill>
              </a:rPr>
              <a:t>chapter</a:t>
            </a:r>
            <a:r>
              <a:rPr lang="es-MX" sz="1000" dirty="0" smtClean="0"/>
              <a:t>. </a:t>
            </a:r>
            <a:r>
              <a:rPr lang="es-MX" sz="1000" dirty="0" err="1" smtClean="0"/>
              <a:t>The</a:t>
            </a:r>
            <a:r>
              <a:rPr lang="es-MX" sz="1000" dirty="0" smtClean="0"/>
              <a:t> </a:t>
            </a:r>
            <a:r>
              <a:rPr lang="es-MX" sz="1000" dirty="0" err="1" smtClean="0"/>
              <a:t>thesis</a:t>
            </a:r>
            <a:r>
              <a:rPr lang="es-MX" sz="1000" dirty="0" smtClean="0"/>
              <a:t> </a:t>
            </a:r>
            <a:r>
              <a:rPr lang="es-MX" sz="1000" dirty="0" err="1" smtClean="0"/>
              <a:t>is</a:t>
            </a:r>
            <a:r>
              <a:rPr lang="es-MX" sz="1000" dirty="0" smtClean="0"/>
              <a:t> </a:t>
            </a:r>
            <a:r>
              <a:rPr lang="es-MX" sz="1000" dirty="0" err="1" smtClean="0"/>
              <a:t>often</a:t>
            </a:r>
            <a:r>
              <a:rPr lang="es-MX" sz="1000" dirty="0" smtClean="0"/>
              <a:t> </a:t>
            </a:r>
            <a:r>
              <a:rPr lang="es-MX" sz="1000" dirty="0" err="1" smtClean="0"/>
              <a:t>completed</a:t>
            </a:r>
            <a:r>
              <a:rPr lang="es-MX" sz="1000" dirty="0" smtClean="0"/>
              <a:t> </a:t>
            </a:r>
            <a:r>
              <a:rPr lang="es-MX" sz="1000" dirty="0" err="1" smtClean="0"/>
              <a:t>with</a:t>
            </a:r>
            <a:r>
              <a:rPr lang="es-MX" sz="1000" dirty="0" smtClean="0"/>
              <a:t> </a:t>
            </a:r>
            <a:r>
              <a:rPr lang="es-MX" sz="1000" dirty="0" err="1" smtClean="0"/>
              <a:t>an</a:t>
            </a:r>
            <a:r>
              <a:rPr lang="es-MX" sz="1000" dirty="0" smtClean="0"/>
              <a:t> </a:t>
            </a:r>
            <a:r>
              <a:rPr lang="es-MX" sz="1000" dirty="0" err="1" smtClean="0"/>
              <a:t>introductory</a:t>
            </a:r>
            <a:r>
              <a:rPr lang="es-MX" sz="1000" dirty="0" smtClean="0"/>
              <a:t> </a:t>
            </a:r>
            <a:r>
              <a:rPr lang="es-MX" sz="1000" dirty="0" err="1" smtClean="0"/>
              <a:t>chapter</a:t>
            </a:r>
            <a:r>
              <a:rPr lang="es-MX" sz="1000" dirty="0" smtClean="0"/>
              <a:t> </a:t>
            </a:r>
            <a:r>
              <a:rPr lang="es-MX" sz="1000" dirty="0" err="1" smtClean="0"/>
              <a:t>including</a:t>
            </a:r>
            <a:r>
              <a:rPr lang="es-MX" sz="1000" dirty="0" smtClean="0"/>
              <a:t> </a:t>
            </a:r>
            <a:r>
              <a:rPr lang="es-MX" sz="1000" dirty="0" err="1" smtClean="0"/>
              <a:t>other</a:t>
            </a:r>
            <a:r>
              <a:rPr lang="es-MX" sz="1000" dirty="0" smtClean="0"/>
              <a:t> </a:t>
            </a:r>
            <a:r>
              <a:rPr lang="es-MX" sz="1000" dirty="0" err="1" smtClean="0"/>
              <a:t>important</a:t>
            </a:r>
            <a:r>
              <a:rPr lang="es-MX" sz="1000" dirty="0" smtClean="0"/>
              <a:t> </a:t>
            </a:r>
            <a:r>
              <a:rPr lang="es-MX" sz="1000" dirty="0" err="1" smtClean="0"/>
              <a:t>elements</a:t>
            </a:r>
            <a:r>
              <a:rPr lang="es-MX" sz="1000" dirty="0" smtClean="0"/>
              <a:t>; </a:t>
            </a:r>
            <a:r>
              <a:rPr lang="es-MX" sz="1000" dirty="0" err="1" smtClean="0"/>
              <a:t>e.g.</a:t>
            </a:r>
            <a:r>
              <a:rPr lang="es-MX" sz="1000" dirty="0" smtClean="0"/>
              <a:t> </a:t>
            </a:r>
            <a:r>
              <a:rPr lang="es-MX" sz="1000" dirty="0" err="1" smtClean="0"/>
              <a:t>justification</a:t>
            </a:r>
            <a:r>
              <a:rPr lang="es-MX" sz="1000" dirty="0" smtClean="0"/>
              <a:t>, </a:t>
            </a:r>
            <a:r>
              <a:rPr lang="es-MX" sz="1000" dirty="0" err="1" smtClean="0"/>
              <a:t>significance</a:t>
            </a:r>
            <a:r>
              <a:rPr lang="es-MX" sz="1000" dirty="0" smtClean="0"/>
              <a:t>, </a:t>
            </a:r>
            <a:r>
              <a:rPr lang="es-MX" sz="1000" dirty="0" err="1" smtClean="0"/>
              <a:t>scope</a:t>
            </a:r>
            <a:r>
              <a:rPr lang="es-MX" sz="1000" dirty="0" smtClean="0"/>
              <a:t>, </a:t>
            </a:r>
            <a:r>
              <a:rPr lang="es-MX" sz="1000" dirty="0" err="1" smtClean="0"/>
              <a:t>etc</a:t>
            </a:r>
            <a:r>
              <a:rPr lang="es-MX" sz="1000" dirty="0" smtClean="0"/>
              <a:t>, a </a:t>
            </a:r>
            <a:r>
              <a:rPr lang="es-MX" sz="1000" dirty="0" err="1" smtClean="0"/>
              <a:t>chapter</a:t>
            </a:r>
            <a:r>
              <a:rPr lang="es-MX" sz="1000" dirty="0" smtClean="0"/>
              <a:t> </a:t>
            </a:r>
            <a:r>
              <a:rPr lang="es-MX" sz="1000" dirty="0" err="1" smtClean="0"/>
              <a:t>with</a:t>
            </a:r>
            <a:r>
              <a:rPr lang="es-MX" sz="1000" dirty="0" smtClean="0"/>
              <a:t> </a:t>
            </a:r>
            <a:r>
              <a:rPr lang="es-MX" sz="1000" dirty="0" err="1" smtClean="0"/>
              <a:t>the</a:t>
            </a:r>
            <a:r>
              <a:rPr lang="es-MX" sz="1000" dirty="0" smtClean="0"/>
              <a:t> </a:t>
            </a:r>
            <a:r>
              <a:rPr lang="es-MX" sz="1000" dirty="0" err="1" smtClean="0"/>
              <a:t>literature</a:t>
            </a:r>
            <a:r>
              <a:rPr lang="es-MX" sz="1000" dirty="0" smtClean="0"/>
              <a:t> </a:t>
            </a:r>
            <a:r>
              <a:rPr lang="es-MX" sz="1000" dirty="0" err="1" smtClean="0"/>
              <a:t>review</a:t>
            </a:r>
            <a:r>
              <a:rPr lang="es-MX" sz="1000" dirty="0" smtClean="0"/>
              <a:t>, and a </a:t>
            </a:r>
            <a:r>
              <a:rPr lang="es-MX" sz="1000" dirty="0" err="1" smtClean="0"/>
              <a:t>chapter</a:t>
            </a:r>
            <a:r>
              <a:rPr lang="es-MX" sz="1000" dirty="0" smtClean="0"/>
              <a:t> </a:t>
            </a:r>
            <a:r>
              <a:rPr lang="es-MX" sz="1000" dirty="0" err="1" smtClean="0"/>
              <a:t>with</a:t>
            </a:r>
            <a:r>
              <a:rPr lang="es-MX" sz="1000" dirty="0" smtClean="0"/>
              <a:t> </a:t>
            </a:r>
            <a:r>
              <a:rPr lang="es-MX" sz="1000" dirty="0" err="1" smtClean="0"/>
              <a:t>conclusions</a:t>
            </a:r>
            <a:r>
              <a:rPr lang="es-MX" sz="1000" dirty="0" smtClean="0"/>
              <a:t> and </a:t>
            </a:r>
            <a:r>
              <a:rPr lang="es-MX" sz="1000" dirty="0" err="1" smtClean="0"/>
              <a:t>future</a:t>
            </a:r>
            <a:r>
              <a:rPr lang="es-MX" sz="1000" dirty="0" smtClean="0"/>
              <a:t> </a:t>
            </a:r>
            <a:r>
              <a:rPr lang="es-MX" sz="1000" dirty="0" err="1" smtClean="0"/>
              <a:t>research</a:t>
            </a:r>
            <a:endParaRPr lang="en-GB" sz="1000" dirty="0"/>
          </a:p>
        </p:txBody>
      </p:sp>
      <p:cxnSp>
        <p:nvCxnSpPr>
          <p:cNvPr id="44" name="43 Conector recto"/>
          <p:cNvCxnSpPr>
            <a:stCxn id="43" idx="2"/>
            <a:endCxn id="8" idx="0"/>
          </p:cNvCxnSpPr>
          <p:nvPr/>
        </p:nvCxnSpPr>
        <p:spPr>
          <a:xfrm flipH="1">
            <a:off x="7540952" y="1772816"/>
            <a:ext cx="9389" cy="144016"/>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5" name="44 Tarjeta"/>
          <p:cNvSpPr/>
          <p:nvPr/>
        </p:nvSpPr>
        <p:spPr>
          <a:xfrm>
            <a:off x="179512" y="6165304"/>
            <a:ext cx="1428728" cy="500066"/>
          </a:xfrm>
          <a:prstGeom prst="flowChartPunchedCar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000" dirty="0" err="1" smtClean="0"/>
              <a:t>Indicates</a:t>
            </a:r>
            <a:r>
              <a:rPr lang="es-MX" sz="1000" dirty="0" smtClean="0"/>
              <a:t> a target </a:t>
            </a:r>
            <a:r>
              <a:rPr lang="es-MX" sz="1000" dirty="0" err="1" smtClean="0"/>
              <a:t>conference</a:t>
            </a:r>
            <a:r>
              <a:rPr lang="es-MX" sz="1000" dirty="0" smtClean="0"/>
              <a:t> </a:t>
            </a:r>
            <a:r>
              <a:rPr lang="es-MX" sz="1000" dirty="0" err="1" smtClean="0"/>
              <a:t>or</a:t>
            </a:r>
            <a:r>
              <a:rPr lang="es-MX" sz="1000" dirty="0" smtClean="0"/>
              <a:t> </a:t>
            </a:r>
            <a:r>
              <a:rPr lang="es-MX" sz="1000" dirty="0" err="1" smtClean="0"/>
              <a:t>journal</a:t>
            </a:r>
            <a:endParaRPr lang="en-GB" sz="1000" dirty="0"/>
          </a:p>
        </p:txBody>
      </p:sp>
      <p:cxnSp>
        <p:nvCxnSpPr>
          <p:cNvPr id="46" name="45 Conector recto"/>
          <p:cNvCxnSpPr>
            <a:stCxn id="45" idx="0"/>
            <a:endCxn id="21" idx="2"/>
          </p:cNvCxnSpPr>
          <p:nvPr/>
        </p:nvCxnSpPr>
        <p:spPr>
          <a:xfrm flipV="1">
            <a:off x="893876" y="6005898"/>
            <a:ext cx="596694" cy="159406"/>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7" name="46 Forma"/>
          <p:cNvCxnSpPr>
            <a:endCxn id="13" idx="1"/>
          </p:cNvCxnSpPr>
          <p:nvPr/>
        </p:nvCxnSpPr>
        <p:spPr>
          <a:xfrm rot="16200000" flipH="1">
            <a:off x="448687" y="2731197"/>
            <a:ext cx="533220" cy="214314"/>
          </a:xfrm>
          <a:prstGeom prst="bentConnector2">
            <a:avLst/>
          </a:prstGeom>
          <a:ln w="25400">
            <a:solidFill>
              <a:schemeClr val="accent4">
                <a:lumMod val="60000"/>
                <a:lumOff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47 Forma"/>
          <p:cNvCxnSpPr/>
          <p:nvPr/>
        </p:nvCxnSpPr>
        <p:spPr>
          <a:xfrm rot="16200000" flipH="1">
            <a:off x="2857488" y="2714620"/>
            <a:ext cx="500066" cy="214314"/>
          </a:xfrm>
          <a:prstGeom prst="bentConnector2">
            <a:avLst/>
          </a:prstGeom>
          <a:ln w="25400">
            <a:solidFill>
              <a:schemeClr val="accent4">
                <a:lumMod val="60000"/>
                <a:lumOff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9" name="48 Forma"/>
          <p:cNvCxnSpPr/>
          <p:nvPr/>
        </p:nvCxnSpPr>
        <p:spPr>
          <a:xfrm rot="16200000" flipH="1">
            <a:off x="5072066" y="2757922"/>
            <a:ext cx="500066" cy="214314"/>
          </a:xfrm>
          <a:prstGeom prst="bentConnector2">
            <a:avLst/>
          </a:prstGeom>
          <a:ln w="25400">
            <a:solidFill>
              <a:schemeClr val="accent4">
                <a:lumMod val="60000"/>
                <a:lumOff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49 Forma"/>
          <p:cNvCxnSpPr/>
          <p:nvPr/>
        </p:nvCxnSpPr>
        <p:spPr>
          <a:xfrm rot="16200000" flipH="1">
            <a:off x="7286644" y="2714620"/>
            <a:ext cx="500066" cy="214314"/>
          </a:xfrm>
          <a:prstGeom prst="bentConnector2">
            <a:avLst/>
          </a:prstGeom>
          <a:ln w="25400">
            <a:solidFill>
              <a:schemeClr val="accent4">
                <a:lumMod val="60000"/>
                <a:lumOff val="4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78" name="77 Rectángulo"/>
          <p:cNvSpPr/>
          <p:nvPr/>
        </p:nvSpPr>
        <p:spPr>
          <a:xfrm>
            <a:off x="1009978" y="4653136"/>
            <a:ext cx="142933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EH1.1: Experimental </a:t>
            </a:r>
            <a:r>
              <a:rPr lang="es-MX" sz="1400" dirty="0" err="1" smtClean="0"/>
              <a:t>Hypothesis</a:t>
            </a:r>
            <a:endParaRPr lang="en-GB" sz="1400" dirty="0"/>
          </a:p>
        </p:txBody>
      </p:sp>
      <p:cxnSp>
        <p:nvCxnSpPr>
          <p:cNvPr id="79" name="78 Forma"/>
          <p:cNvCxnSpPr>
            <a:endCxn id="78" idx="1"/>
          </p:cNvCxnSpPr>
          <p:nvPr/>
        </p:nvCxnSpPr>
        <p:spPr>
          <a:xfrm rot="16200000" flipH="1">
            <a:off x="636211" y="4603405"/>
            <a:ext cx="533220" cy="214314"/>
          </a:xfrm>
          <a:prstGeom prst="bentConnector2">
            <a:avLst/>
          </a:prstGeom>
          <a:ln w="25400">
            <a:tailEnd type="triangle" w="med" len="lg"/>
          </a:ln>
        </p:spPr>
        <p:style>
          <a:lnRef idx="3">
            <a:schemeClr val="accent5"/>
          </a:lnRef>
          <a:fillRef idx="0">
            <a:schemeClr val="accent5"/>
          </a:fillRef>
          <a:effectRef idx="2">
            <a:schemeClr val="accent5"/>
          </a:effectRef>
          <a:fontRef idx="minor">
            <a:schemeClr val="tx1"/>
          </a:fontRef>
        </p:style>
      </p:cxnSp>
      <p:sp>
        <p:nvSpPr>
          <p:cNvPr id="89" name="88 Elipse"/>
          <p:cNvSpPr/>
          <p:nvPr/>
        </p:nvSpPr>
        <p:spPr>
          <a:xfrm>
            <a:off x="1586042" y="2060848"/>
            <a:ext cx="897726" cy="4320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800" dirty="0" err="1" smtClean="0"/>
              <a:t>Associated</a:t>
            </a:r>
            <a:r>
              <a:rPr lang="es-MX" sz="800" dirty="0" smtClean="0"/>
              <a:t> </a:t>
            </a:r>
            <a:r>
              <a:rPr lang="es-MX" sz="800" dirty="0" err="1" smtClean="0"/>
              <a:t>goal</a:t>
            </a:r>
            <a:endParaRPr lang="en-GB" sz="800" dirty="0"/>
          </a:p>
        </p:txBody>
      </p:sp>
      <p:cxnSp>
        <p:nvCxnSpPr>
          <p:cNvPr id="90" name="89 Forma"/>
          <p:cNvCxnSpPr>
            <a:stCxn id="9" idx="3"/>
            <a:endCxn id="89" idx="2"/>
          </p:cNvCxnSpPr>
          <p:nvPr/>
        </p:nvCxnSpPr>
        <p:spPr>
          <a:xfrm>
            <a:off x="1259632" y="2244288"/>
            <a:ext cx="326410" cy="32584"/>
          </a:xfrm>
          <a:prstGeom prst="bentConnector3">
            <a:avLst>
              <a:gd name="adj1" fmla="val 50000"/>
            </a:avLst>
          </a:prstGeom>
          <a:ln>
            <a:tailEnd type="triangle" w="med" len="lg"/>
          </a:ln>
        </p:spPr>
        <p:style>
          <a:lnRef idx="1">
            <a:schemeClr val="dk1"/>
          </a:lnRef>
          <a:fillRef idx="0">
            <a:schemeClr val="dk1"/>
          </a:fillRef>
          <a:effectRef idx="0">
            <a:schemeClr val="dk1"/>
          </a:effectRef>
          <a:fontRef idx="minor">
            <a:schemeClr val="tx1"/>
          </a:fontRef>
        </p:style>
      </p:cxnSp>
      <p:sp>
        <p:nvSpPr>
          <p:cNvPr id="96" name="95 Elipse"/>
          <p:cNvSpPr/>
          <p:nvPr/>
        </p:nvSpPr>
        <p:spPr>
          <a:xfrm>
            <a:off x="3779912" y="2060848"/>
            <a:ext cx="936104" cy="4320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800" dirty="0" err="1" smtClean="0"/>
              <a:t>Associated</a:t>
            </a:r>
            <a:r>
              <a:rPr lang="es-MX" sz="800" dirty="0" smtClean="0"/>
              <a:t> </a:t>
            </a:r>
            <a:r>
              <a:rPr lang="es-MX" sz="800" dirty="0" err="1" smtClean="0"/>
              <a:t>goal</a:t>
            </a:r>
            <a:endParaRPr lang="en-GB" sz="800" dirty="0"/>
          </a:p>
        </p:txBody>
      </p:sp>
      <p:cxnSp>
        <p:nvCxnSpPr>
          <p:cNvPr id="97" name="89 Forma"/>
          <p:cNvCxnSpPr>
            <a:stCxn id="10" idx="3"/>
            <a:endCxn id="96" idx="2"/>
          </p:cNvCxnSpPr>
          <p:nvPr/>
        </p:nvCxnSpPr>
        <p:spPr>
          <a:xfrm>
            <a:off x="3651856" y="2244288"/>
            <a:ext cx="128056" cy="32584"/>
          </a:xfrm>
          <a:prstGeom prst="bentConnector3">
            <a:avLst>
              <a:gd name="adj1" fmla="val 50000"/>
            </a:avLst>
          </a:prstGeom>
          <a:ln>
            <a:tailEnd type="triangle" w="med" len="lg"/>
          </a:ln>
        </p:spPr>
        <p:style>
          <a:lnRef idx="1">
            <a:schemeClr val="dk1"/>
          </a:lnRef>
          <a:fillRef idx="0">
            <a:schemeClr val="dk1"/>
          </a:fillRef>
          <a:effectRef idx="0">
            <a:schemeClr val="dk1"/>
          </a:effectRef>
          <a:fontRef idx="minor">
            <a:schemeClr val="tx1"/>
          </a:fontRef>
        </p:style>
      </p:cxnSp>
      <p:sp>
        <p:nvSpPr>
          <p:cNvPr id="98" name="97 Elipse"/>
          <p:cNvSpPr/>
          <p:nvPr/>
        </p:nvSpPr>
        <p:spPr>
          <a:xfrm>
            <a:off x="5940152" y="2060848"/>
            <a:ext cx="936104" cy="4320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800" dirty="0" err="1" smtClean="0"/>
              <a:t>Associated</a:t>
            </a:r>
            <a:r>
              <a:rPr lang="es-MX" sz="800" dirty="0" smtClean="0"/>
              <a:t> </a:t>
            </a:r>
            <a:r>
              <a:rPr lang="es-MX" sz="800" dirty="0" err="1" smtClean="0"/>
              <a:t>goal</a:t>
            </a:r>
            <a:endParaRPr lang="en-GB" sz="800" dirty="0"/>
          </a:p>
        </p:txBody>
      </p:sp>
      <p:cxnSp>
        <p:nvCxnSpPr>
          <p:cNvPr id="99" name="89 Forma"/>
          <p:cNvCxnSpPr>
            <a:stCxn id="11" idx="3"/>
            <a:endCxn id="98" idx="2"/>
          </p:cNvCxnSpPr>
          <p:nvPr/>
        </p:nvCxnSpPr>
        <p:spPr>
          <a:xfrm>
            <a:off x="5866434" y="2244288"/>
            <a:ext cx="73718" cy="32584"/>
          </a:xfrm>
          <a:prstGeom prst="bentConnector3">
            <a:avLst>
              <a:gd name="adj1" fmla="val 50000"/>
            </a:avLst>
          </a:prstGeom>
          <a:ln>
            <a:tailEnd type="triangle" w="med" len="lg"/>
          </a:ln>
        </p:spPr>
        <p:style>
          <a:lnRef idx="1">
            <a:schemeClr val="dk1"/>
          </a:lnRef>
          <a:fillRef idx="0">
            <a:schemeClr val="dk1"/>
          </a:fillRef>
          <a:effectRef idx="0">
            <a:schemeClr val="dk1"/>
          </a:effectRef>
          <a:fontRef idx="minor">
            <a:schemeClr val="tx1"/>
          </a:fontRef>
        </p:style>
      </p:cxnSp>
      <p:sp>
        <p:nvSpPr>
          <p:cNvPr id="100" name="99 Elipse"/>
          <p:cNvSpPr/>
          <p:nvPr/>
        </p:nvSpPr>
        <p:spPr>
          <a:xfrm>
            <a:off x="8207896" y="2132856"/>
            <a:ext cx="936104" cy="4320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800" dirty="0" err="1" smtClean="0"/>
              <a:t>Associated</a:t>
            </a:r>
            <a:r>
              <a:rPr lang="es-MX" sz="800" dirty="0" smtClean="0"/>
              <a:t> </a:t>
            </a:r>
            <a:r>
              <a:rPr lang="es-MX" sz="800" dirty="0" err="1" smtClean="0"/>
              <a:t>goal</a:t>
            </a:r>
            <a:endParaRPr lang="en-GB" sz="800" dirty="0"/>
          </a:p>
        </p:txBody>
      </p:sp>
      <p:cxnSp>
        <p:nvCxnSpPr>
          <p:cNvPr id="101" name="89 Forma"/>
          <p:cNvCxnSpPr>
            <a:stCxn id="8" idx="3"/>
            <a:endCxn id="100" idx="2"/>
          </p:cNvCxnSpPr>
          <p:nvPr/>
        </p:nvCxnSpPr>
        <p:spPr>
          <a:xfrm>
            <a:off x="8081012" y="2244288"/>
            <a:ext cx="126884" cy="104592"/>
          </a:xfrm>
          <a:prstGeom prst="bentConnector3">
            <a:avLst>
              <a:gd name="adj1" fmla="val 50000"/>
            </a:avLst>
          </a:prstGeom>
          <a:ln>
            <a:tailEnd type="triangle" w="med" len="lg"/>
          </a:ln>
        </p:spPr>
        <p:style>
          <a:lnRef idx="1">
            <a:schemeClr val="dk1"/>
          </a:lnRef>
          <a:fillRef idx="0">
            <a:schemeClr val="dk1"/>
          </a:fillRef>
          <a:effectRef idx="0">
            <a:schemeClr val="dk1"/>
          </a:effectRef>
          <a:fontRef idx="minor">
            <a:schemeClr val="tx1"/>
          </a:fontRef>
        </p:style>
      </p:cxnSp>
      <p:sp>
        <p:nvSpPr>
          <p:cNvPr id="116" name="115 Rectángulo"/>
          <p:cNvSpPr/>
          <p:nvPr/>
        </p:nvSpPr>
        <p:spPr>
          <a:xfrm>
            <a:off x="3491880" y="4392000"/>
            <a:ext cx="79208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EH2.1</a:t>
            </a:r>
            <a:endParaRPr lang="en-GB" sz="1400" dirty="0"/>
          </a:p>
        </p:txBody>
      </p:sp>
      <p:cxnSp>
        <p:nvCxnSpPr>
          <p:cNvPr id="126" name="125 Forma"/>
          <p:cNvCxnSpPr>
            <a:endCxn id="127" idx="1"/>
          </p:cNvCxnSpPr>
          <p:nvPr/>
        </p:nvCxnSpPr>
        <p:spPr>
          <a:xfrm rot="16200000" flipH="1">
            <a:off x="3208403" y="5557790"/>
            <a:ext cx="350931" cy="216024"/>
          </a:xfrm>
          <a:prstGeom prst="bentConnector2">
            <a:avLst/>
          </a:prstGeom>
          <a:ln w="25400">
            <a:tailEnd type="triangle" w="med" len="lg"/>
          </a:ln>
        </p:spPr>
        <p:style>
          <a:lnRef idx="3">
            <a:schemeClr val="accent5"/>
          </a:lnRef>
          <a:fillRef idx="0">
            <a:schemeClr val="accent5"/>
          </a:fillRef>
          <a:effectRef idx="2">
            <a:schemeClr val="accent5"/>
          </a:effectRef>
          <a:fontRef idx="minor">
            <a:schemeClr val="tx1"/>
          </a:fontRef>
        </p:style>
      </p:cxnSp>
      <p:sp>
        <p:nvSpPr>
          <p:cNvPr id="127" name="126 Rectángulo"/>
          <p:cNvSpPr/>
          <p:nvPr/>
        </p:nvSpPr>
        <p:spPr>
          <a:xfrm>
            <a:off x="3491880" y="5589240"/>
            <a:ext cx="79208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HE2.2</a:t>
            </a:r>
            <a:endParaRPr lang="en-GB" sz="1400" dirty="0"/>
          </a:p>
        </p:txBody>
      </p:sp>
      <p:cxnSp>
        <p:nvCxnSpPr>
          <p:cNvPr id="130" name="129 Forma"/>
          <p:cNvCxnSpPr>
            <a:endCxn id="131" idx="1"/>
          </p:cNvCxnSpPr>
          <p:nvPr/>
        </p:nvCxnSpPr>
        <p:spPr>
          <a:xfrm rot="16200000" flipH="1">
            <a:off x="5431686" y="4522783"/>
            <a:ext cx="350931" cy="216024"/>
          </a:xfrm>
          <a:prstGeom prst="bentConnector2">
            <a:avLst/>
          </a:prstGeom>
          <a:ln w="25400">
            <a:tailEnd type="triangle" w="med" len="lg"/>
          </a:ln>
        </p:spPr>
        <p:style>
          <a:lnRef idx="3">
            <a:schemeClr val="accent5"/>
          </a:lnRef>
          <a:fillRef idx="0">
            <a:schemeClr val="accent5"/>
          </a:fillRef>
          <a:effectRef idx="2">
            <a:schemeClr val="accent5"/>
          </a:effectRef>
          <a:fontRef idx="minor">
            <a:schemeClr val="tx1"/>
          </a:fontRef>
        </p:style>
      </p:cxnSp>
      <p:sp>
        <p:nvSpPr>
          <p:cNvPr id="131" name="130 Rectángulo"/>
          <p:cNvSpPr/>
          <p:nvPr/>
        </p:nvSpPr>
        <p:spPr>
          <a:xfrm>
            <a:off x="5715163" y="4554233"/>
            <a:ext cx="79208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EH3.1</a:t>
            </a:r>
            <a:endParaRPr lang="en-GB" sz="1400" dirty="0"/>
          </a:p>
        </p:txBody>
      </p:sp>
      <p:cxnSp>
        <p:nvCxnSpPr>
          <p:cNvPr id="134" name="133 Forma"/>
          <p:cNvCxnSpPr>
            <a:endCxn id="135" idx="1"/>
          </p:cNvCxnSpPr>
          <p:nvPr/>
        </p:nvCxnSpPr>
        <p:spPr>
          <a:xfrm rot="16200000" flipH="1">
            <a:off x="7600891" y="4477670"/>
            <a:ext cx="350931" cy="216024"/>
          </a:xfrm>
          <a:prstGeom prst="bentConnector2">
            <a:avLst/>
          </a:prstGeom>
          <a:ln w="25400">
            <a:tailEnd type="triangle" w="med" len="lg"/>
          </a:ln>
        </p:spPr>
        <p:style>
          <a:lnRef idx="3">
            <a:schemeClr val="accent5"/>
          </a:lnRef>
          <a:fillRef idx="0">
            <a:schemeClr val="accent5"/>
          </a:fillRef>
          <a:effectRef idx="2">
            <a:schemeClr val="accent5"/>
          </a:effectRef>
          <a:fontRef idx="minor">
            <a:schemeClr val="tx1"/>
          </a:fontRef>
        </p:style>
      </p:cxnSp>
      <p:sp>
        <p:nvSpPr>
          <p:cNvPr id="135" name="134 Rectángulo"/>
          <p:cNvSpPr/>
          <p:nvPr/>
        </p:nvSpPr>
        <p:spPr>
          <a:xfrm>
            <a:off x="7884368" y="4509120"/>
            <a:ext cx="79208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EH3.1</a:t>
            </a:r>
            <a:endParaRPr lang="en-GB" sz="1400" dirty="0"/>
          </a:p>
        </p:txBody>
      </p:sp>
      <p:sp>
        <p:nvSpPr>
          <p:cNvPr id="138" name="137 Tarjeta"/>
          <p:cNvSpPr/>
          <p:nvPr/>
        </p:nvSpPr>
        <p:spPr>
          <a:xfrm>
            <a:off x="1619672" y="908720"/>
            <a:ext cx="1728192" cy="720080"/>
          </a:xfrm>
          <a:prstGeom prst="flowChartPunchedCard">
            <a:avLst/>
          </a:prstGeom>
        </p:spPr>
        <p:style>
          <a:lnRef idx="2">
            <a:schemeClr val="accent2"/>
          </a:lnRef>
          <a:fillRef idx="1">
            <a:schemeClr val="lt1"/>
          </a:fillRef>
          <a:effectRef idx="0">
            <a:schemeClr val="accent2"/>
          </a:effectRef>
          <a:fontRef idx="minor">
            <a:schemeClr val="dk1"/>
          </a:fontRef>
        </p:style>
        <p:txBody>
          <a:bodyPr rtlCol="0" anchor="b"/>
          <a:lstStyle/>
          <a:p>
            <a:pPr algn="ctr"/>
            <a:r>
              <a:rPr lang="es-MX" sz="1000" dirty="0" smtClean="0"/>
              <a:t>In </a:t>
            </a:r>
            <a:r>
              <a:rPr lang="es-MX" sz="1000" dirty="0" err="1" smtClean="0"/>
              <a:t>addition</a:t>
            </a:r>
            <a:r>
              <a:rPr lang="es-MX" sz="1000" dirty="0" smtClean="0"/>
              <a:t> </a:t>
            </a:r>
            <a:r>
              <a:rPr lang="es-MX" sz="1000" dirty="0" err="1" smtClean="0"/>
              <a:t>to</a:t>
            </a:r>
            <a:r>
              <a:rPr lang="es-MX" sz="1000" dirty="0" smtClean="0"/>
              <a:t> </a:t>
            </a:r>
            <a:r>
              <a:rPr lang="es-MX" sz="1000" dirty="0" err="1" smtClean="0"/>
              <a:t>your</a:t>
            </a:r>
            <a:r>
              <a:rPr lang="es-MX" sz="1000" dirty="0" smtClean="0"/>
              <a:t> experimental </a:t>
            </a:r>
            <a:r>
              <a:rPr lang="es-MX" sz="1000" dirty="0" err="1" smtClean="0"/>
              <a:t>publications</a:t>
            </a:r>
            <a:r>
              <a:rPr lang="es-MX" sz="1000" dirty="0" smtClean="0"/>
              <a:t>, </a:t>
            </a:r>
            <a:r>
              <a:rPr lang="es-MX" sz="1000" dirty="0" err="1" smtClean="0"/>
              <a:t>you</a:t>
            </a:r>
            <a:r>
              <a:rPr lang="es-MX" sz="1000" dirty="0" smtClean="0"/>
              <a:t> </a:t>
            </a:r>
            <a:r>
              <a:rPr lang="es-MX" sz="1000" dirty="0" err="1" smtClean="0"/>
              <a:t>may</a:t>
            </a:r>
            <a:r>
              <a:rPr lang="es-MX" sz="1000" dirty="0" smtClean="0"/>
              <a:t> </a:t>
            </a:r>
            <a:r>
              <a:rPr lang="es-MX" sz="1000" dirty="0" err="1" smtClean="0"/>
              <a:t>also</a:t>
            </a:r>
            <a:r>
              <a:rPr lang="es-MX" sz="1000" dirty="0" smtClean="0"/>
              <a:t> </a:t>
            </a:r>
            <a:r>
              <a:rPr lang="es-MX" sz="1000" dirty="0" err="1" smtClean="0"/>
              <a:t>publish</a:t>
            </a:r>
            <a:r>
              <a:rPr lang="es-MX" sz="1000" dirty="0" smtClean="0"/>
              <a:t> </a:t>
            </a:r>
            <a:r>
              <a:rPr lang="es-MX" sz="1000" dirty="0" err="1" smtClean="0"/>
              <a:t>your</a:t>
            </a:r>
            <a:r>
              <a:rPr lang="es-MX" sz="1000" dirty="0" smtClean="0"/>
              <a:t> </a:t>
            </a:r>
            <a:r>
              <a:rPr lang="es-MX" sz="1000" dirty="0" err="1" smtClean="0"/>
              <a:t>literature</a:t>
            </a:r>
            <a:r>
              <a:rPr lang="es-MX" sz="1000" dirty="0" smtClean="0"/>
              <a:t> </a:t>
            </a:r>
            <a:r>
              <a:rPr lang="es-MX" sz="1000" dirty="0" err="1" smtClean="0"/>
              <a:t>review</a:t>
            </a:r>
            <a:endParaRPr lang="en-GB" sz="1000" dirty="0"/>
          </a:p>
        </p:txBody>
      </p:sp>
      <p:cxnSp>
        <p:nvCxnSpPr>
          <p:cNvPr id="140" name="139 Conector recto"/>
          <p:cNvCxnSpPr>
            <a:stCxn id="138" idx="3"/>
            <a:endCxn id="7" idx="1"/>
          </p:cNvCxnSpPr>
          <p:nvPr/>
        </p:nvCxnSpPr>
        <p:spPr>
          <a:xfrm flipV="1">
            <a:off x="3347864" y="1205017"/>
            <a:ext cx="144016" cy="63743"/>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Experimental DESIGN</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34</a:t>
            </a:fld>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Experimental </a:t>
            </a:r>
            <a:r>
              <a:rPr lang="es-MX" dirty="0" err="1" smtClean="0"/>
              <a:t>design</a:t>
            </a:r>
            <a:endParaRPr lang="en-GB" dirty="0"/>
          </a:p>
        </p:txBody>
      </p:sp>
      <p:sp>
        <p:nvSpPr>
          <p:cNvPr id="3" name="2 Marcador de contenido"/>
          <p:cNvSpPr>
            <a:spLocks noGrp="1"/>
          </p:cNvSpPr>
          <p:nvPr>
            <p:ph idx="1"/>
          </p:nvPr>
        </p:nvSpPr>
        <p:spPr/>
        <p:txBody>
          <a:bodyPr/>
          <a:lstStyle/>
          <a:p>
            <a:endParaRPr lang="en-GB" dirty="0" smtClean="0"/>
          </a:p>
          <a:p>
            <a:endParaRPr lang="en-GB" dirty="0" smtClean="0"/>
          </a:p>
          <a:p>
            <a:r>
              <a:rPr lang="en-GB" dirty="0" smtClean="0"/>
              <a:t>“</a:t>
            </a:r>
            <a:r>
              <a:rPr lang="en-GB" sz="4000" b="1" dirty="0" smtClean="0">
                <a:solidFill>
                  <a:srgbClr val="0070C0"/>
                </a:solidFill>
              </a:rPr>
              <a:t>It can be </a:t>
            </a:r>
            <a:r>
              <a:rPr lang="en-GB" sz="4000" b="1" i="1" u="sng" dirty="0" smtClean="0">
                <a:solidFill>
                  <a:srgbClr val="FF0000"/>
                </a:solidFill>
              </a:rPr>
              <a:t>proven</a:t>
            </a:r>
            <a:r>
              <a:rPr lang="en-GB" sz="4000" b="1" dirty="0" smtClean="0">
                <a:solidFill>
                  <a:srgbClr val="0070C0"/>
                </a:solidFill>
              </a:rPr>
              <a:t> that most claimed research findings are false.</a:t>
            </a:r>
            <a:r>
              <a:rPr lang="en-GB" dirty="0" smtClean="0"/>
              <a:t>”</a:t>
            </a:r>
          </a:p>
          <a:p>
            <a:pPr lvl="1"/>
            <a:r>
              <a:rPr lang="es-MX" dirty="0" smtClean="0"/>
              <a:t>[</a:t>
            </a:r>
            <a:r>
              <a:rPr lang="es-MX" dirty="0" err="1" smtClean="0"/>
              <a:t>Ioannidis</a:t>
            </a:r>
            <a:r>
              <a:rPr lang="es-MX" dirty="0" smtClean="0"/>
              <a:t> JPA, </a:t>
            </a:r>
            <a:r>
              <a:rPr lang="es-MX" dirty="0" err="1" smtClean="0"/>
              <a:t>PlOS</a:t>
            </a:r>
            <a:r>
              <a:rPr lang="es-MX" dirty="0" smtClean="0"/>
              <a:t> Medicine, 2005 2(8):e124]</a:t>
            </a:r>
          </a:p>
          <a:p>
            <a:pPr lvl="1"/>
            <a:r>
              <a:rPr lang="es-MX" dirty="0" smtClean="0"/>
              <a:t>&gt;2000 </a:t>
            </a:r>
            <a:r>
              <a:rPr lang="es-MX" dirty="0" smtClean="0"/>
              <a:t>citas (Google </a:t>
            </a:r>
            <a:r>
              <a:rPr lang="es-MX" dirty="0" err="1" smtClean="0"/>
              <a:t>scholar</a:t>
            </a:r>
            <a:r>
              <a:rPr lang="es-MX" dirty="0" smtClean="0"/>
              <a:t>)</a:t>
            </a:r>
          </a:p>
          <a:p>
            <a:pPr lvl="1"/>
            <a:endParaRPr lang="es-MX"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35</a:t>
            </a:fld>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Contents</a:t>
            </a:r>
            <a:endParaRPr lang="es-ES"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GB" dirty="0" smtClean="0"/>
              <a:t>Classical scientific method</a:t>
            </a:r>
          </a:p>
          <a:p>
            <a:pPr marL="514350" indent="-514350">
              <a:buFont typeface="+mj-lt"/>
              <a:buAutoNum type="arabicPeriod"/>
            </a:pPr>
            <a:r>
              <a:rPr lang="es-ES" dirty="0" smtClean="0"/>
              <a:t>Experimental </a:t>
            </a:r>
            <a:r>
              <a:rPr lang="es-ES" dirty="0" err="1" smtClean="0"/>
              <a:t>elements</a:t>
            </a:r>
            <a:endParaRPr lang="es-ES" dirty="0" smtClean="0"/>
          </a:p>
          <a:p>
            <a:pPr marL="514350" indent="-514350">
              <a:buFont typeface="+mj-lt"/>
              <a:buAutoNum type="arabicPeriod"/>
            </a:pPr>
            <a:r>
              <a:rPr lang="es-ES" dirty="0" err="1" smtClean="0"/>
              <a:t>Caracteristics</a:t>
            </a:r>
            <a:r>
              <a:rPr lang="es-ES" dirty="0" smtClean="0"/>
              <a:t> of a </a:t>
            </a:r>
            <a:r>
              <a:rPr lang="es-ES" dirty="0" err="1" smtClean="0"/>
              <a:t>good</a:t>
            </a:r>
            <a:r>
              <a:rPr lang="es-ES" dirty="0" smtClean="0"/>
              <a:t> experimental </a:t>
            </a:r>
            <a:r>
              <a:rPr lang="es-ES" dirty="0" err="1" smtClean="0"/>
              <a:t>design</a:t>
            </a:r>
            <a:endParaRPr lang="es-ES" dirty="0" smtClean="0"/>
          </a:p>
          <a:p>
            <a:pPr marL="514350" indent="-514350">
              <a:buFont typeface="+mj-lt"/>
              <a:buAutoNum type="arabicPeriod"/>
            </a:pPr>
            <a:r>
              <a:rPr lang="es-ES" dirty="0" err="1" smtClean="0"/>
              <a:t>Randomization</a:t>
            </a:r>
            <a:endParaRPr lang="es-ES" dirty="0" smtClean="0"/>
          </a:p>
          <a:p>
            <a:pPr marL="514350" indent="-514350">
              <a:buFont typeface="+mj-lt"/>
              <a:buAutoNum type="arabicPeriod"/>
            </a:pPr>
            <a:r>
              <a:rPr lang="es-ES" dirty="0" err="1" smtClean="0"/>
              <a:t>Classical</a:t>
            </a:r>
            <a:r>
              <a:rPr lang="es-ES" dirty="0" smtClean="0"/>
              <a:t> </a:t>
            </a:r>
            <a:r>
              <a:rPr lang="es-ES" dirty="0" err="1" smtClean="0"/>
              <a:t>design</a:t>
            </a:r>
            <a:endParaRPr lang="es-ES" dirty="0" smtClean="0"/>
          </a:p>
          <a:p>
            <a:pPr marL="514350" indent="-514350">
              <a:buFont typeface="+mj-lt"/>
              <a:buAutoNum type="arabicPeriod"/>
            </a:pPr>
            <a:r>
              <a:rPr lang="es-ES" dirty="0" err="1" smtClean="0"/>
              <a:t>Quantitative</a:t>
            </a:r>
            <a:r>
              <a:rPr lang="es-ES" dirty="0" smtClean="0"/>
              <a:t> and </a:t>
            </a:r>
            <a:r>
              <a:rPr lang="es-ES" dirty="0" err="1" smtClean="0"/>
              <a:t>qualitative</a:t>
            </a:r>
            <a:r>
              <a:rPr lang="es-ES" dirty="0" smtClean="0"/>
              <a:t> </a:t>
            </a:r>
            <a:r>
              <a:rPr lang="es-ES" dirty="0" err="1" smtClean="0"/>
              <a:t>observation</a:t>
            </a:r>
            <a:endParaRPr lang="es-ES" dirty="0" smtClean="0"/>
          </a:p>
          <a:p>
            <a:pPr marL="514350" indent="-514350">
              <a:buFont typeface="+mj-lt"/>
              <a:buAutoNum type="arabicPeriod"/>
            </a:pPr>
            <a:r>
              <a:rPr lang="es-ES" dirty="0" err="1" smtClean="0"/>
              <a:t>Aproximation</a:t>
            </a:r>
            <a:endParaRPr lang="es-ES" dirty="0" smtClean="0"/>
          </a:p>
          <a:p>
            <a:pPr marL="514350" indent="-514350">
              <a:buFont typeface="+mj-lt"/>
              <a:buAutoNum type="arabicPeriod"/>
            </a:pPr>
            <a:r>
              <a:rPr lang="es-ES" dirty="0" smtClean="0"/>
              <a:t>Data </a:t>
            </a:r>
            <a:r>
              <a:rPr lang="es-ES" dirty="0" err="1" smtClean="0"/>
              <a:t>analysis</a:t>
            </a:r>
            <a:endParaRPr lang="es-ES" dirty="0" smtClean="0"/>
          </a:p>
          <a:p>
            <a:pPr marL="514350" indent="-514350">
              <a:buFont typeface="+mj-lt"/>
              <a:buAutoNum type="arabicPeriod"/>
            </a:pPr>
            <a:r>
              <a:rPr lang="es-ES" dirty="0" err="1" smtClean="0"/>
              <a:t>Statistical</a:t>
            </a:r>
            <a:r>
              <a:rPr lang="es-ES" dirty="0" smtClean="0"/>
              <a:t> </a:t>
            </a:r>
            <a:r>
              <a:rPr lang="es-ES" dirty="0" err="1" smtClean="0"/>
              <a:t>power</a:t>
            </a:r>
            <a:r>
              <a:rPr lang="es-ES" dirty="0" smtClean="0"/>
              <a:t> </a:t>
            </a:r>
            <a:r>
              <a:rPr lang="es-ES" dirty="0" err="1" smtClean="0"/>
              <a:t>analysis</a:t>
            </a:r>
            <a:endParaRPr lang="es-ES" dirty="0" smtClean="0"/>
          </a:p>
          <a:p>
            <a:pPr marL="514350" indent="-514350">
              <a:buFont typeface="+mj-lt"/>
              <a:buAutoNum type="arabicPeriod"/>
            </a:pPr>
            <a:r>
              <a:rPr lang="pt-BR" dirty="0" err="1" smtClean="0"/>
              <a:t>Interpretation</a:t>
            </a:r>
            <a:r>
              <a:rPr lang="pt-BR" dirty="0" smtClean="0"/>
              <a:t> </a:t>
            </a:r>
            <a:r>
              <a:rPr lang="pt-BR" dirty="0" err="1" smtClean="0"/>
              <a:t>of</a:t>
            </a:r>
            <a:r>
              <a:rPr lang="pt-BR" dirty="0" smtClean="0"/>
              <a:t> </a:t>
            </a:r>
            <a:r>
              <a:rPr lang="pt-BR" dirty="0" err="1" smtClean="0"/>
              <a:t>results</a:t>
            </a:r>
            <a:endParaRPr lang="pt-BR" dirty="0" smtClean="0"/>
          </a:p>
          <a:p>
            <a:pPr marL="514350" indent="-514350">
              <a:buFont typeface="+mj-lt"/>
              <a:buAutoNum type="arabicPeriod"/>
            </a:pPr>
            <a:r>
              <a:rPr lang="en-GB" dirty="0" smtClean="0"/>
              <a:t>Causality (</a:t>
            </a:r>
            <a:r>
              <a:rPr lang="en-GB" dirty="0" err="1" smtClean="0">
                <a:solidFill>
                  <a:srgbClr val="00B050"/>
                </a:solidFill>
              </a:rPr>
              <a:t>Presentación</a:t>
            </a:r>
            <a:r>
              <a:rPr lang="en-GB" dirty="0" smtClean="0">
                <a:solidFill>
                  <a:srgbClr val="00B050"/>
                </a:solidFill>
              </a:rPr>
              <a:t> </a:t>
            </a:r>
            <a:r>
              <a:rPr lang="en-GB" dirty="0" err="1" smtClean="0">
                <a:solidFill>
                  <a:srgbClr val="00B050"/>
                </a:solidFill>
              </a:rPr>
              <a:t>aparte</a:t>
            </a:r>
            <a:r>
              <a:rPr lang="en-GB" dirty="0" smtClean="0"/>
              <a:t>)</a:t>
            </a:r>
          </a:p>
          <a:p>
            <a:endParaRPr lang="en-US" i="1" dirty="0"/>
          </a:p>
        </p:txBody>
      </p:sp>
      <p:sp>
        <p:nvSpPr>
          <p:cNvPr id="6" name="Date Placeholder 5"/>
          <p:cNvSpPr>
            <a:spLocks noGrp="1"/>
          </p:cNvSpPr>
          <p:nvPr>
            <p:ph type="dt" sz="half" idx="10"/>
          </p:nvPr>
        </p:nvSpPr>
        <p:spPr/>
        <p:txBody>
          <a:bodyPr/>
          <a:lstStyle/>
          <a:p>
            <a:fld id="{B2DD1E57-CDDD-4023-B2EE-26F1099D9FC7}" type="datetime1">
              <a:rPr lang="es-ES" smtClean="0"/>
              <a:pPr/>
              <a:t>17/08/2014</a:t>
            </a:fld>
            <a:endParaRPr lang="es-ES"/>
          </a:p>
        </p:txBody>
      </p:sp>
      <p:sp>
        <p:nvSpPr>
          <p:cNvPr id="7" name="Slide Number Placeholder 6"/>
          <p:cNvSpPr>
            <a:spLocks noGrp="1"/>
          </p:cNvSpPr>
          <p:nvPr>
            <p:ph type="sldNum" sz="quarter" idx="12"/>
          </p:nvPr>
        </p:nvSpPr>
        <p:spPr/>
        <p:txBody>
          <a:bodyPr/>
          <a:lstStyle/>
          <a:p>
            <a:fld id="{1B6A98DE-B0C0-4510-8517-23F285C36BE2}" type="slidenum">
              <a:rPr lang="es-ES" smtClean="0"/>
              <a:pPr/>
              <a:t>36</a:t>
            </a:fld>
            <a:endParaRPr lang="es-ES"/>
          </a:p>
        </p:txBody>
      </p:sp>
      <p:sp>
        <p:nvSpPr>
          <p:cNvPr id="8" name="Footer Placeholder 7"/>
          <p:cNvSpPr>
            <a:spLocks noGrp="1"/>
          </p:cNvSpPr>
          <p:nvPr>
            <p:ph type="ftr" sz="quarter" idx="11"/>
          </p:nvPr>
        </p:nvSpPr>
        <p:spPr/>
        <p:txBody>
          <a:bodyPr/>
          <a:lstStyle/>
          <a:p>
            <a:r>
              <a:rPr lang="en-US" smtClean="0"/>
              <a:t>INAOE</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Experimental</a:t>
            </a:r>
            <a:br>
              <a:rPr lang="es-MX" dirty="0" smtClean="0"/>
            </a:br>
            <a:r>
              <a:rPr lang="es-MX" dirty="0" err="1" smtClean="0"/>
              <a:t>Elements</a:t>
            </a:r>
            <a:endParaRPr lang="en-GB" dirty="0"/>
          </a:p>
        </p:txBody>
      </p:sp>
      <p:sp>
        <p:nvSpPr>
          <p:cNvPr id="3" name="2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37</a:t>
            </a:fld>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Experimentation</a:t>
            </a:r>
            <a:endParaRPr lang="en-GB" dirty="0"/>
          </a:p>
        </p:txBody>
      </p:sp>
      <p:sp>
        <p:nvSpPr>
          <p:cNvPr id="8" name="7 Marcador de contenido"/>
          <p:cNvSpPr>
            <a:spLocks noGrp="1"/>
          </p:cNvSpPr>
          <p:nvPr>
            <p:ph idx="1"/>
          </p:nvPr>
        </p:nvSpPr>
        <p:spPr/>
        <p:txBody>
          <a:bodyPr>
            <a:normAutofit/>
          </a:bodyPr>
          <a:lstStyle/>
          <a:p>
            <a:endParaRPr lang="es-MX" dirty="0" smtClean="0"/>
          </a:p>
          <a:p>
            <a:r>
              <a:rPr lang="es-MX" dirty="0" err="1" smtClean="0"/>
              <a:t>The</a:t>
            </a:r>
            <a:r>
              <a:rPr lang="es-MX" dirty="0" smtClean="0"/>
              <a:t> </a:t>
            </a:r>
            <a:r>
              <a:rPr lang="es-MX" dirty="0" err="1" smtClean="0"/>
              <a:t>statistical</a:t>
            </a:r>
            <a:r>
              <a:rPr lang="es-MX" dirty="0" smtClean="0"/>
              <a:t> </a:t>
            </a:r>
            <a:r>
              <a:rPr lang="es-MX" dirty="0" err="1" smtClean="0"/>
              <a:t>design</a:t>
            </a:r>
            <a:r>
              <a:rPr lang="es-MX" dirty="0" smtClean="0"/>
              <a:t> of a </a:t>
            </a:r>
            <a:r>
              <a:rPr lang="es-MX" dirty="0" err="1" smtClean="0"/>
              <a:t>study</a:t>
            </a:r>
            <a:r>
              <a:rPr lang="es-MX" dirty="0" smtClean="0"/>
              <a:t> </a:t>
            </a:r>
            <a:r>
              <a:rPr lang="es-MX" dirty="0" err="1" smtClean="0"/>
              <a:t>consists</a:t>
            </a:r>
            <a:r>
              <a:rPr lang="es-MX" dirty="0" smtClean="0"/>
              <a:t> of </a:t>
            </a:r>
            <a:r>
              <a:rPr lang="es-MX" dirty="0" err="1" smtClean="0"/>
              <a:t>elaborating</a:t>
            </a:r>
            <a:r>
              <a:rPr lang="es-MX" dirty="0" smtClean="0"/>
              <a:t> </a:t>
            </a:r>
            <a:r>
              <a:rPr lang="es-MX" dirty="0" err="1" smtClean="0"/>
              <a:t>an</a:t>
            </a:r>
            <a:r>
              <a:rPr lang="es-MX" dirty="0" smtClean="0"/>
              <a:t> experimental plan, </a:t>
            </a:r>
            <a:r>
              <a:rPr lang="es-MX" dirty="0" err="1" smtClean="0"/>
              <a:t>methodically</a:t>
            </a:r>
            <a:r>
              <a:rPr lang="es-MX" dirty="0" smtClean="0"/>
              <a:t> </a:t>
            </a:r>
            <a:r>
              <a:rPr lang="es-MX" dirty="0" err="1" smtClean="0"/>
              <a:t>organized</a:t>
            </a:r>
            <a:r>
              <a:rPr lang="es-MX" dirty="0" smtClean="0"/>
              <a:t> so </a:t>
            </a:r>
            <a:r>
              <a:rPr lang="es-MX" dirty="0" err="1" smtClean="0"/>
              <a:t>that</a:t>
            </a:r>
            <a:r>
              <a:rPr lang="es-MX" dirty="0" smtClean="0"/>
              <a:t> </a:t>
            </a:r>
            <a:r>
              <a:rPr lang="es-MX" dirty="0" err="1" smtClean="0"/>
              <a:t>the</a:t>
            </a:r>
            <a:r>
              <a:rPr lang="es-MX" dirty="0" smtClean="0"/>
              <a:t> </a:t>
            </a:r>
            <a:r>
              <a:rPr lang="es-MX" dirty="0" err="1" smtClean="0"/>
              <a:t>quality</a:t>
            </a:r>
            <a:r>
              <a:rPr lang="es-MX" dirty="0" smtClean="0"/>
              <a:t> and </a:t>
            </a:r>
            <a:r>
              <a:rPr lang="es-MX" dirty="0" err="1" smtClean="0"/>
              <a:t>amount</a:t>
            </a:r>
            <a:r>
              <a:rPr lang="es-MX" dirty="0" smtClean="0"/>
              <a:t> of </a:t>
            </a:r>
            <a:r>
              <a:rPr lang="es-MX" dirty="0" err="1" smtClean="0"/>
              <a:t>information</a:t>
            </a:r>
            <a:r>
              <a:rPr lang="es-MX" dirty="0" smtClean="0"/>
              <a:t> </a:t>
            </a:r>
            <a:r>
              <a:rPr lang="es-MX" dirty="0" err="1" smtClean="0"/>
              <a:t>obtained</a:t>
            </a:r>
            <a:r>
              <a:rPr lang="es-MX" dirty="0" smtClean="0"/>
              <a:t> </a:t>
            </a:r>
            <a:r>
              <a:rPr lang="es-MX" dirty="0" err="1" smtClean="0"/>
              <a:t>from</a:t>
            </a:r>
            <a:r>
              <a:rPr lang="es-MX" dirty="0" smtClean="0"/>
              <a:t> </a:t>
            </a:r>
            <a:r>
              <a:rPr lang="es-MX" dirty="0" err="1" smtClean="0"/>
              <a:t>it</a:t>
            </a:r>
            <a:r>
              <a:rPr lang="es-MX" dirty="0" smtClean="0"/>
              <a:t> </a:t>
            </a:r>
            <a:r>
              <a:rPr lang="es-MX" dirty="0" err="1" smtClean="0"/>
              <a:t>is</a:t>
            </a:r>
            <a:r>
              <a:rPr lang="es-MX" dirty="0" smtClean="0"/>
              <a:t> </a:t>
            </a:r>
            <a:r>
              <a:rPr lang="es-MX" dirty="0" err="1" smtClean="0"/>
              <a:t>maximized</a:t>
            </a:r>
            <a:endParaRPr lang="es-MX" dirty="0" smtClean="0"/>
          </a:p>
          <a:p>
            <a:pPr lvl="1"/>
            <a:r>
              <a:rPr lang="es-ES" dirty="0" smtClean="0"/>
              <a:t>[Madero R 2006, </a:t>
            </a:r>
            <a:r>
              <a:rPr lang="en-GB" dirty="0" smtClean="0"/>
              <a:t>An </a:t>
            </a:r>
            <a:r>
              <a:rPr lang="en-GB" dirty="0" err="1" smtClean="0"/>
              <a:t>Pediatr</a:t>
            </a:r>
            <a:r>
              <a:rPr lang="en-GB" dirty="0" smtClean="0"/>
              <a:t> </a:t>
            </a:r>
            <a:r>
              <a:rPr lang="en-GB" dirty="0" err="1" smtClean="0"/>
              <a:t>Contin</a:t>
            </a:r>
            <a:r>
              <a:rPr lang="en-GB" dirty="0" smtClean="0"/>
              <a:t>. 2006;4(6):401-4]</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38</a:t>
            </a:fld>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39</a:t>
            </a:fld>
            <a:endParaRPr lang="es-ES"/>
          </a:p>
        </p:txBody>
      </p:sp>
      <p:pic>
        <p:nvPicPr>
          <p:cNvPr id="181250" name="Picture 2" descr="unaffinitized topics"/>
          <p:cNvPicPr>
            <a:picLocks noGrp="1" noChangeAspect="1" noChangeArrowheads="1"/>
          </p:cNvPicPr>
          <p:nvPr>
            <p:ph idx="1"/>
          </p:nvPr>
        </p:nvPicPr>
        <p:blipFill>
          <a:blip r:embed="rId2" cstate="print"/>
          <a:srcRect/>
          <a:stretch>
            <a:fillRect/>
          </a:stretch>
        </p:blipFill>
        <p:spPr bwMode="auto">
          <a:xfrm>
            <a:off x="1701638" y="959134"/>
            <a:ext cx="5822690" cy="5206169"/>
          </a:xfrm>
          <a:prstGeom prst="rect">
            <a:avLst/>
          </a:prstGeom>
          <a:noFill/>
        </p:spPr>
      </p:pic>
      <p:sp>
        <p:nvSpPr>
          <p:cNvPr id="8" name="7 CuadroTexto"/>
          <p:cNvSpPr txBox="1"/>
          <p:nvPr/>
        </p:nvSpPr>
        <p:spPr>
          <a:xfrm>
            <a:off x="1043608" y="6488668"/>
            <a:ext cx="7734361" cy="369332"/>
          </a:xfrm>
          <a:prstGeom prst="rect">
            <a:avLst/>
          </a:prstGeom>
          <a:noFill/>
        </p:spPr>
        <p:txBody>
          <a:bodyPr wrap="none" rtlCol="0">
            <a:spAutoFit/>
          </a:bodyPr>
          <a:lstStyle/>
          <a:p>
            <a:r>
              <a:rPr lang="es-MX" dirty="0" smtClean="0"/>
              <a:t>Figure </a:t>
            </a:r>
            <a:r>
              <a:rPr lang="es-MX" dirty="0" err="1" smtClean="0"/>
              <a:t>from</a:t>
            </a:r>
            <a:r>
              <a:rPr lang="es-MX" dirty="0" smtClean="0"/>
              <a:t>: [https://www.moresteam.com/toolbox/design-of-experiments.cfm]</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Excuse No. 1</a:t>
            </a:r>
            <a:endParaRPr lang="en-GB" dirty="0"/>
          </a:p>
        </p:txBody>
      </p:sp>
      <p:sp>
        <p:nvSpPr>
          <p:cNvPr id="3" name="2 Marcador de contenido"/>
          <p:cNvSpPr>
            <a:spLocks noGrp="1"/>
          </p:cNvSpPr>
          <p:nvPr>
            <p:ph idx="1"/>
          </p:nvPr>
        </p:nvSpPr>
        <p:spPr/>
        <p:txBody>
          <a:bodyPr>
            <a:normAutofit fontScale="85000" lnSpcReduction="2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a:t>
            </a:r>
            <a:r>
              <a:rPr lang="es-MX" dirty="0" err="1" smtClean="0"/>
              <a:t>The</a:t>
            </a:r>
            <a:r>
              <a:rPr lang="es-MX" dirty="0" smtClean="0"/>
              <a:t> </a:t>
            </a:r>
            <a:r>
              <a:rPr lang="es-MX" dirty="0" err="1" smtClean="0"/>
              <a:t>research</a:t>
            </a:r>
            <a:r>
              <a:rPr lang="es-MX" dirty="0" smtClean="0"/>
              <a:t> </a:t>
            </a:r>
            <a:r>
              <a:rPr lang="es-MX" dirty="0" err="1" smtClean="0"/>
              <a:t>method</a:t>
            </a:r>
            <a:r>
              <a:rPr lang="es-MX" dirty="0" smtClean="0"/>
              <a:t> </a:t>
            </a:r>
            <a:r>
              <a:rPr lang="es-MX" dirty="0" err="1" smtClean="0"/>
              <a:t>was</a:t>
            </a:r>
            <a:r>
              <a:rPr lang="es-MX" dirty="0" smtClean="0"/>
              <a:t> </a:t>
            </a:r>
            <a:r>
              <a:rPr lang="es-MX" dirty="0" err="1" smtClean="0"/>
              <a:t>conceived</a:t>
            </a:r>
            <a:r>
              <a:rPr lang="es-MX" dirty="0" smtClean="0"/>
              <a:t> </a:t>
            </a:r>
            <a:r>
              <a:rPr lang="es-MX" dirty="0" err="1" smtClean="0"/>
              <a:t>for</a:t>
            </a:r>
            <a:r>
              <a:rPr lang="es-MX" dirty="0" smtClean="0"/>
              <a:t> </a:t>
            </a:r>
            <a:r>
              <a:rPr lang="es-MX" dirty="0" err="1" smtClean="0"/>
              <a:t>other</a:t>
            </a:r>
            <a:r>
              <a:rPr lang="es-MX" dirty="0" smtClean="0"/>
              <a:t> </a:t>
            </a:r>
            <a:r>
              <a:rPr lang="es-MX" dirty="0" err="1" smtClean="0"/>
              <a:t>sciences</a:t>
            </a:r>
            <a:r>
              <a:rPr lang="es-MX" dirty="0" smtClean="0"/>
              <a:t> </a:t>
            </a:r>
            <a:r>
              <a:rPr lang="es-MX" dirty="0" err="1" smtClean="0"/>
              <a:t>e.g.</a:t>
            </a:r>
            <a:r>
              <a:rPr lang="es-MX" dirty="0" smtClean="0"/>
              <a:t> </a:t>
            </a:r>
            <a:r>
              <a:rPr lang="es-MX" dirty="0" err="1" smtClean="0"/>
              <a:t>physics</a:t>
            </a:r>
            <a:r>
              <a:rPr lang="es-MX" dirty="0" smtClean="0"/>
              <a:t>. </a:t>
            </a:r>
            <a:r>
              <a:rPr lang="es-MX" dirty="0" err="1" smtClean="0"/>
              <a:t>Computer</a:t>
            </a:r>
            <a:r>
              <a:rPr lang="es-MX" dirty="0" smtClean="0"/>
              <a:t> </a:t>
            </a:r>
            <a:r>
              <a:rPr lang="es-MX" dirty="0" err="1" smtClean="0"/>
              <a:t>science</a:t>
            </a:r>
            <a:r>
              <a:rPr lang="es-MX" dirty="0" smtClean="0"/>
              <a:t> </a:t>
            </a:r>
            <a:r>
              <a:rPr lang="es-MX" dirty="0" err="1" smtClean="0"/>
              <a:t>cannot</a:t>
            </a:r>
            <a:r>
              <a:rPr lang="es-MX" dirty="0" smtClean="0"/>
              <a:t> </a:t>
            </a:r>
            <a:r>
              <a:rPr lang="es-MX" dirty="0" err="1" smtClean="0"/>
              <a:t>be</a:t>
            </a:r>
            <a:r>
              <a:rPr lang="es-MX" dirty="0" smtClean="0"/>
              <a:t> </a:t>
            </a:r>
            <a:r>
              <a:rPr lang="es-MX" dirty="0" err="1" smtClean="0"/>
              <a:t>enforced</a:t>
            </a:r>
            <a:r>
              <a:rPr lang="es-MX" dirty="0" smtClean="0"/>
              <a:t> </a:t>
            </a:r>
            <a:r>
              <a:rPr lang="es-MX" dirty="0" err="1" smtClean="0"/>
              <a:t>to</a:t>
            </a:r>
            <a:r>
              <a:rPr lang="es-MX" dirty="0" smtClean="0"/>
              <a:t> </a:t>
            </a:r>
            <a:r>
              <a:rPr lang="es-MX" dirty="0" err="1" smtClean="0"/>
              <a:t>fit</a:t>
            </a:r>
            <a:r>
              <a:rPr lang="es-MX" dirty="0" smtClean="0"/>
              <a:t> </a:t>
            </a:r>
            <a:r>
              <a:rPr lang="es-MX" dirty="0" err="1" smtClean="0"/>
              <a:t>into</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a:t>
            </a:r>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smtClean="0"/>
              <a:t>CS </a:t>
            </a:r>
            <a:r>
              <a:rPr lang="es-MX" dirty="0" err="1" smtClean="0"/>
              <a:t>is</a:t>
            </a:r>
            <a:r>
              <a:rPr lang="es-MX" dirty="0" smtClean="0"/>
              <a:t> </a:t>
            </a:r>
            <a:r>
              <a:rPr lang="es-MX" dirty="0" err="1" smtClean="0"/>
              <a:t>different</a:t>
            </a:r>
            <a:r>
              <a:rPr lang="es-MX" dirty="0" smtClean="0"/>
              <a:t>, and </a:t>
            </a:r>
            <a:r>
              <a:rPr lang="es-MX" dirty="0" err="1" smtClean="0"/>
              <a:t>shall</a:t>
            </a:r>
            <a:r>
              <a:rPr lang="es-MX" dirty="0" smtClean="0"/>
              <a:t> </a:t>
            </a:r>
            <a:r>
              <a:rPr lang="es-MX" dirty="0" err="1" smtClean="0"/>
              <a:t>be</a:t>
            </a:r>
            <a:r>
              <a:rPr lang="es-MX" dirty="0" smtClean="0"/>
              <a:t> </a:t>
            </a:r>
            <a:r>
              <a:rPr lang="es-MX" dirty="0" err="1" smtClean="0"/>
              <a:t>treated</a:t>
            </a:r>
            <a:r>
              <a:rPr lang="es-MX" dirty="0" smtClean="0"/>
              <a:t> </a:t>
            </a:r>
            <a:r>
              <a:rPr lang="es-MX" dirty="0" err="1" smtClean="0"/>
              <a:t>differently</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smtClean="0"/>
              <a:t>Be </a:t>
            </a:r>
            <a:r>
              <a:rPr lang="es-MX" dirty="0" err="1" smtClean="0"/>
              <a:t>kind</a:t>
            </a:r>
            <a:r>
              <a:rPr lang="es-MX" dirty="0" smtClean="0"/>
              <a:t> </a:t>
            </a:r>
            <a:r>
              <a:rPr lang="es-MX" dirty="0" err="1" smtClean="0"/>
              <a:t>to</a:t>
            </a:r>
            <a:r>
              <a:rPr lang="es-MX" dirty="0" smtClean="0"/>
              <a:t> </a:t>
            </a:r>
            <a:r>
              <a:rPr lang="es-MX" dirty="0" err="1" smtClean="0"/>
              <a:t>yourself</a:t>
            </a:r>
            <a:r>
              <a:rPr lang="es-MX" dirty="0" smtClean="0"/>
              <a:t> and </a:t>
            </a:r>
            <a:r>
              <a:rPr lang="es-MX" dirty="0" err="1" smtClean="0"/>
              <a:t>read</a:t>
            </a:r>
            <a:r>
              <a:rPr lang="es-MX" dirty="0" smtClean="0"/>
              <a:t> “</a:t>
            </a:r>
            <a:r>
              <a:rPr lang="es-MX" dirty="0" err="1" smtClean="0"/>
              <a:t>The</a:t>
            </a:r>
            <a:r>
              <a:rPr lang="es-MX" dirty="0" smtClean="0"/>
              <a:t> </a:t>
            </a:r>
            <a:r>
              <a:rPr lang="es-MX" dirty="0" err="1" smtClean="0"/>
              <a:t>need</a:t>
            </a:r>
            <a:r>
              <a:rPr lang="es-MX" dirty="0" smtClean="0"/>
              <a:t> </a:t>
            </a:r>
            <a:r>
              <a:rPr lang="es-MX" dirty="0" err="1" smtClean="0"/>
              <a:t>for</a:t>
            </a:r>
            <a:r>
              <a:rPr lang="es-MX" dirty="0" smtClean="0"/>
              <a:t> a </a:t>
            </a:r>
            <a:r>
              <a:rPr lang="es-MX" dirty="0" err="1" smtClean="0"/>
              <a:t>hypothesis</a:t>
            </a:r>
            <a:r>
              <a:rPr lang="es-MX" dirty="0" smtClean="0"/>
              <a:t> in </a:t>
            </a:r>
            <a:r>
              <a:rPr lang="es-MX" dirty="0" err="1" smtClean="0"/>
              <a:t>informatics</a:t>
            </a:r>
            <a:r>
              <a:rPr lang="es-MX" dirty="0" smtClean="0"/>
              <a:t>” </a:t>
            </a:r>
            <a:r>
              <a:rPr lang="es-MX" dirty="0" err="1" smtClean="0"/>
              <a:t>by</a:t>
            </a:r>
            <a:r>
              <a:rPr lang="es-MX" dirty="0" smtClean="0"/>
              <a:t> Prof. Alan </a:t>
            </a:r>
            <a:r>
              <a:rPr lang="es-MX" dirty="0" err="1" smtClean="0"/>
              <a:t>Bundy</a:t>
            </a:r>
            <a:r>
              <a:rPr lang="es-MX" dirty="0" smtClean="0"/>
              <a:t>.</a:t>
            </a:r>
          </a:p>
          <a:p>
            <a:pPr lvl="2"/>
            <a:r>
              <a:rPr lang="en-GB" dirty="0" smtClean="0">
                <a:hlinkClick r:id="rId2"/>
              </a:rPr>
              <a:t>http://</a:t>
            </a:r>
            <a:r>
              <a:rPr lang="en-GB" dirty="0" smtClean="0">
                <a:hlinkClick r:id="rId2"/>
              </a:rPr>
              <a:t>www.inf.ed.ac.uk/teaching/courses/irm/notes/hypotheses.html</a:t>
            </a:r>
            <a:endParaRPr lang="en-GB" dirty="0" smtClean="0"/>
          </a:p>
          <a:p>
            <a:pPr lvl="1"/>
            <a:r>
              <a:rPr lang="es-MX" dirty="0" smtClean="0"/>
              <a:t>ALL </a:t>
            </a:r>
            <a:r>
              <a:rPr lang="es-MX" dirty="0" err="1" smtClean="0"/>
              <a:t>sciences</a:t>
            </a:r>
            <a:r>
              <a:rPr lang="es-MX" dirty="0" smtClean="0"/>
              <a:t> </a:t>
            </a:r>
            <a:r>
              <a:rPr lang="es-MX" dirty="0" err="1" smtClean="0"/>
              <a:t>must</a:t>
            </a:r>
            <a:r>
              <a:rPr lang="es-MX" dirty="0" smtClean="0"/>
              <a:t> </a:t>
            </a:r>
            <a:r>
              <a:rPr lang="es-MX" dirty="0" err="1" smtClean="0"/>
              <a:t>abide</a:t>
            </a:r>
            <a:r>
              <a:rPr lang="es-MX" dirty="0" smtClean="0"/>
              <a:t> </a:t>
            </a:r>
            <a:r>
              <a:rPr lang="es-MX" dirty="0" err="1" smtClean="0"/>
              <a:t>by</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CS </a:t>
            </a:r>
            <a:r>
              <a:rPr lang="es-MX" dirty="0" err="1" smtClean="0"/>
              <a:t>is</a:t>
            </a:r>
            <a:r>
              <a:rPr lang="es-MX" dirty="0" smtClean="0"/>
              <a:t> no </a:t>
            </a:r>
            <a:r>
              <a:rPr lang="es-MX" dirty="0" err="1" smtClean="0"/>
              <a:t>exception</a:t>
            </a:r>
            <a:r>
              <a:rPr lang="es-MX" dirty="0" smtClean="0"/>
              <a:t>.</a:t>
            </a:r>
          </a:p>
          <a:p>
            <a:pPr lvl="2"/>
            <a:r>
              <a:rPr lang="es-MX" dirty="0" smtClean="0"/>
              <a:t>…</a:t>
            </a:r>
            <a:r>
              <a:rPr lang="es-MX" dirty="0" err="1" smtClean="0"/>
              <a:t>particularities</a:t>
            </a:r>
            <a:r>
              <a:rPr lang="es-MX" dirty="0" smtClean="0"/>
              <a:t> are </a:t>
            </a:r>
            <a:r>
              <a:rPr lang="es-MX" dirty="0" err="1" smtClean="0"/>
              <a:t>dealt</a:t>
            </a:r>
            <a:r>
              <a:rPr lang="es-MX" dirty="0" smtClean="0"/>
              <a:t> </a:t>
            </a:r>
            <a:r>
              <a:rPr lang="es-MX" dirty="0" err="1" smtClean="0"/>
              <a:t>with</a:t>
            </a:r>
            <a:r>
              <a:rPr lang="es-MX" dirty="0" smtClean="0"/>
              <a:t> in </a:t>
            </a:r>
            <a:r>
              <a:rPr lang="es-MX" dirty="0" err="1" smtClean="0"/>
              <a:t>the</a:t>
            </a:r>
            <a:r>
              <a:rPr lang="es-MX" dirty="0" smtClean="0"/>
              <a:t> </a:t>
            </a:r>
            <a:r>
              <a:rPr lang="es-MX" dirty="0" err="1" smtClean="0"/>
              <a:t>research</a:t>
            </a:r>
            <a:r>
              <a:rPr lang="es-MX" dirty="0" smtClean="0"/>
              <a:t> </a:t>
            </a:r>
            <a:r>
              <a:rPr lang="es-MX" dirty="0" err="1" smtClean="0"/>
              <a:t>methodology</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fontScale="77500" lnSpcReduction="20000"/>
          </a:bodyPr>
          <a:lstStyle/>
          <a:p>
            <a:r>
              <a:rPr lang="es-MX" b="1" dirty="0" err="1" smtClean="0">
                <a:solidFill>
                  <a:srgbClr val="FF0000"/>
                </a:solidFill>
              </a:rPr>
              <a:t>Experiment</a:t>
            </a:r>
            <a:r>
              <a:rPr lang="es-MX" dirty="0" smtClean="0"/>
              <a:t>:</a:t>
            </a:r>
          </a:p>
          <a:p>
            <a:pPr lvl="1"/>
            <a:r>
              <a:rPr lang="es-MX" i="1" dirty="0" smtClean="0"/>
              <a:t>In general</a:t>
            </a:r>
            <a:r>
              <a:rPr lang="es-MX" dirty="0" smtClean="0"/>
              <a:t>: Test </a:t>
            </a:r>
            <a:r>
              <a:rPr lang="es-MX" dirty="0" err="1" smtClean="0"/>
              <a:t>involving</a:t>
            </a:r>
            <a:r>
              <a:rPr lang="es-MX" dirty="0" smtClean="0"/>
              <a:t> </a:t>
            </a:r>
            <a:r>
              <a:rPr lang="es-MX" dirty="0" err="1" smtClean="0"/>
              <a:t>replicating</a:t>
            </a:r>
            <a:r>
              <a:rPr lang="es-MX" dirty="0" smtClean="0"/>
              <a:t> </a:t>
            </a:r>
            <a:r>
              <a:rPr lang="es-MX" dirty="0" err="1" smtClean="0"/>
              <a:t>or</a:t>
            </a:r>
            <a:r>
              <a:rPr lang="es-MX" dirty="0" smtClean="0"/>
              <a:t> </a:t>
            </a:r>
            <a:r>
              <a:rPr lang="es-MX" dirty="0" err="1" smtClean="0"/>
              <a:t>observing</a:t>
            </a:r>
            <a:r>
              <a:rPr lang="es-MX" dirty="0" smtClean="0"/>
              <a:t> a </a:t>
            </a:r>
            <a:r>
              <a:rPr lang="es-MX" dirty="0" err="1" smtClean="0"/>
              <a:t>certain</a:t>
            </a:r>
            <a:r>
              <a:rPr lang="es-MX" dirty="0" smtClean="0"/>
              <a:t> </a:t>
            </a:r>
            <a:r>
              <a:rPr lang="es-MX" dirty="0" err="1" smtClean="0"/>
              <a:t>phenomenon</a:t>
            </a:r>
            <a:r>
              <a:rPr lang="es-MX" dirty="0" smtClean="0"/>
              <a:t> </a:t>
            </a:r>
            <a:r>
              <a:rPr lang="es-MX" dirty="0" err="1" smtClean="0"/>
              <a:t>under</a:t>
            </a:r>
            <a:r>
              <a:rPr lang="es-MX" dirty="0" smtClean="0"/>
              <a:t> </a:t>
            </a:r>
            <a:r>
              <a:rPr lang="es-MX" dirty="0" err="1" smtClean="0"/>
              <a:t>constrained</a:t>
            </a:r>
            <a:r>
              <a:rPr lang="es-MX" dirty="0" smtClean="0"/>
              <a:t> </a:t>
            </a:r>
            <a:r>
              <a:rPr lang="es-MX" dirty="0" err="1" smtClean="0"/>
              <a:t>circumstances</a:t>
            </a:r>
            <a:r>
              <a:rPr lang="es-MX" dirty="0" smtClean="0"/>
              <a:t>, </a:t>
            </a:r>
            <a:r>
              <a:rPr lang="es-MX" dirty="0" err="1" smtClean="0"/>
              <a:t>often</a:t>
            </a:r>
            <a:r>
              <a:rPr lang="es-MX" dirty="0" smtClean="0"/>
              <a:t> </a:t>
            </a:r>
            <a:r>
              <a:rPr lang="es-MX" dirty="0" err="1" smtClean="0"/>
              <a:t>controlled</a:t>
            </a:r>
            <a:r>
              <a:rPr lang="es-MX" dirty="0" smtClean="0"/>
              <a:t>, so </a:t>
            </a:r>
            <a:r>
              <a:rPr lang="es-MX" dirty="0" err="1" smtClean="0"/>
              <a:t>that</a:t>
            </a:r>
            <a:r>
              <a:rPr lang="es-MX" dirty="0" smtClean="0"/>
              <a:t> </a:t>
            </a:r>
            <a:r>
              <a:rPr lang="es-MX" dirty="0" err="1" smtClean="0"/>
              <a:t>its</a:t>
            </a:r>
            <a:r>
              <a:rPr lang="es-MX" dirty="0" smtClean="0"/>
              <a:t> </a:t>
            </a:r>
            <a:r>
              <a:rPr lang="es-MX" dirty="0" err="1" smtClean="0"/>
              <a:t>effects</a:t>
            </a:r>
            <a:r>
              <a:rPr lang="es-MX" dirty="0" smtClean="0"/>
              <a:t> can </a:t>
            </a:r>
            <a:r>
              <a:rPr lang="es-MX" dirty="0" err="1" smtClean="0"/>
              <a:t>be</a:t>
            </a:r>
            <a:r>
              <a:rPr lang="es-MX" dirty="0" smtClean="0"/>
              <a:t> </a:t>
            </a:r>
            <a:r>
              <a:rPr lang="es-MX" dirty="0" err="1" smtClean="0"/>
              <a:t>analyzed</a:t>
            </a:r>
            <a:r>
              <a:rPr lang="es-MX" dirty="0" smtClean="0"/>
              <a:t> and a </a:t>
            </a:r>
            <a:r>
              <a:rPr lang="es-MX" dirty="0" err="1" smtClean="0"/>
              <a:t>hypothesis</a:t>
            </a:r>
            <a:r>
              <a:rPr lang="es-MX" dirty="0" smtClean="0"/>
              <a:t> </a:t>
            </a:r>
            <a:r>
              <a:rPr lang="es-MX" dirty="0" err="1" smtClean="0"/>
              <a:t>may</a:t>
            </a:r>
            <a:r>
              <a:rPr lang="es-MX" dirty="0" smtClean="0"/>
              <a:t> </a:t>
            </a:r>
            <a:r>
              <a:rPr lang="es-MX" dirty="0" err="1" smtClean="0"/>
              <a:t>be</a:t>
            </a:r>
            <a:r>
              <a:rPr lang="es-MX" dirty="0" smtClean="0"/>
              <a:t> </a:t>
            </a:r>
            <a:r>
              <a:rPr lang="es-MX" dirty="0" err="1" smtClean="0"/>
              <a:t>verified</a:t>
            </a:r>
            <a:r>
              <a:rPr lang="es-MX" dirty="0" smtClean="0"/>
              <a:t> </a:t>
            </a:r>
            <a:r>
              <a:rPr lang="es-MX" dirty="0" err="1" smtClean="0"/>
              <a:t>or</a:t>
            </a:r>
            <a:r>
              <a:rPr lang="es-MX" dirty="0" smtClean="0"/>
              <a:t> </a:t>
            </a:r>
            <a:r>
              <a:rPr lang="es-MX" dirty="0" err="1" smtClean="0"/>
              <a:t>refuted</a:t>
            </a:r>
            <a:r>
              <a:rPr lang="es-MX" dirty="0" smtClean="0"/>
              <a:t>.</a:t>
            </a:r>
          </a:p>
          <a:p>
            <a:pPr lvl="1"/>
            <a:endParaRPr lang="es-MX" dirty="0" smtClean="0"/>
          </a:p>
          <a:p>
            <a:pPr lvl="1"/>
            <a:r>
              <a:rPr lang="es-MX" i="1" dirty="0" smtClean="0"/>
              <a:t>In </a:t>
            </a:r>
            <a:r>
              <a:rPr lang="es-MX" i="1" dirty="0" err="1" smtClean="0"/>
              <a:t>statistics</a:t>
            </a:r>
            <a:r>
              <a:rPr lang="es-MX" dirty="0" smtClean="0"/>
              <a:t>: A </a:t>
            </a:r>
            <a:r>
              <a:rPr lang="es-MX" dirty="0" err="1" smtClean="0"/>
              <a:t>process</a:t>
            </a:r>
            <a:r>
              <a:rPr lang="es-MX" dirty="0" smtClean="0"/>
              <a:t> </a:t>
            </a:r>
            <a:r>
              <a:rPr lang="es-MX" dirty="0" err="1" smtClean="0"/>
              <a:t>which</a:t>
            </a:r>
            <a:r>
              <a:rPr lang="es-MX" dirty="0" smtClean="0"/>
              <a:t> </a:t>
            </a:r>
            <a:r>
              <a:rPr lang="es-MX" dirty="0" err="1" smtClean="0"/>
              <a:t>outcomes</a:t>
            </a:r>
            <a:r>
              <a:rPr lang="es-MX" dirty="0" smtClean="0"/>
              <a:t> </a:t>
            </a:r>
            <a:r>
              <a:rPr lang="es-MX" dirty="0" err="1" smtClean="0"/>
              <a:t>might</a:t>
            </a:r>
            <a:r>
              <a:rPr lang="es-MX" dirty="0" smtClean="0"/>
              <a:t> </a:t>
            </a:r>
            <a:r>
              <a:rPr lang="es-MX" dirty="0" err="1" smtClean="0"/>
              <a:t>be</a:t>
            </a:r>
            <a:r>
              <a:rPr lang="es-MX" dirty="0" smtClean="0"/>
              <a:t> </a:t>
            </a:r>
            <a:r>
              <a:rPr lang="es-MX" dirty="0" err="1" smtClean="0"/>
              <a:t>identified</a:t>
            </a:r>
            <a:r>
              <a:rPr lang="es-MX" dirty="0" smtClean="0"/>
              <a:t> </a:t>
            </a:r>
            <a:r>
              <a:rPr lang="es-MX" dirty="0" err="1" smtClean="0"/>
              <a:t>before</a:t>
            </a:r>
            <a:r>
              <a:rPr lang="es-MX" dirty="0" smtClean="0"/>
              <a:t> </a:t>
            </a:r>
            <a:r>
              <a:rPr lang="es-MX" dirty="0" err="1" smtClean="0"/>
              <a:t>its</a:t>
            </a:r>
            <a:r>
              <a:rPr lang="es-MX" dirty="0" smtClean="0"/>
              <a:t> </a:t>
            </a:r>
            <a:r>
              <a:rPr lang="es-MX" dirty="0" err="1" smtClean="0"/>
              <a:t>execution</a:t>
            </a:r>
            <a:r>
              <a:rPr lang="es-MX" dirty="0" smtClean="0"/>
              <a:t> (</a:t>
            </a:r>
            <a:r>
              <a:rPr lang="es-MX" dirty="0" err="1" smtClean="0"/>
              <a:t>not</a:t>
            </a:r>
            <a:r>
              <a:rPr lang="es-MX" dirty="0" smtClean="0"/>
              <a:t> </a:t>
            </a:r>
            <a:r>
              <a:rPr lang="es-MX" dirty="0" err="1" smtClean="0"/>
              <a:t>necessarily</a:t>
            </a:r>
            <a:r>
              <a:rPr lang="es-MX" dirty="0" smtClean="0"/>
              <a:t> </a:t>
            </a:r>
            <a:r>
              <a:rPr lang="es-MX" dirty="0" err="1" smtClean="0"/>
              <a:t>foreseen</a:t>
            </a:r>
            <a:r>
              <a:rPr lang="es-MX" dirty="0" smtClean="0"/>
              <a:t> </a:t>
            </a:r>
            <a:r>
              <a:rPr lang="es-MX" dirty="0" err="1" smtClean="0"/>
              <a:t>or</a:t>
            </a:r>
            <a:r>
              <a:rPr lang="es-MX" dirty="0" smtClean="0"/>
              <a:t> </a:t>
            </a:r>
            <a:r>
              <a:rPr lang="es-MX" dirty="0" err="1" smtClean="0"/>
              <a:t>predicted</a:t>
            </a:r>
            <a:r>
              <a:rPr lang="es-MX" dirty="0" smtClean="0"/>
              <a:t>)</a:t>
            </a:r>
          </a:p>
          <a:p>
            <a:pPr lvl="1"/>
            <a:endParaRPr lang="es-MX" dirty="0" smtClean="0"/>
          </a:p>
          <a:p>
            <a:pPr lvl="1"/>
            <a:r>
              <a:rPr lang="es-MX" i="1" dirty="0" smtClean="0"/>
              <a:t>In </a:t>
            </a:r>
            <a:r>
              <a:rPr lang="es-MX" i="1" dirty="0" err="1" smtClean="0"/>
              <a:t>Computer</a:t>
            </a:r>
            <a:r>
              <a:rPr lang="es-MX" i="1" dirty="0" smtClean="0"/>
              <a:t> </a:t>
            </a:r>
            <a:r>
              <a:rPr lang="es-MX" i="1" dirty="0" err="1" smtClean="0"/>
              <a:t>Science</a:t>
            </a:r>
            <a:r>
              <a:rPr lang="es-MX" dirty="0" smtClean="0"/>
              <a:t>: </a:t>
            </a:r>
            <a:r>
              <a:rPr lang="es-MX" dirty="0" err="1" smtClean="0"/>
              <a:t>That</a:t>
            </a:r>
            <a:r>
              <a:rPr lang="es-MX" dirty="0" smtClean="0"/>
              <a:t> </a:t>
            </a:r>
            <a:r>
              <a:rPr lang="es-MX" dirty="0" err="1" smtClean="0"/>
              <a:t>collection</a:t>
            </a:r>
            <a:r>
              <a:rPr lang="es-MX" dirty="0" smtClean="0"/>
              <a:t> of </a:t>
            </a:r>
            <a:r>
              <a:rPr lang="es-MX" dirty="0" err="1" smtClean="0"/>
              <a:t>related</a:t>
            </a:r>
            <a:r>
              <a:rPr lang="es-MX" dirty="0" smtClean="0"/>
              <a:t> </a:t>
            </a:r>
            <a:r>
              <a:rPr lang="es-MX" dirty="0" err="1" smtClean="0"/>
              <a:t>simulations</a:t>
            </a:r>
            <a:r>
              <a:rPr lang="es-MX" dirty="0" smtClean="0"/>
              <a:t> </a:t>
            </a:r>
            <a:r>
              <a:rPr lang="es-MX" dirty="0" err="1" smtClean="0"/>
              <a:t>that</a:t>
            </a:r>
            <a:r>
              <a:rPr lang="es-MX" dirty="0" smtClean="0"/>
              <a:t> </a:t>
            </a:r>
            <a:r>
              <a:rPr lang="es-MX" dirty="0" err="1" smtClean="0"/>
              <a:t>you</a:t>
            </a:r>
            <a:r>
              <a:rPr lang="es-MX" dirty="0" smtClean="0"/>
              <a:t> </a:t>
            </a:r>
            <a:r>
              <a:rPr lang="es-MX" dirty="0" err="1" smtClean="0"/>
              <a:t>actually</a:t>
            </a:r>
            <a:r>
              <a:rPr lang="es-MX" dirty="0" smtClean="0"/>
              <a:t> </a:t>
            </a:r>
            <a:r>
              <a:rPr lang="es-MX" dirty="0" err="1" smtClean="0"/>
              <a:t>call</a:t>
            </a:r>
            <a:r>
              <a:rPr lang="es-MX" dirty="0" smtClean="0"/>
              <a:t> </a:t>
            </a:r>
            <a:r>
              <a:rPr lang="es-MX" dirty="0" err="1" smtClean="0"/>
              <a:t>experiments</a:t>
            </a:r>
            <a:r>
              <a:rPr lang="es-MX" dirty="0" smtClean="0"/>
              <a:t>.</a:t>
            </a:r>
            <a:endParaRPr lang="es-MX" dirty="0" smtClean="0"/>
          </a:p>
          <a:p>
            <a:pPr lvl="1"/>
            <a:endParaRPr lang="es-MX" dirty="0" smtClean="0"/>
          </a:p>
          <a:p>
            <a:r>
              <a:rPr lang="es-MX" b="1" dirty="0" err="1" smtClean="0">
                <a:solidFill>
                  <a:srgbClr val="FF0000"/>
                </a:solidFill>
              </a:rPr>
              <a:t>Outcome</a:t>
            </a:r>
            <a:r>
              <a:rPr lang="es-MX" dirty="0" smtClean="0"/>
              <a:t> (</a:t>
            </a:r>
            <a:r>
              <a:rPr lang="es-MX" dirty="0" err="1" smtClean="0"/>
              <a:t>a.k.a.</a:t>
            </a:r>
            <a:r>
              <a:rPr lang="es-MX" dirty="0" smtClean="0"/>
              <a:t> </a:t>
            </a:r>
            <a:r>
              <a:rPr lang="es-MX" b="1" dirty="0" err="1" smtClean="0">
                <a:solidFill>
                  <a:srgbClr val="FF0000"/>
                </a:solidFill>
              </a:rPr>
              <a:t>result</a:t>
            </a:r>
            <a:r>
              <a:rPr lang="es-MX" dirty="0" smtClean="0"/>
              <a:t>):</a:t>
            </a:r>
          </a:p>
          <a:p>
            <a:pPr lvl="1"/>
            <a:r>
              <a:rPr lang="es-MX" dirty="0" err="1" smtClean="0"/>
              <a:t>The</a:t>
            </a:r>
            <a:r>
              <a:rPr lang="es-MX" dirty="0" smtClean="0"/>
              <a:t> “</a:t>
            </a:r>
            <a:r>
              <a:rPr lang="es-MX" i="1" dirty="0" err="1" smtClean="0"/>
              <a:t>result</a:t>
            </a:r>
            <a:r>
              <a:rPr lang="es-MX" dirty="0" smtClean="0"/>
              <a:t>” of </a:t>
            </a:r>
            <a:r>
              <a:rPr lang="es-MX" dirty="0" err="1" smtClean="0"/>
              <a:t>an</a:t>
            </a:r>
            <a:r>
              <a:rPr lang="es-MX" dirty="0" smtClean="0"/>
              <a:t> </a:t>
            </a:r>
            <a:r>
              <a:rPr lang="es-MX" dirty="0" err="1" smtClean="0"/>
              <a:t>experiment</a:t>
            </a:r>
            <a:r>
              <a:rPr lang="es-MX" dirty="0" smtClean="0"/>
              <a:t>.</a:t>
            </a:r>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40</a:t>
            </a:fld>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Autofit/>
          </a:bodyPr>
          <a:lstStyle/>
          <a:p>
            <a:r>
              <a:rPr lang="es-MX" sz="2400" dirty="0" err="1" smtClean="0"/>
              <a:t>An</a:t>
            </a:r>
            <a:r>
              <a:rPr lang="es-MX" sz="2400" dirty="0" smtClean="0"/>
              <a:t> </a:t>
            </a:r>
            <a:r>
              <a:rPr lang="es-MX" sz="2400" dirty="0" err="1" smtClean="0"/>
              <a:t>experiment</a:t>
            </a:r>
            <a:r>
              <a:rPr lang="es-MX" sz="2400" dirty="0" smtClean="0"/>
              <a:t> </a:t>
            </a:r>
            <a:r>
              <a:rPr lang="es-MX" sz="2400" dirty="0" err="1" smtClean="0"/>
              <a:t>always</a:t>
            </a:r>
            <a:r>
              <a:rPr lang="es-MX" sz="2400" dirty="0" smtClean="0"/>
              <a:t>:</a:t>
            </a:r>
          </a:p>
          <a:p>
            <a:pPr lvl="1"/>
            <a:r>
              <a:rPr lang="es-MX" sz="2000" dirty="0" err="1" smtClean="0"/>
              <a:t>Aims</a:t>
            </a:r>
            <a:r>
              <a:rPr lang="es-MX" sz="2000" dirty="0" smtClean="0"/>
              <a:t> at </a:t>
            </a:r>
            <a:r>
              <a:rPr lang="es-MX" sz="2000" dirty="0" err="1" smtClean="0"/>
              <a:t>answering</a:t>
            </a:r>
            <a:r>
              <a:rPr lang="es-MX" sz="2000" dirty="0" smtClean="0"/>
              <a:t> a </a:t>
            </a:r>
            <a:r>
              <a:rPr lang="es-MX" sz="2000" dirty="0" err="1" smtClean="0">
                <a:solidFill>
                  <a:srgbClr val="00B050"/>
                </a:solidFill>
              </a:rPr>
              <a:t>research</a:t>
            </a:r>
            <a:r>
              <a:rPr lang="es-MX" sz="2000" dirty="0" smtClean="0">
                <a:solidFill>
                  <a:srgbClr val="00B050"/>
                </a:solidFill>
              </a:rPr>
              <a:t> </a:t>
            </a:r>
            <a:r>
              <a:rPr lang="es-MX" sz="2000" dirty="0" err="1" smtClean="0">
                <a:solidFill>
                  <a:srgbClr val="00B050"/>
                </a:solidFill>
              </a:rPr>
              <a:t>question</a:t>
            </a:r>
            <a:endParaRPr lang="es-MX" sz="2000" dirty="0" smtClean="0">
              <a:solidFill>
                <a:srgbClr val="00B050"/>
              </a:solidFill>
            </a:endParaRPr>
          </a:p>
          <a:p>
            <a:pPr lvl="1"/>
            <a:endParaRPr lang="es-MX" sz="2000" dirty="0" smtClean="0"/>
          </a:p>
          <a:p>
            <a:pPr lvl="1"/>
            <a:r>
              <a:rPr lang="es-MX" sz="2000" dirty="0" smtClean="0"/>
              <a:t>Has </a:t>
            </a:r>
            <a:r>
              <a:rPr lang="es-MX" sz="2000" dirty="0" err="1" smtClean="0"/>
              <a:t>an</a:t>
            </a:r>
            <a:r>
              <a:rPr lang="es-MX" sz="2000" dirty="0" smtClean="0"/>
              <a:t> </a:t>
            </a:r>
            <a:r>
              <a:rPr lang="es-MX" sz="2000" dirty="0" err="1" smtClean="0"/>
              <a:t>associated</a:t>
            </a:r>
            <a:r>
              <a:rPr lang="es-MX" sz="2000" dirty="0" smtClean="0"/>
              <a:t> </a:t>
            </a:r>
            <a:r>
              <a:rPr lang="es-MX" sz="2000" dirty="0" err="1" smtClean="0">
                <a:solidFill>
                  <a:srgbClr val="00B050"/>
                </a:solidFill>
              </a:rPr>
              <a:t>goal</a:t>
            </a:r>
            <a:endParaRPr lang="es-MX" sz="2000" dirty="0" smtClean="0">
              <a:solidFill>
                <a:srgbClr val="00B050"/>
              </a:solidFill>
            </a:endParaRPr>
          </a:p>
          <a:p>
            <a:pPr lvl="2"/>
            <a:r>
              <a:rPr lang="es-MX" sz="1800" dirty="0" err="1" smtClean="0"/>
              <a:t>Occasionally</a:t>
            </a:r>
            <a:r>
              <a:rPr lang="es-MX" sz="1800" dirty="0" smtClean="0"/>
              <a:t>, </a:t>
            </a:r>
            <a:r>
              <a:rPr lang="es-MX" sz="1800" dirty="0" err="1" smtClean="0"/>
              <a:t>the</a:t>
            </a:r>
            <a:r>
              <a:rPr lang="es-MX" sz="1800" dirty="0" smtClean="0"/>
              <a:t> </a:t>
            </a:r>
            <a:r>
              <a:rPr lang="es-MX" sz="1800" dirty="0" err="1" smtClean="0"/>
              <a:t>research</a:t>
            </a:r>
            <a:r>
              <a:rPr lang="es-MX" sz="1800" dirty="0" smtClean="0"/>
              <a:t> </a:t>
            </a:r>
            <a:r>
              <a:rPr lang="es-MX" sz="1800" dirty="0" err="1" smtClean="0"/>
              <a:t>question</a:t>
            </a:r>
            <a:r>
              <a:rPr lang="es-MX" sz="1800" dirty="0" smtClean="0"/>
              <a:t> and </a:t>
            </a:r>
            <a:r>
              <a:rPr lang="es-MX" sz="1800" dirty="0" err="1" smtClean="0"/>
              <a:t>the</a:t>
            </a:r>
            <a:r>
              <a:rPr lang="es-MX" sz="1800" dirty="0" smtClean="0"/>
              <a:t> </a:t>
            </a:r>
            <a:r>
              <a:rPr lang="es-MX" sz="1800" dirty="0" err="1" smtClean="0"/>
              <a:t>goal</a:t>
            </a:r>
            <a:r>
              <a:rPr lang="es-MX" sz="1800" dirty="0" smtClean="0"/>
              <a:t> are </a:t>
            </a:r>
            <a:r>
              <a:rPr lang="es-MX" sz="1800" dirty="0" err="1" smtClean="0"/>
              <a:t>the</a:t>
            </a:r>
            <a:r>
              <a:rPr lang="es-MX" sz="1800" dirty="0" smtClean="0"/>
              <a:t> </a:t>
            </a:r>
            <a:r>
              <a:rPr lang="es-MX" sz="1800" dirty="0" err="1" smtClean="0"/>
              <a:t>same</a:t>
            </a:r>
            <a:r>
              <a:rPr lang="es-MX" sz="1800" dirty="0" smtClean="0"/>
              <a:t> </a:t>
            </a:r>
            <a:r>
              <a:rPr lang="es-MX" sz="1800" dirty="0" err="1" smtClean="0"/>
              <a:t>thing</a:t>
            </a:r>
            <a:endParaRPr lang="es-MX" sz="1800" dirty="0" smtClean="0"/>
          </a:p>
          <a:p>
            <a:pPr lvl="2"/>
            <a:endParaRPr lang="es-MX" sz="1800" dirty="0" smtClean="0"/>
          </a:p>
          <a:p>
            <a:pPr lvl="1"/>
            <a:r>
              <a:rPr lang="es-MX" sz="2000" dirty="0" err="1" smtClean="0"/>
              <a:t>It</a:t>
            </a:r>
            <a:r>
              <a:rPr lang="es-MX" sz="2000" dirty="0" smtClean="0"/>
              <a:t> </a:t>
            </a:r>
            <a:r>
              <a:rPr lang="es-MX" sz="2000" dirty="0" err="1" smtClean="0"/>
              <a:t>is</a:t>
            </a:r>
            <a:r>
              <a:rPr lang="es-MX" sz="2000" dirty="0" smtClean="0"/>
              <a:t> </a:t>
            </a:r>
            <a:r>
              <a:rPr lang="es-MX" sz="2000" dirty="0" err="1" smtClean="0"/>
              <a:t>designed</a:t>
            </a:r>
            <a:r>
              <a:rPr lang="es-MX" sz="2000" dirty="0" smtClean="0"/>
              <a:t> </a:t>
            </a:r>
            <a:r>
              <a:rPr lang="es-MX" sz="2000" dirty="0" err="1" smtClean="0"/>
              <a:t>to</a:t>
            </a:r>
            <a:r>
              <a:rPr lang="es-MX" sz="2000" dirty="0" smtClean="0"/>
              <a:t> </a:t>
            </a:r>
            <a:r>
              <a:rPr lang="es-MX" sz="2000" dirty="0" err="1" smtClean="0"/>
              <a:t>verify</a:t>
            </a:r>
            <a:r>
              <a:rPr lang="es-MX" sz="2000" dirty="0" smtClean="0"/>
              <a:t> </a:t>
            </a:r>
            <a:r>
              <a:rPr lang="es-MX" sz="2000" dirty="0" err="1" smtClean="0"/>
              <a:t>or</a:t>
            </a:r>
            <a:r>
              <a:rPr lang="es-MX" sz="2000" dirty="0" smtClean="0"/>
              <a:t> decide </a:t>
            </a:r>
            <a:r>
              <a:rPr lang="es-MX" sz="2000" dirty="0" err="1" smtClean="0"/>
              <a:t>over</a:t>
            </a:r>
            <a:r>
              <a:rPr lang="es-MX" sz="2000" dirty="0" smtClean="0"/>
              <a:t> </a:t>
            </a:r>
            <a:r>
              <a:rPr lang="es-MX" sz="2000" dirty="0" err="1" smtClean="0"/>
              <a:t>the</a:t>
            </a:r>
            <a:r>
              <a:rPr lang="es-MX" sz="2000" dirty="0" smtClean="0"/>
              <a:t> </a:t>
            </a:r>
            <a:r>
              <a:rPr lang="es-MX" sz="2000" dirty="0" err="1" smtClean="0"/>
              <a:t>validity</a:t>
            </a:r>
            <a:r>
              <a:rPr lang="es-MX" sz="2000" dirty="0" smtClean="0"/>
              <a:t> of </a:t>
            </a:r>
            <a:r>
              <a:rPr lang="es-MX" sz="2000" dirty="0" err="1" smtClean="0"/>
              <a:t>an</a:t>
            </a:r>
            <a:r>
              <a:rPr lang="es-MX" sz="2000" dirty="0" smtClean="0"/>
              <a:t> </a:t>
            </a:r>
            <a:r>
              <a:rPr lang="es-MX" sz="2000" dirty="0" err="1" smtClean="0">
                <a:solidFill>
                  <a:srgbClr val="00B050"/>
                </a:solidFill>
              </a:rPr>
              <a:t>hypothesis</a:t>
            </a:r>
            <a:endParaRPr lang="es-MX" sz="2000" dirty="0" smtClean="0">
              <a:solidFill>
                <a:srgbClr val="00B050"/>
              </a:solidFill>
            </a:endParaRPr>
          </a:p>
          <a:p>
            <a:pPr lvl="1"/>
            <a:endParaRPr lang="es-MX" sz="2000" dirty="0" smtClean="0"/>
          </a:p>
          <a:p>
            <a:r>
              <a:rPr lang="es-ES" sz="2400" dirty="0" err="1" smtClean="0"/>
              <a:t>The</a:t>
            </a:r>
            <a:r>
              <a:rPr lang="es-ES" sz="2400" dirty="0" smtClean="0"/>
              <a:t> </a:t>
            </a:r>
            <a:r>
              <a:rPr lang="es-ES" sz="2400" dirty="0" err="1" smtClean="0"/>
              <a:t>goal</a:t>
            </a:r>
            <a:r>
              <a:rPr lang="es-ES" sz="2400" dirty="0" smtClean="0"/>
              <a:t> of a </a:t>
            </a:r>
            <a:r>
              <a:rPr lang="es-ES" sz="2400" dirty="0" err="1" smtClean="0"/>
              <a:t>study</a:t>
            </a:r>
            <a:r>
              <a:rPr lang="es-ES" sz="2400" dirty="0" smtClean="0"/>
              <a:t> has </a:t>
            </a:r>
            <a:r>
              <a:rPr lang="es-ES" sz="2400" dirty="0" err="1" smtClean="0"/>
              <a:t>to</a:t>
            </a:r>
            <a:r>
              <a:rPr lang="es-ES" sz="2400" dirty="0" smtClean="0"/>
              <a:t> </a:t>
            </a:r>
            <a:r>
              <a:rPr lang="es-ES" sz="2400" dirty="0" err="1" smtClean="0"/>
              <a:t>be</a:t>
            </a:r>
            <a:r>
              <a:rPr lang="es-ES" sz="2400" dirty="0" smtClean="0"/>
              <a:t> </a:t>
            </a:r>
            <a:r>
              <a:rPr lang="es-ES" sz="2400" dirty="0" err="1" smtClean="0"/>
              <a:t>expressed</a:t>
            </a:r>
            <a:r>
              <a:rPr lang="es-ES" sz="2400" dirty="0" smtClean="0"/>
              <a:t> in </a:t>
            </a:r>
            <a:r>
              <a:rPr lang="es-ES" sz="2400" dirty="0" err="1" smtClean="0"/>
              <a:t>terms</a:t>
            </a:r>
            <a:r>
              <a:rPr lang="es-ES" sz="2400" dirty="0" smtClean="0"/>
              <a:t> of </a:t>
            </a:r>
            <a:r>
              <a:rPr lang="es-ES" sz="2400" dirty="0" err="1" smtClean="0"/>
              <a:t>the</a:t>
            </a:r>
            <a:r>
              <a:rPr lang="es-ES" sz="2400" dirty="0" smtClean="0"/>
              <a:t> </a:t>
            </a:r>
            <a:r>
              <a:rPr lang="es-ES" sz="2400" dirty="0" err="1" smtClean="0"/>
              <a:t>hypothesis</a:t>
            </a:r>
            <a:r>
              <a:rPr lang="es-ES" sz="2400" dirty="0" smtClean="0"/>
              <a:t> y determines </a:t>
            </a:r>
            <a:r>
              <a:rPr lang="es-ES" sz="2400" dirty="0" err="1" smtClean="0"/>
              <a:t>the</a:t>
            </a:r>
            <a:r>
              <a:rPr lang="es-ES" sz="2400" dirty="0" smtClean="0"/>
              <a:t> </a:t>
            </a:r>
            <a:r>
              <a:rPr lang="es-ES" sz="2400" dirty="0" err="1" smtClean="0"/>
              <a:t>particulars</a:t>
            </a:r>
            <a:r>
              <a:rPr lang="es-ES" sz="2400" dirty="0" smtClean="0"/>
              <a:t> of </a:t>
            </a:r>
            <a:r>
              <a:rPr lang="es-ES" sz="2400" dirty="0" err="1" smtClean="0"/>
              <a:t>all</a:t>
            </a:r>
            <a:r>
              <a:rPr lang="es-ES" sz="2400" dirty="0" smtClean="0"/>
              <a:t> </a:t>
            </a:r>
            <a:r>
              <a:rPr lang="es-ES" sz="2400" dirty="0" err="1" smtClean="0"/>
              <a:t>other</a:t>
            </a:r>
            <a:r>
              <a:rPr lang="es-ES" sz="2400" dirty="0" smtClean="0"/>
              <a:t> </a:t>
            </a:r>
            <a:r>
              <a:rPr lang="es-ES" sz="2400" dirty="0" err="1" smtClean="0"/>
              <a:t>steps</a:t>
            </a:r>
            <a:r>
              <a:rPr lang="es-ES" sz="2400" dirty="0" smtClean="0"/>
              <a:t> </a:t>
            </a:r>
            <a:r>
              <a:rPr lang="es-ES" sz="2400" dirty="0" err="1" smtClean="0"/>
              <a:t>involved</a:t>
            </a:r>
            <a:r>
              <a:rPr lang="es-ES" sz="2400" dirty="0" smtClean="0"/>
              <a:t> in </a:t>
            </a:r>
            <a:r>
              <a:rPr lang="es-ES" sz="2400" dirty="0" err="1" smtClean="0"/>
              <a:t>the</a:t>
            </a:r>
            <a:r>
              <a:rPr lang="es-ES" sz="2400" dirty="0" smtClean="0"/>
              <a:t> </a:t>
            </a:r>
            <a:r>
              <a:rPr lang="es-ES" sz="2400" dirty="0" err="1" smtClean="0"/>
              <a:t>study</a:t>
            </a:r>
            <a:r>
              <a:rPr lang="es-ES" sz="2400" dirty="0" smtClean="0"/>
              <a:t> </a:t>
            </a:r>
            <a:r>
              <a:rPr lang="es-ES" sz="2400" dirty="0" err="1" smtClean="0"/>
              <a:t>design</a:t>
            </a:r>
            <a:r>
              <a:rPr lang="es-ES" sz="2400" dirty="0" smtClean="0"/>
              <a:t>.</a:t>
            </a:r>
          </a:p>
          <a:p>
            <a:pPr lvl="1"/>
            <a:r>
              <a:rPr lang="es-ES" sz="2000" dirty="0" smtClean="0"/>
              <a:t>[Madero R 2006, </a:t>
            </a:r>
            <a:r>
              <a:rPr lang="en-GB" sz="2000" dirty="0" smtClean="0"/>
              <a:t>An </a:t>
            </a:r>
            <a:r>
              <a:rPr lang="en-GB" sz="2000" dirty="0" err="1" smtClean="0"/>
              <a:t>Pediatr</a:t>
            </a:r>
            <a:r>
              <a:rPr lang="en-GB" sz="2000" dirty="0" smtClean="0"/>
              <a:t> </a:t>
            </a:r>
            <a:r>
              <a:rPr lang="en-GB" sz="2000" dirty="0" err="1" smtClean="0"/>
              <a:t>Contin</a:t>
            </a:r>
            <a:r>
              <a:rPr lang="en-GB" sz="2000" dirty="0" smtClean="0"/>
              <a:t>. 2006;4(6):401-4</a:t>
            </a:r>
            <a:r>
              <a:rPr lang="es-ES" sz="2000" dirty="0" smtClean="0"/>
              <a:t>]</a:t>
            </a:r>
            <a:endParaRPr lang="en-GB" sz="1200"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41</a:t>
            </a:fld>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Experimentation</a:t>
            </a:r>
            <a:endParaRPr lang="en-GB" dirty="0"/>
          </a:p>
        </p:txBody>
      </p:sp>
      <p:sp>
        <p:nvSpPr>
          <p:cNvPr id="8" name="7 Marcador de contenido"/>
          <p:cNvSpPr>
            <a:spLocks noGrp="1"/>
          </p:cNvSpPr>
          <p:nvPr>
            <p:ph idx="1"/>
          </p:nvPr>
        </p:nvSpPr>
        <p:spPr/>
        <p:txBody>
          <a:bodyPr>
            <a:normAutofit fontScale="92500" lnSpcReduction="20000"/>
          </a:bodyPr>
          <a:lstStyle/>
          <a:p>
            <a:r>
              <a:rPr lang="es-MX" b="1" dirty="0" smtClean="0">
                <a:solidFill>
                  <a:srgbClr val="FF0000"/>
                </a:solidFill>
              </a:rPr>
              <a:t>Factor</a:t>
            </a:r>
          </a:p>
          <a:p>
            <a:pPr lvl="1"/>
            <a:r>
              <a:rPr lang="es-MX" dirty="0" smtClean="0"/>
              <a:t>A </a:t>
            </a:r>
            <a:r>
              <a:rPr lang="es-MX" dirty="0" err="1" smtClean="0"/>
              <a:t>controlled</a:t>
            </a:r>
            <a:r>
              <a:rPr lang="es-MX" dirty="0" smtClean="0"/>
              <a:t> </a:t>
            </a:r>
            <a:r>
              <a:rPr lang="es-MX" dirty="0" err="1" smtClean="0"/>
              <a:t>or</a:t>
            </a:r>
            <a:r>
              <a:rPr lang="es-MX" dirty="0" smtClean="0"/>
              <a:t> </a:t>
            </a:r>
            <a:r>
              <a:rPr lang="es-MX" dirty="0" err="1" smtClean="0"/>
              <a:t>independent</a:t>
            </a:r>
            <a:r>
              <a:rPr lang="es-MX" dirty="0" smtClean="0"/>
              <a:t> variable in </a:t>
            </a:r>
            <a:r>
              <a:rPr lang="es-MX" dirty="0" err="1" smtClean="0"/>
              <a:t>an</a:t>
            </a:r>
            <a:r>
              <a:rPr lang="es-MX" dirty="0" smtClean="0"/>
              <a:t> </a:t>
            </a:r>
            <a:r>
              <a:rPr lang="es-MX" dirty="0" err="1" smtClean="0"/>
              <a:t>experiment</a:t>
            </a:r>
            <a:r>
              <a:rPr lang="es-MX" dirty="0" smtClean="0"/>
              <a:t> </a:t>
            </a:r>
            <a:r>
              <a:rPr lang="es-MX" dirty="0" err="1" smtClean="0"/>
              <a:t>whose</a:t>
            </a:r>
            <a:r>
              <a:rPr lang="es-MX" dirty="0" smtClean="0"/>
              <a:t> </a:t>
            </a:r>
            <a:r>
              <a:rPr lang="es-MX" dirty="0" err="1" smtClean="0"/>
              <a:t>values</a:t>
            </a:r>
            <a:r>
              <a:rPr lang="es-MX" dirty="0" smtClean="0"/>
              <a:t> </a:t>
            </a:r>
            <a:r>
              <a:rPr lang="es-MX" dirty="0" err="1" smtClean="0"/>
              <a:t>have</a:t>
            </a:r>
            <a:r>
              <a:rPr lang="es-MX" dirty="0" smtClean="0"/>
              <a:t> </a:t>
            </a:r>
            <a:r>
              <a:rPr lang="es-MX" dirty="0" err="1" smtClean="0"/>
              <a:t>been</a:t>
            </a:r>
            <a:r>
              <a:rPr lang="es-MX" dirty="0" smtClean="0"/>
              <a:t> </a:t>
            </a:r>
            <a:r>
              <a:rPr lang="es-MX" dirty="0" err="1" smtClean="0"/>
              <a:t>chosen</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a:t>
            </a:r>
            <a:r>
              <a:rPr lang="es-MX" dirty="0" smtClean="0"/>
              <a:t>.</a:t>
            </a:r>
          </a:p>
          <a:p>
            <a:pPr lvl="2"/>
            <a:r>
              <a:rPr lang="en-GB" dirty="0" smtClean="0">
                <a:hlinkClick r:id="rId2"/>
              </a:rPr>
              <a:t>http://www.stats.gla.ac.uk/steps/glossary/anova.html#factor</a:t>
            </a:r>
            <a:endParaRPr lang="en-GB" dirty="0" smtClean="0"/>
          </a:p>
          <a:p>
            <a:pPr lvl="2"/>
            <a:endParaRPr lang="es-MX" dirty="0" smtClean="0"/>
          </a:p>
          <a:p>
            <a:pPr lvl="1"/>
            <a:r>
              <a:rPr lang="es-MX" dirty="0" err="1" smtClean="0"/>
              <a:t>An</a:t>
            </a:r>
            <a:r>
              <a:rPr lang="es-MX" dirty="0" smtClean="0"/>
              <a:t> </a:t>
            </a:r>
            <a:r>
              <a:rPr lang="es-MX" dirty="0" err="1" smtClean="0"/>
              <a:t>explanatory</a:t>
            </a:r>
            <a:r>
              <a:rPr lang="es-MX" dirty="0" smtClean="0"/>
              <a:t> variable </a:t>
            </a:r>
            <a:r>
              <a:rPr lang="es-MX" dirty="0" err="1" smtClean="0"/>
              <a:t>manipulated</a:t>
            </a:r>
            <a:r>
              <a:rPr lang="es-MX" dirty="0" smtClean="0"/>
              <a:t> </a:t>
            </a:r>
            <a:r>
              <a:rPr lang="es-MX" dirty="0" err="1" smtClean="0"/>
              <a:t>by</a:t>
            </a:r>
            <a:r>
              <a:rPr lang="es-MX" dirty="0" smtClean="0"/>
              <a:t> </a:t>
            </a:r>
            <a:r>
              <a:rPr lang="es-MX" dirty="0" err="1" smtClean="0"/>
              <a:t>the</a:t>
            </a:r>
            <a:r>
              <a:rPr lang="es-MX" dirty="0" smtClean="0"/>
              <a:t> </a:t>
            </a:r>
            <a:r>
              <a:rPr lang="es-MX" dirty="0" err="1" smtClean="0"/>
              <a:t>investigator</a:t>
            </a:r>
            <a:endParaRPr lang="es-MX" dirty="0" smtClean="0"/>
          </a:p>
          <a:p>
            <a:pPr lvl="2"/>
            <a:r>
              <a:rPr lang="en-GB" dirty="0" smtClean="0">
                <a:hlinkClick r:id="rId3"/>
              </a:rPr>
              <a:t>http://stattrek.com/statistics/dictionary.aspx?definition=treatment</a:t>
            </a:r>
            <a:endParaRPr lang="en-GB" dirty="0" smtClean="0"/>
          </a:p>
          <a:p>
            <a:pPr lvl="2"/>
            <a:endParaRPr lang="es-MX" dirty="0" smtClean="0"/>
          </a:p>
          <a:p>
            <a:pPr lvl="1"/>
            <a:r>
              <a:rPr lang="es-MX" dirty="0" err="1" smtClean="0"/>
              <a:t>Each</a:t>
            </a:r>
            <a:r>
              <a:rPr lang="es-MX" dirty="0" smtClean="0"/>
              <a:t> of </a:t>
            </a:r>
            <a:r>
              <a:rPr lang="es-MX" dirty="0" err="1" smtClean="0"/>
              <a:t>the</a:t>
            </a:r>
            <a:r>
              <a:rPr lang="es-MX" dirty="0" smtClean="0"/>
              <a:t> </a:t>
            </a:r>
            <a:r>
              <a:rPr lang="es-MX" dirty="0" err="1" smtClean="0"/>
              <a:t>subdivisions</a:t>
            </a:r>
            <a:r>
              <a:rPr lang="es-MX" dirty="0" smtClean="0"/>
              <a:t> of </a:t>
            </a:r>
            <a:r>
              <a:rPr lang="es-MX" dirty="0" err="1" smtClean="0"/>
              <a:t>the</a:t>
            </a:r>
            <a:r>
              <a:rPr lang="es-MX" dirty="0" smtClean="0"/>
              <a:t> factor are </a:t>
            </a:r>
            <a:r>
              <a:rPr lang="es-MX" dirty="0" err="1" smtClean="0"/>
              <a:t>referred</a:t>
            </a:r>
            <a:r>
              <a:rPr lang="es-MX" dirty="0" smtClean="0"/>
              <a:t> </a:t>
            </a:r>
            <a:r>
              <a:rPr lang="es-MX" dirty="0" err="1" smtClean="0"/>
              <a:t>to</a:t>
            </a:r>
            <a:r>
              <a:rPr lang="es-MX" dirty="0" smtClean="0"/>
              <a:t> as </a:t>
            </a:r>
            <a:r>
              <a:rPr lang="es-MX" b="1" dirty="0" err="1" smtClean="0">
                <a:solidFill>
                  <a:srgbClr val="FF0000"/>
                </a:solidFill>
              </a:rPr>
              <a:t>levels</a:t>
            </a:r>
            <a:r>
              <a:rPr lang="es-MX" dirty="0" smtClean="0"/>
              <a:t>.</a:t>
            </a:r>
            <a:endParaRPr lang="en-GB" dirty="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42</a:t>
            </a:fld>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lstStyle/>
          <a:p>
            <a:r>
              <a:rPr lang="es-MX" b="1" dirty="0" smtClean="0">
                <a:solidFill>
                  <a:srgbClr val="FF0000"/>
                </a:solidFill>
              </a:rPr>
              <a:t>Factor</a:t>
            </a:r>
          </a:p>
          <a:p>
            <a:pPr lvl="1"/>
            <a:r>
              <a:rPr lang="es-MX" dirty="0" smtClean="0"/>
              <a:t>A factor A </a:t>
            </a:r>
            <a:r>
              <a:rPr lang="es-MX" dirty="0" err="1" smtClean="0"/>
              <a:t>is</a:t>
            </a:r>
            <a:r>
              <a:rPr lang="es-MX" dirty="0" smtClean="0"/>
              <a:t> </a:t>
            </a:r>
            <a:r>
              <a:rPr lang="es-MX" b="1" dirty="0" err="1" smtClean="0">
                <a:solidFill>
                  <a:srgbClr val="FF0000"/>
                </a:solidFill>
              </a:rPr>
              <a:t>nested</a:t>
            </a:r>
            <a:r>
              <a:rPr lang="es-MX" dirty="0" smtClean="0"/>
              <a:t> in </a:t>
            </a:r>
            <a:r>
              <a:rPr lang="es-MX" dirty="0" err="1" smtClean="0"/>
              <a:t>another</a:t>
            </a:r>
            <a:r>
              <a:rPr lang="es-MX" dirty="0" smtClean="0"/>
              <a:t> factor B </a:t>
            </a:r>
            <a:r>
              <a:rPr lang="es-MX" dirty="0" err="1" smtClean="0"/>
              <a:t>if</a:t>
            </a:r>
            <a:r>
              <a:rPr lang="es-MX" dirty="0" smtClean="0"/>
              <a:t> </a:t>
            </a:r>
            <a:r>
              <a:rPr lang="es-MX" dirty="0" err="1" smtClean="0"/>
              <a:t>all</a:t>
            </a:r>
            <a:r>
              <a:rPr lang="es-MX" dirty="0" smtClean="0"/>
              <a:t> </a:t>
            </a:r>
            <a:r>
              <a:rPr lang="es-MX" dirty="0" err="1" smtClean="0"/>
              <a:t>the</a:t>
            </a:r>
            <a:r>
              <a:rPr lang="es-MX" dirty="0" smtClean="0"/>
              <a:t> </a:t>
            </a:r>
            <a:r>
              <a:rPr lang="es-MX" dirty="0" err="1" smtClean="0"/>
              <a:t>levels</a:t>
            </a:r>
            <a:r>
              <a:rPr lang="es-MX" dirty="0" smtClean="0"/>
              <a:t> of A are </a:t>
            </a:r>
            <a:r>
              <a:rPr lang="es-MX" dirty="0" err="1" smtClean="0"/>
              <a:t>different</a:t>
            </a:r>
            <a:r>
              <a:rPr lang="es-MX" dirty="0" smtClean="0"/>
              <a:t> </a:t>
            </a:r>
            <a:r>
              <a:rPr lang="es-MX" dirty="0" err="1" smtClean="0"/>
              <a:t>for</a:t>
            </a:r>
            <a:r>
              <a:rPr lang="es-MX" dirty="0" smtClean="0"/>
              <a:t> </a:t>
            </a:r>
            <a:r>
              <a:rPr lang="es-MX" dirty="0" err="1" smtClean="0"/>
              <a:t>each</a:t>
            </a:r>
            <a:r>
              <a:rPr lang="es-MX" dirty="0" smtClean="0"/>
              <a:t> </a:t>
            </a:r>
            <a:r>
              <a:rPr lang="es-MX" dirty="0" err="1" smtClean="0"/>
              <a:t>level</a:t>
            </a:r>
            <a:r>
              <a:rPr lang="es-MX" dirty="0" smtClean="0"/>
              <a:t> of B.</a:t>
            </a:r>
          </a:p>
          <a:p>
            <a:pPr lvl="2"/>
            <a:endParaRPr lang="es-MX" dirty="0" smtClean="0"/>
          </a:p>
          <a:p>
            <a:pPr lvl="2"/>
            <a:r>
              <a:rPr lang="es-MX" dirty="0" err="1" smtClean="0"/>
              <a:t>Nested</a:t>
            </a:r>
            <a:r>
              <a:rPr lang="es-MX" dirty="0" smtClean="0"/>
              <a:t> factor </a:t>
            </a:r>
            <a:r>
              <a:rPr lang="es-MX" dirty="0" err="1" smtClean="0"/>
              <a:t>have</a:t>
            </a:r>
            <a:r>
              <a:rPr lang="es-MX" dirty="0" smtClean="0"/>
              <a:t> </a:t>
            </a:r>
            <a:r>
              <a:rPr lang="es-MX" dirty="0" err="1" smtClean="0"/>
              <a:t>hierarchical</a:t>
            </a:r>
            <a:r>
              <a:rPr lang="es-MX" dirty="0" smtClean="0"/>
              <a:t> </a:t>
            </a:r>
            <a:r>
              <a:rPr lang="es-MX" dirty="0" err="1" smtClean="0"/>
              <a:t>relations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43</a:t>
            </a:fld>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Treatment</a:t>
            </a:r>
            <a:endParaRPr lang="es-MX" b="1" dirty="0" smtClean="0">
              <a:solidFill>
                <a:srgbClr val="FF0000"/>
              </a:solidFill>
            </a:endParaRPr>
          </a:p>
          <a:p>
            <a:pPr lvl="1"/>
            <a:r>
              <a:rPr lang="es-MX" dirty="0" smtClean="0"/>
              <a:t>A </a:t>
            </a:r>
            <a:r>
              <a:rPr lang="es-MX" dirty="0" err="1" smtClean="0"/>
              <a:t>combination</a:t>
            </a:r>
            <a:r>
              <a:rPr lang="es-MX" dirty="0" smtClean="0"/>
              <a:t> of </a:t>
            </a:r>
            <a:r>
              <a:rPr lang="es-MX" dirty="0" err="1" smtClean="0"/>
              <a:t>specific</a:t>
            </a:r>
            <a:r>
              <a:rPr lang="es-MX" dirty="0" smtClean="0"/>
              <a:t> </a:t>
            </a:r>
            <a:r>
              <a:rPr lang="es-MX" dirty="0" err="1" smtClean="0"/>
              <a:t>values</a:t>
            </a:r>
            <a:r>
              <a:rPr lang="es-MX" dirty="0" smtClean="0"/>
              <a:t> </a:t>
            </a:r>
            <a:r>
              <a:rPr lang="es-MX" dirty="0" err="1" smtClean="0"/>
              <a:t>across</a:t>
            </a:r>
            <a:r>
              <a:rPr lang="es-MX" dirty="0" smtClean="0"/>
              <a:t> </a:t>
            </a:r>
            <a:r>
              <a:rPr lang="es-MX" dirty="0" err="1" smtClean="0"/>
              <a:t>the</a:t>
            </a:r>
            <a:r>
              <a:rPr lang="es-MX" dirty="0" smtClean="0"/>
              <a:t> </a:t>
            </a:r>
            <a:r>
              <a:rPr lang="es-MX" dirty="0" err="1" smtClean="0"/>
              <a:t>factors</a:t>
            </a:r>
            <a:endParaRPr lang="es-MX" dirty="0" smtClean="0"/>
          </a:p>
          <a:p>
            <a:pPr lvl="1"/>
            <a:endParaRPr lang="es-MX" dirty="0" smtClean="0"/>
          </a:p>
          <a:p>
            <a:pPr lvl="1"/>
            <a:r>
              <a:rPr lang="es-MX" dirty="0" smtClean="0"/>
              <a:t>Note </a:t>
            </a:r>
            <a:r>
              <a:rPr lang="es-MX" dirty="0" err="1" smtClean="0"/>
              <a:t>that</a:t>
            </a:r>
            <a:r>
              <a:rPr lang="es-MX" dirty="0" smtClean="0"/>
              <a:t> a </a:t>
            </a:r>
            <a:r>
              <a:rPr lang="es-MX" dirty="0" err="1" smtClean="0"/>
              <a:t>treatment</a:t>
            </a:r>
            <a:r>
              <a:rPr lang="es-MX" dirty="0" smtClean="0"/>
              <a:t> </a:t>
            </a:r>
            <a:r>
              <a:rPr lang="es-MX" dirty="0" err="1" smtClean="0"/>
              <a:t>is</a:t>
            </a:r>
            <a:r>
              <a:rPr lang="es-MX" dirty="0" smtClean="0"/>
              <a:t> NOT a </a:t>
            </a:r>
            <a:r>
              <a:rPr lang="es-MX" i="1" dirty="0" smtClean="0">
                <a:solidFill>
                  <a:srgbClr val="FF0000"/>
                </a:solidFill>
              </a:rPr>
              <a:t>case</a:t>
            </a:r>
            <a:r>
              <a:rPr lang="es-MX" dirty="0" smtClean="0"/>
              <a:t>; </a:t>
            </a:r>
            <a:r>
              <a:rPr lang="es-MX" dirty="0" err="1" smtClean="0"/>
              <a:t>the</a:t>
            </a:r>
            <a:r>
              <a:rPr lang="es-MX" dirty="0" smtClean="0"/>
              <a:t> </a:t>
            </a:r>
            <a:r>
              <a:rPr lang="es-MX" dirty="0" err="1" smtClean="0"/>
              <a:t>treatment</a:t>
            </a:r>
            <a:r>
              <a:rPr lang="es-MX" dirty="0" smtClean="0"/>
              <a:t> </a:t>
            </a:r>
            <a:r>
              <a:rPr lang="es-MX" dirty="0" err="1" smtClean="0"/>
              <a:t>is</a:t>
            </a:r>
            <a:r>
              <a:rPr lang="es-MX" dirty="0" smtClean="0"/>
              <a:t> </a:t>
            </a:r>
            <a:r>
              <a:rPr lang="es-MX" dirty="0" err="1" smtClean="0"/>
              <a:t>applied</a:t>
            </a:r>
            <a:r>
              <a:rPr lang="es-MX" dirty="0" smtClean="0"/>
              <a:t> </a:t>
            </a:r>
            <a:r>
              <a:rPr lang="es-MX" dirty="0" err="1" smtClean="0"/>
              <a:t>to</a:t>
            </a:r>
            <a:r>
              <a:rPr lang="es-MX" dirty="0" smtClean="0"/>
              <a:t> </a:t>
            </a:r>
            <a:r>
              <a:rPr lang="es-MX" dirty="0" err="1" smtClean="0"/>
              <a:t>several</a:t>
            </a:r>
            <a:r>
              <a:rPr lang="es-MX" dirty="0" smtClean="0"/>
              <a:t> </a:t>
            </a:r>
            <a:r>
              <a:rPr lang="es-MX" dirty="0" err="1" smtClean="0"/>
              <a:t>objects</a:t>
            </a:r>
            <a:r>
              <a:rPr lang="es-MX" dirty="0" smtClean="0"/>
              <a:t>, and </a:t>
            </a:r>
            <a:r>
              <a:rPr lang="es-MX" dirty="0" err="1" smtClean="0"/>
              <a:t>each</a:t>
            </a:r>
            <a:r>
              <a:rPr lang="es-MX" dirty="0" smtClean="0"/>
              <a:t> of </a:t>
            </a:r>
            <a:r>
              <a:rPr lang="es-MX" dirty="0" err="1" smtClean="0"/>
              <a:t>these</a:t>
            </a:r>
            <a:r>
              <a:rPr lang="es-MX" dirty="0" smtClean="0"/>
              <a:t> </a:t>
            </a:r>
            <a:r>
              <a:rPr lang="es-MX" dirty="0" err="1" smtClean="0"/>
              <a:t>is</a:t>
            </a:r>
            <a:r>
              <a:rPr lang="es-MX" dirty="0" smtClean="0"/>
              <a:t> a case.</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44</a:t>
            </a:fld>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a:bodyPr>
          <a:lstStyle/>
          <a:p>
            <a:r>
              <a:rPr lang="es-MX" b="1" dirty="0" smtClean="0">
                <a:solidFill>
                  <a:srgbClr val="FF0000"/>
                </a:solidFill>
              </a:rPr>
              <a:t>Experimental </a:t>
            </a:r>
            <a:r>
              <a:rPr lang="es-MX" b="1" dirty="0" err="1" smtClean="0">
                <a:solidFill>
                  <a:srgbClr val="FF0000"/>
                </a:solidFill>
              </a:rPr>
              <a:t>unit</a:t>
            </a:r>
            <a:endParaRPr lang="es-MX" b="1" dirty="0" smtClean="0">
              <a:solidFill>
                <a:srgbClr val="FF0000"/>
              </a:solidFill>
            </a:endParaRPr>
          </a:p>
          <a:p>
            <a:pPr lvl="1"/>
            <a:r>
              <a:rPr lang="es-MX" dirty="0" err="1" smtClean="0"/>
              <a:t>Each</a:t>
            </a:r>
            <a:r>
              <a:rPr lang="es-MX" dirty="0" smtClean="0"/>
              <a:t> </a:t>
            </a:r>
            <a:r>
              <a:rPr lang="es-MX" dirty="0" err="1" smtClean="0"/>
              <a:t>one</a:t>
            </a:r>
            <a:r>
              <a:rPr lang="es-MX" dirty="0" smtClean="0"/>
              <a:t> of </a:t>
            </a:r>
            <a:r>
              <a:rPr lang="es-MX" dirty="0" err="1" smtClean="0"/>
              <a:t>the</a:t>
            </a:r>
            <a:r>
              <a:rPr lang="es-MX" dirty="0" smtClean="0"/>
              <a:t> </a:t>
            </a:r>
            <a:r>
              <a:rPr lang="es-MX" dirty="0" err="1" smtClean="0"/>
              <a:t>recipients</a:t>
            </a:r>
            <a:r>
              <a:rPr lang="es-MX" dirty="0" smtClean="0"/>
              <a:t> (</a:t>
            </a:r>
            <a:r>
              <a:rPr lang="es-MX" dirty="0" err="1" smtClean="0"/>
              <a:t>objects</a:t>
            </a:r>
            <a:r>
              <a:rPr lang="es-MX" dirty="0" smtClean="0"/>
              <a:t>, </a:t>
            </a:r>
            <a:r>
              <a:rPr lang="es-MX" dirty="0" err="1" smtClean="0"/>
              <a:t>algorithms</a:t>
            </a:r>
            <a:r>
              <a:rPr lang="es-MX" dirty="0" smtClean="0"/>
              <a:t>, </a:t>
            </a:r>
            <a:r>
              <a:rPr lang="es-MX" dirty="0" err="1" smtClean="0"/>
              <a:t>subjects</a:t>
            </a:r>
            <a:r>
              <a:rPr lang="es-MX" dirty="0" smtClean="0"/>
              <a:t>, </a:t>
            </a:r>
            <a:r>
              <a:rPr lang="es-MX" dirty="0" err="1" smtClean="0"/>
              <a:t>etc</a:t>
            </a:r>
            <a:r>
              <a:rPr lang="es-MX" dirty="0" smtClean="0"/>
              <a:t>) </a:t>
            </a:r>
            <a:r>
              <a:rPr lang="es-MX" dirty="0" err="1" smtClean="0"/>
              <a:t>over</a:t>
            </a:r>
            <a:r>
              <a:rPr lang="es-MX" dirty="0" smtClean="0"/>
              <a:t> </a:t>
            </a:r>
            <a:r>
              <a:rPr lang="es-MX" dirty="0" err="1" smtClean="0"/>
              <a:t>which</a:t>
            </a:r>
            <a:r>
              <a:rPr lang="es-MX" dirty="0" smtClean="0"/>
              <a:t> </a:t>
            </a:r>
            <a:r>
              <a:rPr lang="es-MX" dirty="0" err="1" smtClean="0"/>
              <a:t>an</a:t>
            </a:r>
            <a:r>
              <a:rPr lang="es-MX" dirty="0" smtClean="0"/>
              <a:t> experimental </a:t>
            </a:r>
            <a:r>
              <a:rPr lang="es-MX" dirty="0" err="1" smtClean="0">
                <a:solidFill>
                  <a:srgbClr val="00B050"/>
                </a:solidFill>
              </a:rPr>
              <a:t>treatment</a:t>
            </a:r>
            <a:r>
              <a:rPr lang="es-MX" dirty="0" smtClean="0"/>
              <a:t> </a:t>
            </a:r>
            <a:r>
              <a:rPr lang="es-MX" dirty="0" err="1" smtClean="0"/>
              <a:t>is</a:t>
            </a:r>
            <a:r>
              <a:rPr lang="es-MX" dirty="0" smtClean="0"/>
              <a:t> </a:t>
            </a:r>
            <a:r>
              <a:rPr lang="es-MX" dirty="0" err="1" smtClean="0"/>
              <a:t>applied</a:t>
            </a:r>
            <a:r>
              <a:rPr lang="es-MX" dirty="0" smtClean="0"/>
              <a:t>.</a:t>
            </a:r>
          </a:p>
          <a:p>
            <a:pPr lvl="1"/>
            <a:endParaRPr lang="es-MX" dirty="0" smtClean="0"/>
          </a:p>
          <a:p>
            <a:pPr lvl="1"/>
            <a:r>
              <a:rPr lang="es-MX" dirty="0" err="1" smtClean="0"/>
              <a:t>When</a:t>
            </a:r>
            <a:r>
              <a:rPr lang="es-MX" dirty="0" smtClean="0"/>
              <a:t> </a:t>
            </a:r>
            <a:r>
              <a:rPr lang="es-MX" dirty="0" err="1" smtClean="0"/>
              <a:t>the</a:t>
            </a:r>
            <a:r>
              <a:rPr lang="es-MX" dirty="0" smtClean="0"/>
              <a:t> </a:t>
            </a:r>
            <a:r>
              <a:rPr lang="es-MX" dirty="0" err="1" smtClean="0"/>
              <a:t>recipients</a:t>
            </a:r>
            <a:r>
              <a:rPr lang="es-MX" dirty="0" smtClean="0"/>
              <a:t> are </a:t>
            </a:r>
            <a:r>
              <a:rPr lang="es-MX" dirty="0" err="1" smtClean="0"/>
              <a:t>people</a:t>
            </a:r>
            <a:r>
              <a:rPr lang="es-MX" dirty="0" smtClean="0"/>
              <a:t> </a:t>
            </a:r>
            <a:r>
              <a:rPr lang="es-MX" dirty="0" err="1" smtClean="0"/>
              <a:t>or</a:t>
            </a:r>
            <a:r>
              <a:rPr lang="es-MX" dirty="0" smtClean="0"/>
              <a:t> </a:t>
            </a:r>
            <a:r>
              <a:rPr lang="es-MX" dirty="0" err="1" smtClean="0"/>
              <a:t>animals</a:t>
            </a:r>
            <a:r>
              <a:rPr lang="es-MX" dirty="0" smtClean="0"/>
              <a:t>, </a:t>
            </a:r>
            <a:r>
              <a:rPr lang="es-MX" dirty="0" err="1" smtClean="0"/>
              <a:t>often</a:t>
            </a:r>
            <a:r>
              <a:rPr lang="es-MX" dirty="0" smtClean="0"/>
              <a:t> </a:t>
            </a:r>
            <a:r>
              <a:rPr lang="es-MX" dirty="0" err="1" smtClean="0"/>
              <a:t>they</a:t>
            </a:r>
            <a:r>
              <a:rPr lang="es-MX" dirty="0" smtClean="0"/>
              <a:t> are </a:t>
            </a:r>
            <a:r>
              <a:rPr lang="es-MX" dirty="0" err="1" smtClean="0"/>
              <a:t>referred</a:t>
            </a:r>
            <a:r>
              <a:rPr lang="es-MX" dirty="0" smtClean="0"/>
              <a:t> </a:t>
            </a:r>
            <a:r>
              <a:rPr lang="es-MX" dirty="0" err="1" smtClean="0"/>
              <a:t>to</a:t>
            </a:r>
            <a:r>
              <a:rPr lang="es-MX" dirty="0" smtClean="0"/>
              <a:t> as </a:t>
            </a:r>
            <a:r>
              <a:rPr lang="es-MX" dirty="0" err="1" smtClean="0">
                <a:solidFill>
                  <a:schemeClr val="tx2"/>
                </a:solidFill>
              </a:rPr>
              <a:t>participants</a:t>
            </a:r>
            <a:r>
              <a:rPr lang="es-MX" dirty="0" smtClean="0"/>
              <a:t> </a:t>
            </a:r>
            <a:r>
              <a:rPr lang="es-MX" dirty="0" err="1" smtClean="0"/>
              <a:t>or</a:t>
            </a:r>
            <a:r>
              <a:rPr lang="es-MX" dirty="0" smtClean="0"/>
              <a:t> </a:t>
            </a:r>
            <a:r>
              <a:rPr lang="es-MX" dirty="0" err="1" smtClean="0">
                <a:solidFill>
                  <a:schemeClr val="tx2"/>
                </a:solidFill>
              </a:rPr>
              <a:t>subjects</a:t>
            </a:r>
            <a:r>
              <a:rPr lang="es-MX" dirty="0" smtClean="0"/>
              <a:t>.</a:t>
            </a:r>
          </a:p>
          <a:p>
            <a:pPr lvl="2"/>
            <a:r>
              <a:rPr lang="es-MX" dirty="0" smtClean="0"/>
              <a:t>In </a:t>
            </a:r>
            <a:r>
              <a:rPr lang="es-MX" dirty="0" err="1" smtClean="0"/>
              <a:t>clinical</a:t>
            </a:r>
            <a:r>
              <a:rPr lang="es-MX" dirty="0" smtClean="0"/>
              <a:t> </a:t>
            </a:r>
            <a:r>
              <a:rPr lang="es-MX" dirty="0" err="1" smtClean="0"/>
              <a:t>trials</a:t>
            </a:r>
            <a:r>
              <a:rPr lang="es-MX" dirty="0" smtClean="0"/>
              <a:t>, </a:t>
            </a:r>
            <a:r>
              <a:rPr lang="es-MX" dirty="0" err="1" smtClean="0"/>
              <a:t>sometimes</a:t>
            </a:r>
            <a:r>
              <a:rPr lang="es-MX" dirty="0" smtClean="0"/>
              <a:t> </a:t>
            </a:r>
            <a:r>
              <a:rPr lang="es-MX" dirty="0" err="1" smtClean="0"/>
              <a:t>they</a:t>
            </a:r>
            <a:r>
              <a:rPr lang="es-MX" dirty="0" smtClean="0"/>
              <a:t> are </a:t>
            </a:r>
            <a:r>
              <a:rPr lang="es-MX" dirty="0" err="1" smtClean="0"/>
              <a:t>also</a:t>
            </a:r>
            <a:r>
              <a:rPr lang="es-MX" dirty="0" smtClean="0"/>
              <a:t> </a:t>
            </a:r>
            <a:r>
              <a:rPr lang="es-MX" dirty="0" err="1" smtClean="0"/>
              <a:t>called</a:t>
            </a:r>
            <a:r>
              <a:rPr lang="es-MX" dirty="0" smtClean="0"/>
              <a:t> </a:t>
            </a:r>
            <a:r>
              <a:rPr lang="es-MX" dirty="0" err="1" smtClean="0">
                <a:solidFill>
                  <a:schemeClr val="tx2"/>
                </a:solidFill>
              </a:rPr>
              <a:t>patients</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sz="half" idx="1"/>
          </p:nvPr>
        </p:nvSpPr>
        <p:spPr>
          <a:xfrm>
            <a:off x="457200" y="1124744"/>
            <a:ext cx="4038600" cy="5001419"/>
          </a:xfrm>
        </p:spPr>
        <p:txBody>
          <a:bodyPr>
            <a:normAutofit fontScale="92500" lnSpcReduction="20000"/>
          </a:bodyPr>
          <a:lstStyle/>
          <a:p>
            <a:r>
              <a:rPr lang="es-MX" b="1" i="1" dirty="0" err="1" smtClean="0"/>
              <a:t>Example</a:t>
            </a:r>
            <a:r>
              <a:rPr lang="es-MX" dirty="0" smtClean="0"/>
              <a:t>:</a:t>
            </a:r>
          </a:p>
          <a:p>
            <a:pPr lvl="1"/>
            <a:r>
              <a:rPr lang="es-MX" dirty="0" smtClean="0"/>
              <a:t>A </a:t>
            </a:r>
            <a:r>
              <a:rPr lang="es-MX" dirty="0" err="1" smtClean="0"/>
              <a:t>researcher</a:t>
            </a:r>
            <a:r>
              <a:rPr lang="es-MX" dirty="0" smtClean="0"/>
              <a:t> in </a:t>
            </a:r>
            <a:r>
              <a:rPr lang="es-MX" dirty="0" err="1" smtClean="0"/>
              <a:t>agriculture</a:t>
            </a:r>
            <a:r>
              <a:rPr lang="es-MX" dirty="0" smtClean="0"/>
              <a:t> </a:t>
            </a:r>
            <a:r>
              <a:rPr lang="es-MX" dirty="0" err="1" smtClean="0"/>
              <a:t>wants</a:t>
            </a:r>
            <a:r>
              <a:rPr lang="es-MX" dirty="0" smtClean="0"/>
              <a:t> </a:t>
            </a:r>
            <a:r>
              <a:rPr lang="es-MX" dirty="0" err="1" smtClean="0"/>
              <a:t>to</a:t>
            </a:r>
            <a:r>
              <a:rPr lang="es-MX" dirty="0" smtClean="0"/>
              <a:t> </a:t>
            </a:r>
            <a:r>
              <a:rPr lang="es-MX" dirty="0" err="1" smtClean="0"/>
              <a:t>know</a:t>
            </a:r>
            <a:r>
              <a:rPr lang="es-MX" dirty="0" smtClean="0"/>
              <a:t> </a:t>
            </a:r>
            <a:r>
              <a:rPr lang="es-MX" dirty="0" err="1" smtClean="0"/>
              <a:t>the</a:t>
            </a:r>
            <a:r>
              <a:rPr lang="es-MX" dirty="0" smtClean="0"/>
              <a:t> </a:t>
            </a:r>
            <a:r>
              <a:rPr lang="es-MX" dirty="0" err="1" smtClean="0"/>
              <a:t>effect</a:t>
            </a:r>
            <a:r>
              <a:rPr lang="es-MX" dirty="0" smtClean="0"/>
              <a:t> of a </a:t>
            </a:r>
            <a:r>
              <a:rPr lang="es-MX" dirty="0" err="1" smtClean="0"/>
              <a:t>certain</a:t>
            </a:r>
            <a:r>
              <a:rPr lang="es-MX" dirty="0" smtClean="0"/>
              <a:t> </a:t>
            </a:r>
            <a:r>
              <a:rPr lang="es-MX" dirty="0" err="1" smtClean="0"/>
              <a:t>fertilizer</a:t>
            </a:r>
            <a:r>
              <a:rPr lang="es-MX" dirty="0" smtClean="0"/>
              <a:t> in </a:t>
            </a:r>
            <a:r>
              <a:rPr lang="es-MX" dirty="0" err="1" smtClean="0"/>
              <a:t>corn</a:t>
            </a:r>
            <a:r>
              <a:rPr lang="es-MX" dirty="0" smtClean="0"/>
              <a:t>.</a:t>
            </a:r>
          </a:p>
          <a:p>
            <a:pPr lvl="1"/>
            <a:r>
              <a:rPr lang="es-MX" dirty="0" smtClean="0"/>
              <a:t>He </a:t>
            </a:r>
            <a:r>
              <a:rPr lang="es-MX" dirty="0" err="1" smtClean="0"/>
              <a:t>designs</a:t>
            </a:r>
            <a:r>
              <a:rPr lang="es-MX" dirty="0" smtClean="0"/>
              <a:t> </a:t>
            </a:r>
            <a:r>
              <a:rPr lang="es-MX" dirty="0" err="1" smtClean="0"/>
              <a:t>an</a:t>
            </a:r>
            <a:r>
              <a:rPr lang="es-MX" dirty="0" smtClean="0"/>
              <a:t> </a:t>
            </a:r>
            <a:r>
              <a:rPr lang="es-MX" dirty="0" err="1" smtClean="0"/>
              <a:t>experiment</a:t>
            </a:r>
            <a:r>
              <a:rPr lang="es-MX" dirty="0" smtClean="0"/>
              <a:t> in </a:t>
            </a:r>
            <a:r>
              <a:rPr lang="es-MX" dirty="0" err="1" smtClean="0"/>
              <a:t>which</a:t>
            </a:r>
            <a:r>
              <a:rPr lang="es-MX" dirty="0" smtClean="0"/>
              <a:t> he </a:t>
            </a:r>
            <a:r>
              <a:rPr lang="es-MX" dirty="0" err="1" smtClean="0"/>
              <a:t>controls</a:t>
            </a:r>
            <a:r>
              <a:rPr lang="es-MX" dirty="0" smtClean="0"/>
              <a:t> </a:t>
            </a:r>
            <a:r>
              <a:rPr lang="es-MX" dirty="0" err="1" smtClean="0"/>
              <a:t>the</a:t>
            </a:r>
            <a:r>
              <a:rPr lang="es-MX" dirty="0" smtClean="0"/>
              <a:t> </a:t>
            </a:r>
            <a:r>
              <a:rPr lang="es-MX" dirty="0" err="1" smtClean="0">
                <a:solidFill>
                  <a:schemeClr val="accent1"/>
                </a:solidFill>
              </a:rPr>
              <a:t>amount</a:t>
            </a:r>
            <a:r>
              <a:rPr lang="es-MX" dirty="0" smtClean="0">
                <a:solidFill>
                  <a:schemeClr val="accent1"/>
                </a:solidFill>
              </a:rPr>
              <a:t> of </a:t>
            </a:r>
            <a:r>
              <a:rPr lang="es-MX" dirty="0" err="1" smtClean="0">
                <a:solidFill>
                  <a:schemeClr val="accent1"/>
                </a:solidFill>
              </a:rPr>
              <a:t>fertilizer</a:t>
            </a:r>
            <a:r>
              <a:rPr lang="es-MX" dirty="0" smtClean="0"/>
              <a:t> (</a:t>
            </a:r>
            <a:r>
              <a:rPr lang="es-MX" dirty="0" smtClean="0">
                <a:solidFill>
                  <a:srgbClr val="00B050"/>
                </a:solidFill>
              </a:rPr>
              <a:t>factor</a:t>
            </a:r>
            <a:r>
              <a:rPr lang="es-MX" dirty="0" smtClean="0"/>
              <a:t>) </a:t>
            </a:r>
            <a:r>
              <a:rPr lang="es-MX" dirty="0" err="1" smtClean="0"/>
              <a:t>that</a:t>
            </a:r>
            <a:r>
              <a:rPr lang="es-MX" dirty="0" smtClean="0"/>
              <a:t> he </a:t>
            </a:r>
            <a:r>
              <a:rPr lang="es-MX" dirty="0" err="1" smtClean="0"/>
              <a:t>will</a:t>
            </a:r>
            <a:r>
              <a:rPr lang="es-MX" dirty="0" smtClean="0"/>
              <a:t> use in </a:t>
            </a:r>
            <a:r>
              <a:rPr lang="es-MX" dirty="0" err="1" smtClean="0"/>
              <a:t>each</a:t>
            </a:r>
            <a:r>
              <a:rPr lang="es-MX" dirty="0" smtClean="0"/>
              <a:t> </a:t>
            </a:r>
            <a:r>
              <a:rPr lang="es-MX" dirty="0" err="1" smtClean="0">
                <a:solidFill>
                  <a:schemeClr val="accent1"/>
                </a:solidFill>
              </a:rPr>
              <a:t>plant</a:t>
            </a:r>
            <a:r>
              <a:rPr lang="es-MX" dirty="0" smtClean="0"/>
              <a:t> (</a:t>
            </a:r>
            <a:r>
              <a:rPr lang="es-MX" dirty="0" smtClean="0">
                <a:solidFill>
                  <a:srgbClr val="00B050"/>
                </a:solidFill>
              </a:rPr>
              <a:t>experimental </a:t>
            </a:r>
            <a:r>
              <a:rPr lang="es-MX" dirty="0" err="1" smtClean="0">
                <a:solidFill>
                  <a:srgbClr val="00B050"/>
                </a:solidFill>
              </a:rPr>
              <a:t>unit</a:t>
            </a:r>
            <a:r>
              <a:rPr lang="es-MX" dirty="0" smtClean="0"/>
              <a:t>).</a:t>
            </a:r>
          </a:p>
          <a:p>
            <a:pPr lvl="1"/>
            <a:r>
              <a:rPr lang="es-MX" dirty="0" smtClean="0"/>
              <a:t>He divides </a:t>
            </a:r>
            <a:r>
              <a:rPr lang="es-MX" dirty="0" err="1" smtClean="0"/>
              <a:t>the</a:t>
            </a:r>
            <a:r>
              <a:rPr lang="es-MX" dirty="0" smtClean="0"/>
              <a:t> </a:t>
            </a:r>
            <a:r>
              <a:rPr lang="es-MX" dirty="0" err="1" smtClean="0"/>
              <a:t>plot</a:t>
            </a:r>
            <a:r>
              <a:rPr lang="es-MX" dirty="0" smtClean="0"/>
              <a:t> of </a:t>
            </a:r>
            <a:r>
              <a:rPr lang="es-MX" dirty="0" err="1" smtClean="0"/>
              <a:t>land</a:t>
            </a:r>
            <a:r>
              <a:rPr lang="es-MX" dirty="0" smtClean="0"/>
              <a:t> in 4 </a:t>
            </a:r>
            <a:r>
              <a:rPr lang="es-MX" dirty="0" err="1" smtClean="0"/>
              <a:t>areas</a:t>
            </a:r>
            <a:r>
              <a:rPr lang="es-MX" dirty="0" smtClean="0"/>
              <a:t>, and in </a:t>
            </a:r>
            <a:r>
              <a:rPr lang="es-MX" dirty="0" err="1" smtClean="0"/>
              <a:t>each</a:t>
            </a:r>
            <a:r>
              <a:rPr lang="es-MX" dirty="0" smtClean="0"/>
              <a:t> </a:t>
            </a:r>
            <a:r>
              <a:rPr lang="es-MX" dirty="0" err="1" smtClean="0"/>
              <a:t>area</a:t>
            </a:r>
            <a:r>
              <a:rPr lang="es-MX" dirty="0" smtClean="0"/>
              <a:t> he uses a </a:t>
            </a:r>
            <a:r>
              <a:rPr lang="es-MX" dirty="0" err="1" smtClean="0"/>
              <a:t>different</a:t>
            </a:r>
            <a:r>
              <a:rPr lang="es-MX" dirty="0" smtClean="0"/>
              <a:t> </a:t>
            </a:r>
            <a:r>
              <a:rPr lang="es-MX" dirty="0" err="1" smtClean="0">
                <a:solidFill>
                  <a:schemeClr val="accent1"/>
                </a:solidFill>
              </a:rPr>
              <a:t>dose</a:t>
            </a:r>
            <a:r>
              <a:rPr lang="es-MX" dirty="0" smtClean="0"/>
              <a:t> of </a:t>
            </a:r>
            <a:r>
              <a:rPr lang="es-MX" dirty="0" err="1" smtClean="0"/>
              <a:t>fertilizer</a:t>
            </a:r>
            <a:r>
              <a:rPr lang="es-MX" dirty="0" smtClean="0"/>
              <a:t> (</a:t>
            </a:r>
            <a:r>
              <a:rPr lang="es-MX" dirty="0" err="1" smtClean="0">
                <a:solidFill>
                  <a:srgbClr val="00B050"/>
                </a:solidFill>
              </a:rPr>
              <a:t>treatment</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46</a:t>
            </a:fld>
            <a:endParaRPr lang="es-ES"/>
          </a:p>
        </p:txBody>
      </p:sp>
      <p:pic>
        <p:nvPicPr>
          <p:cNvPr id="1026" name="Picture 2" descr="http://bulletin.ipm.illinois.edu/photos/corn_plant_comparison.jpg"/>
          <p:cNvPicPr>
            <a:picLocks noGrp="1" noChangeAspect="1" noChangeArrowheads="1"/>
          </p:cNvPicPr>
          <p:nvPr>
            <p:ph sz="half" idx="2"/>
          </p:nvPr>
        </p:nvPicPr>
        <p:blipFill>
          <a:blip r:embed="rId2" cstate="print"/>
          <a:srcRect/>
          <a:stretch>
            <a:fillRect/>
          </a:stretch>
        </p:blipFill>
        <p:spPr bwMode="auto">
          <a:xfrm>
            <a:off x="4648200" y="2346871"/>
            <a:ext cx="4038600" cy="3032621"/>
          </a:xfrm>
          <a:prstGeom prst="rect">
            <a:avLst/>
          </a:prstGeom>
          <a:noFill/>
        </p:spPr>
      </p:pic>
      <p:sp>
        <p:nvSpPr>
          <p:cNvPr id="9" name="8 CuadroTexto"/>
          <p:cNvSpPr txBox="1"/>
          <p:nvPr/>
        </p:nvSpPr>
        <p:spPr>
          <a:xfrm>
            <a:off x="5148064" y="5373216"/>
            <a:ext cx="3733779"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smtClean="0"/>
              <a:t>bulletin.ipm.illinois.edu</a:t>
            </a:r>
            <a:r>
              <a:rPr lang="es-MX" dirty="0" smtClean="0"/>
              <a: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sz="half" idx="1"/>
          </p:nvPr>
        </p:nvSpPr>
        <p:spPr>
          <a:xfrm>
            <a:off x="457200" y="980728"/>
            <a:ext cx="4038600" cy="5145435"/>
          </a:xfrm>
        </p:spPr>
        <p:txBody>
          <a:bodyPr>
            <a:normAutofit fontScale="92500" lnSpcReduction="20000"/>
          </a:bodyPr>
          <a:lstStyle/>
          <a:p>
            <a:r>
              <a:rPr lang="es-MX" b="1" i="1" dirty="0" err="1" smtClean="0"/>
              <a:t>Ejxample</a:t>
            </a:r>
            <a:r>
              <a:rPr lang="es-MX" dirty="0" smtClean="0"/>
              <a:t>:</a:t>
            </a:r>
          </a:p>
          <a:p>
            <a:pPr lvl="1"/>
            <a:r>
              <a:rPr lang="es-MX" dirty="0" smtClean="0"/>
              <a:t>A </a:t>
            </a:r>
            <a:r>
              <a:rPr lang="es-MX" dirty="0" err="1" smtClean="0"/>
              <a:t>researcher</a:t>
            </a:r>
            <a:r>
              <a:rPr lang="es-MX" dirty="0" smtClean="0"/>
              <a:t> in </a:t>
            </a:r>
            <a:r>
              <a:rPr lang="es-MX" dirty="0" err="1" smtClean="0"/>
              <a:t>pharmacoloy</a:t>
            </a:r>
            <a:r>
              <a:rPr lang="es-MX" dirty="0" smtClean="0"/>
              <a:t> </a:t>
            </a:r>
            <a:r>
              <a:rPr lang="es-MX" dirty="0" err="1" smtClean="0"/>
              <a:t>wants</a:t>
            </a:r>
            <a:r>
              <a:rPr lang="es-MX" dirty="0" smtClean="0"/>
              <a:t> </a:t>
            </a:r>
            <a:r>
              <a:rPr lang="es-MX" dirty="0" err="1" smtClean="0"/>
              <a:t>to</a:t>
            </a:r>
            <a:r>
              <a:rPr lang="es-MX" dirty="0" smtClean="0"/>
              <a:t> </a:t>
            </a:r>
            <a:r>
              <a:rPr lang="es-MX" dirty="0" err="1" smtClean="0"/>
              <a:t>know</a:t>
            </a:r>
            <a:r>
              <a:rPr lang="es-MX" dirty="0" smtClean="0"/>
              <a:t> </a:t>
            </a:r>
            <a:r>
              <a:rPr lang="es-MX" dirty="0" err="1" smtClean="0"/>
              <a:t>the</a:t>
            </a:r>
            <a:r>
              <a:rPr lang="es-MX" dirty="0" smtClean="0"/>
              <a:t> </a:t>
            </a:r>
            <a:r>
              <a:rPr lang="es-MX" dirty="0" err="1" smtClean="0"/>
              <a:t>optimal</a:t>
            </a:r>
            <a:r>
              <a:rPr lang="es-MX" dirty="0" smtClean="0"/>
              <a:t> </a:t>
            </a:r>
            <a:r>
              <a:rPr lang="es-MX" dirty="0" err="1" smtClean="0"/>
              <a:t>dose</a:t>
            </a:r>
            <a:r>
              <a:rPr lang="es-MX" dirty="0" smtClean="0"/>
              <a:t> </a:t>
            </a:r>
            <a:r>
              <a:rPr lang="es-MX" dirty="0" err="1" smtClean="0"/>
              <a:t>for</a:t>
            </a:r>
            <a:r>
              <a:rPr lang="es-MX" dirty="0" smtClean="0"/>
              <a:t> a new </a:t>
            </a:r>
            <a:r>
              <a:rPr lang="es-MX" dirty="0" err="1" smtClean="0"/>
              <a:t>drug</a:t>
            </a:r>
            <a:r>
              <a:rPr lang="es-MX" dirty="0" smtClean="0"/>
              <a:t>.</a:t>
            </a:r>
          </a:p>
          <a:p>
            <a:pPr lvl="1"/>
            <a:r>
              <a:rPr lang="es-MX" dirty="0" smtClean="0"/>
              <a:t>He </a:t>
            </a:r>
            <a:r>
              <a:rPr lang="es-MX" dirty="0" err="1" smtClean="0"/>
              <a:t>designs</a:t>
            </a:r>
            <a:r>
              <a:rPr lang="es-MX" dirty="0" smtClean="0"/>
              <a:t> </a:t>
            </a:r>
            <a:r>
              <a:rPr lang="es-MX" dirty="0" err="1" smtClean="0"/>
              <a:t>an</a:t>
            </a:r>
            <a:r>
              <a:rPr lang="es-MX" dirty="0" smtClean="0"/>
              <a:t> </a:t>
            </a:r>
            <a:r>
              <a:rPr lang="es-MX" dirty="0" err="1" smtClean="0"/>
              <a:t>experiment</a:t>
            </a:r>
            <a:r>
              <a:rPr lang="es-MX" dirty="0" smtClean="0"/>
              <a:t> in </a:t>
            </a:r>
            <a:r>
              <a:rPr lang="es-MX" dirty="0" err="1" smtClean="0"/>
              <a:t>which</a:t>
            </a:r>
            <a:r>
              <a:rPr lang="es-MX" dirty="0" smtClean="0"/>
              <a:t> he </a:t>
            </a:r>
            <a:r>
              <a:rPr lang="es-MX" dirty="0" err="1" smtClean="0"/>
              <a:t>controls</a:t>
            </a:r>
            <a:r>
              <a:rPr lang="es-MX" dirty="0" smtClean="0"/>
              <a:t> </a:t>
            </a:r>
            <a:r>
              <a:rPr lang="es-MX" dirty="0" err="1" smtClean="0"/>
              <a:t>the</a:t>
            </a:r>
            <a:r>
              <a:rPr lang="es-MX" dirty="0" smtClean="0"/>
              <a:t> </a:t>
            </a:r>
            <a:r>
              <a:rPr lang="es-MX" dirty="0" err="1" smtClean="0">
                <a:solidFill>
                  <a:schemeClr val="accent1"/>
                </a:solidFill>
              </a:rPr>
              <a:t>dose</a:t>
            </a:r>
            <a:r>
              <a:rPr lang="es-MX" dirty="0" smtClean="0"/>
              <a:t> of </a:t>
            </a:r>
            <a:r>
              <a:rPr lang="es-MX" dirty="0" err="1" smtClean="0"/>
              <a:t>the</a:t>
            </a:r>
            <a:r>
              <a:rPr lang="es-MX" dirty="0" smtClean="0"/>
              <a:t> </a:t>
            </a:r>
            <a:r>
              <a:rPr lang="es-MX" dirty="0" err="1" smtClean="0"/>
              <a:t>drug</a:t>
            </a:r>
            <a:r>
              <a:rPr lang="es-MX" dirty="0" smtClean="0"/>
              <a:t> (</a:t>
            </a:r>
            <a:r>
              <a:rPr lang="es-MX" dirty="0" smtClean="0">
                <a:solidFill>
                  <a:srgbClr val="00B050"/>
                </a:solidFill>
              </a:rPr>
              <a:t>factor</a:t>
            </a:r>
            <a:r>
              <a:rPr lang="es-MX" dirty="0" smtClean="0"/>
              <a:t>)</a:t>
            </a:r>
          </a:p>
          <a:p>
            <a:pPr lvl="1"/>
            <a:r>
              <a:rPr lang="es-MX" dirty="0" smtClean="0"/>
              <a:t>He </a:t>
            </a:r>
            <a:r>
              <a:rPr lang="es-MX" dirty="0" err="1" smtClean="0"/>
              <a:t>splits</a:t>
            </a:r>
            <a:r>
              <a:rPr lang="es-MX" dirty="0" smtClean="0"/>
              <a:t> </a:t>
            </a:r>
            <a:r>
              <a:rPr lang="es-MX" dirty="0" err="1" smtClean="0"/>
              <a:t>the</a:t>
            </a:r>
            <a:r>
              <a:rPr lang="es-MX" dirty="0" smtClean="0"/>
              <a:t> </a:t>
            </a:r>
            <a:r>
              <a:rPr lang="es-MX" dirty="0" err="1" smtClean="0">
                <a:solidFill>
                  <a:schemeClr val="accent1"/>
                </a:solidFill>
              </a:rPr>
              <a:t>participants</a:t>
            </a:r>
            <a:r>
              <a:rPr lang="es-MX" dirty="0" smtClean="0"/>
              <a:t> (</a:t>
            </a:r>
            <a:r>
              <a:rPr lang="es-MX" dirty="0" smtClean="0">
                <a:solidFill>
                  <a:srgbClr val="00B050"/>
                </a:solidFill>
              </a:rPr>
              <a:t>experimental </a:t>
            </a:r>
            <a:r>
              <a:rPr lang="es-MX" dirty="0" err="1" smtClean="0">
                <a:solidFill>
                  <a:srgbClr val="00B050"/>
                </a:solidFill>
              </a:rPr>
              <a:t>units</a:t>
            </a:r>
            <a:r>
              <a:rPr lang="es-MX" dirty="0" smtClean="0"/>
              <a:t>) </a:t>
            </a:r>
            <a:r>
              <a:rPr lang="es-MX" dirty="0" err="1" smtClean="0"/>
              <a:t>into</a:t>
            </a:r>
            <a:r>
              <a:rPr lang="es-MX" dirty="0" smtClean="0"/>
              <a:t> 3 </a:t>
            </a:r>
            <a:r>
              <a:rPr lang="es-MX" dirty="0" err="1" smtClean="0">
                <a:solidFill>
                  <a:schemeClr val="accent1"/>
                </a:solidFill>
              </a:rPr>
              <a:t>groups</a:t>
            </a:r>
            <a:r>
              <a:rPr lang="es-MX" dirty="0" smtClean="0"/>
              <a:t>; </a:t>
            </a:r>
            <a:r>
              <a:rPr lang="es-MX" dirty="0" err="1" smtClean="0"/>
              <a:t>one</a:t>
            </a:r>
            <a:r>
              <a:rPr lang="es-MX" dirty="0" smtClean="0"/>
              <a:t> </a:t>
            </a:r>
            <a:r>
              <a:rPr lang="es-MX" dirty="0" err="1" smtClean="0"/>
              <a:t>group</a:t>
            </a:r>
            <a:r>
              <a:rPr lang="es-MX" dirty="0" smtClean="0"/>
              <a:t> </a:t>
            </a:r>
            <a:r>
              <a:rPr lang="es-MX" dirty="0" err="1" smtClean="0"/>
              <a:t>receives</a:t>
            </a:r>
            <a:r>
              <a:rPr lang="es-MX" dirty="0" smtClean="0"/>
              <a:t> a placebo, </a:t>
            </a:r>
            <a:r>
              <a:rPr lang="es-MX" dirty="0" err="1" smtClean="0"/>
              <a:t>whilst</a:t>
            </a:r>
            <a:r>
              <a:rPr lang="es-MX" dirty="0" smtClean="0"/>
              <a:t> </a:t>
            </a:r>
            <a:r>
              <a:rPr lang="es-MX" dirty="0" err="1" smtClean="0"/>
              <a:t>the</a:t>
            </a:r>
            <a:r>
              <a:rPr lang="es-MX" dirty="0" smtClean="0"/>
              <a:t> </a:t>
            </a:r>
            <a:r>
              <a:rPr lang="es-MX" dirty="0" err="1" smtClean="0"/>
              <a:t>other</a:t>
            </a:r>
            <a:r>
              <a:rPr lang="es-MX" dirty="0" smtClean="0"/>
              <a:t> </a:t>
            </a:r>
            <a:r>
              <a:rPr lang="es-MX" dirty="0" err="1" smtClean="0"/>
              <a:t>two</a:t>
            </a:r>
            <a:r>
              <a:rPr lang="es-MX" dirty="0" smtClean="0"/>
              <a:t> </a:t>
            </a:r>
            <a:r>
              <a:rPr lang="es-MX" dirty="0" err="1" smtClean="0"/>
              <a:t>receive</a:t>
            </a:r>
            <a:r>
              <a:rPr lang="es-MX" dirty="0" smtClean="0"/>
              <a:t> </a:t>
            </a:r>
            <a:r>
              <a:rPr lang="es-MX" dirty="0" err="1" smtClean="0"/>
              <a:t>the</a:t>
            </a:r>
            <a:r>
              <a:rPr lang="es-MX" dirty="0" smtClean="0"/>
              <a:t> </a:t>
            </a:r>
            <a:r>
              <a:rPr lang="es-MX" dirty="0" err="1" smtClean="0"/>
              <a:t>drug</a:t>
            </a:r>
            <a:r>
              <a:rPr lang="es-MX" dirty="0" smtClean="0"/>
              <a:t> in </a:t>
            </a:r>
            <a:r>
              <a:rPr lang="es-MX" dirty="0" err="1" smtClean="0"/>
              <a:t>different</a:t>
            </a:r>
            <a:r>
              <a:rPr lang="es-MX" dirty="0" smtClean="0"/>
              <a:t> </a:t>
            </a:r>
            <a:r>
              <a:rPr lang="es-MX" dirty="0" err="1" smtClean="0"/>
              <a:t>concentrations</a:t>
            </a:r>
            <a:r>
              <a:rPr lang="es-MX" dirty="0" smtClean="0"/>
              <a:t> (</a:t>
            </a:r>
            <a:r>
              <a:rPr lang="es-MX" dirty="0" err="1" smtClean="0">
                <a:solidFill>
                  <a:srgbClr val="00B050"/>
                </a:solidFill>
              </a:rPr>
              <a:t>treatments</a:t>
            </a:r>
            <a:r>
              <a:rPr lang="es-MX" dirty="0" smtClean="0"/>
              <a:t>).</a:t>
            </a:r>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47</a:t>
            </a:fld>
            <a:endParaRPr lang="es-ES"/>
          </a:p>
        </p:txBody>
      </p:sp>
      <p:pic>
        <p:nvPicPr>
          <p:cNvPr id="72706" name="Picture 2" descr="http://www.carcinogenesis.com/articles/2011/10/1/images/JCarcinog_2011_10_1_17_83043_u6.jpg"/>
          <p:cNvPicPr>
            <a:picLocks noGrp="1" noChangeAspect="1" noChangeArrowheads="1"/>
          </p:cNvPicPr>
          <p:nvPr>
            <p:ph sz="half" idx="2"/>
          </p:nvPr>
        </p:nvPicPr>
        <p:blipFill>
          <a:blip r:embed="rId2" cstate="print"/>
          <a:srcRect/>
          <a:stretch>
            <a:fillRect/>
          </a:stretch>
        </p:blipFill>
        <p:spPr bwMode="auto">
          <a:xfrm>
            <a:off x="4648200" y="2630516"/>
            <a:ext cx="4038600" cy="2465330"/>
          </a:xfrm>
          <a:prstGeom prst="rect">
            <a:avLst/>
          </a:prstGeom>
          <a:noFill/>
        </p:spPr>
      </p:pic>
      <p:sp>
        <p:nvSpPr>
          <p:cNvPr id="9" name="8 CuadroTexto"/>
          <p:cNvSpPr txBox="1"/>
          <p:nvPr/>
        </p:nvSpPr>
        <p:spPr>
          <a:xfrm>
            <a:off x="1763688" y="6488668"/>
            <a:ext cx="6157007"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err="1" smtClean="0"/>
              <a:t>ZhuZ</a:t>
            </a:r>
            <a:r>
              <a:rPr lang="en-GB" dirty="0" smtClean="0"/>
              <a:t> et al, 2011, Journal of Carcinogenesis, 10:17</a:t>
            </a:r>
            <a:r>
              <a:rPr lang="es-MX" dirty="0" smtClean="0"/>
              <a:t>]</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sz="half" idx="1"/>
          </p:nvPr>
        </p:nvSpPr>
        <p:spPr>
          <a:xfrm>
            <a:off x="457200" y="1124744"/>
            <a:ext cx="4038600" cy="5001419"/>
          </a:xfrm>
        </p:spPr>
        <p:txBody>
          <a:bodyPr>
            <a:normAutofit fontScale="92500" lnSpcReduction="20000"/>
          </a:bodyPr>
          <a:lstStyle/>
          <a:p>
            <a:r>
              <a:rPr lang="es-MX" b="1" i="1" dirty="0" err="1" smtClean="0"/>
              <a:t>Example</a:t>
            </a:r>
            <a:r>
              <a:rPr lang="es-MX" dirty="0" smtClean="0"/>
              <a:t>:</a:t>
            </a:r>
          </a:p>
          <a:p>
            <a:pPr lvl="1"/>
            <a:r>
              <a:rPr lang="es-MX" dirty="0" smtClean="0"/>
              <a:t>A </a:t>
            </a:r>
            <a:r>
              <a:rPr lang="es-MX" dirty="0" err="1" smtClean="0"/>
              <a:t>researcher</a:t>
            </a:r>
            <a:r>
              <a:rPr lang="es-MX" dirty="0" smtClean="0"/>
              <a:t> in </a:t>
            </a:r>
            <a:r>
              <a:rPr lang="es-MX" dirty="0" err="1" smtClean="0"/>
              <a:t>public</a:t>
            </a:r>
            <a:r>
              <a:rPr lang="es-MX" dirty="0" smtClean="0"/>
              <a:t> </a:t>
            </a:r>
            <a:r>
              <a:rPr lang="es-MX" dirty="0" err="1" smtClean="0"/>
              <a:t>policy</a:t>
            </a:r>
            <a:r>
              <a:rPr lang="es-MX" dirty="0" smtClean="0"/>
              <a:t> </a:t>
            </a:r>
            <a:r>
              <a:rPr lang="es-MX" dirty="0" err="1" smtClean="0"/>
              <a:t>wants</a:t>
            </a:r>
            <a:r>
              <a:rPr lang="es-MX" dirty="0" smtClean="0"/>
              <a:t> </a:t>
            </a:r>
            <a:r>
              <a:rPr lang="es-MX" dirty="0" err="1" smtClean="0"/>
              <a:t>to</a:t>
            </a:r>
            <a:r>
              <a:rPr lang="es-MX" dirty="0" smtClean="0"/>
              <a:t> </a:t>
            </a:r>
            <a:r>
              <a:rPr lang="es-MX" dirty="0" err="1" smtClean="0"/>
              <a:t>know</a:t>
            </a:r>
            <a:r>
              <a:rPr lang="es-MX" dirty="0" smtClean="0"/>
              <a:t> </a:t>
            </a:r>
            <a:r>
              <a:rPr lang="es-MX" dirty="0" err="1" smtClean="0"/>
              <a:t>about</a:t>
            </a:r>
            <a:r>
              <a:rPr lang="es-MX" dirty="0" smtClean="0"/>
              <a:t> </a:t>
            </a:r>
            <a:r>
              <a:rPr lang="es-MX" dirty="0" err="1" smtClean="0"/>
              <a:t>which</a:t>
            </a:r>
            <a:r>
              <a:rPr lang="es-MX" dirty="0" smtClean="0"/>
              <a:t> </a:t>
            </a:r>
            <a:r>
              <a:rPr lang="es-MX" dirty="0" err="1" smtClean="0">
                <a:solidFill>
                  <a:schemeClr val="accent1"/>
                </a:solidFill>
              </a:rPr>
              <a:t>policy</a:t>
            </a:r>
            <a:r>
              <a:rPr lang="es-MX" dirty="0" smtClean="0">
                <a:solidFill>
                  <a:schemeClr val="accent1"/>
                </a:solidFill>
              </a:rPr>
              <a:t> of </a:t>
            </a:r>
            <a:r>
              <a:rPr lang="es-MX" dirty="0" err="1" smtClean="0">
                <a:solidFill>
                  <a:schemeClr val="accent1"/>
                </a:solidFill>
              </a:rPr>
              <a:t>water</a:t>
            </a:r>
            <a:r>
              <a:rPr lang="es-MX" dirty="0" smtClean="0">
                <a:solidFill>
                  <a:schemeClr val="accent1"/>
                </a:solidFill>
              </a:rPr>
              <a:t> </a:t>
            </a:r>
            <a:r>
              <a:rPr lang="es-MX" dirty="0" err="1" smtClean="0">
                <a:solidFill>
                  <a:schemeClr val="accent1"/>
                </a:solidFill>
              </a:rPr>
              <a:t>management</a:t>
            </a:r>
            <a:r>
              <a:rPr lang="es-MX" dirty="0" smtClean="0"/>
              <a:t> (</a:t>
            </a:r>
            <a:r>
              <a:rPr lang="es-MX" dirty="0" smtClean="0">
                <a:solidFill>
                  <a:srgbClr val="00B050"/>
                </a:solidFill>
              </a:rPr>
              <a:t>factor</a:t>
            </a:r>
            <a:r>
              <a:rPr lang="es-MX" dirty="0" smtClean="0"/>
              <a:t>) </a:t>
            </a:r>
            <a:r>
              <a:rPr lang="es-MX" dirty="0" err="1" smtClean="0"/>
              <a:t>is</a:t>
            </a:r>
            <a:r>
              <a:rPr lang="es-MX" dirty="0" smtClean="0"/>
              <a:t> more </a:t>
            </a:r>
            <a:r>
              <a:rPr lang="es-MX" dirty="0" err="1" smtClean="0"/>
              <a:t>efficient</a:t>
            </a:r>
            <a:r>
              <a:rPr lang="es-MX" dirty="0" smtClean="0"/>
              <a:t>.</a:t>
            </a:r>
          </a:p>
          <a:p>
            <a:pPr lvl="1"/>
            <a:r>
              <a:rPr lang="es-MX" dirty="0" smtClean="0"/>
              <a:t>He observes (</a:t>
            </a:r>
            <a:r>
              <a:rPr lang="es-MX" dirty="0" err="1" smtClean="0"/>
              <a:t>measure</a:t>
            </a:r>
            <a:r>
              <a:rPr lang="es-MX" dirty="0" smtClean="0"/>
              <a:t> </a:t>
            </a:r>
            <a:r>
              <a:rPr lang="es-MX" dirty="0" err="1" smtClean="0"/>
              <a:t>indicators</a:t>
            </a:r>
            <a:r>
              <a:rPr lang="es-MX" dirty="0" smtClean="0"/>
              <a:t>) of a total of 50 </a:t>
            </a:r>
            <a:r>
              <a:rPr lang="es-MX" dirty="0" err="1" smtClean="0">
                <a:solidFill>
                  <a:schemeClr val="accent1"/>
                </a:solidFill>
              </a:rPr>
              <a:t>municipalities</a:t>
            </a:r>
            <a:r>
              <a:rPr lang="es-MX" dirty="0" smtClean="0"/>
              <a:t> (</a:t>
            </a:r>
            <a:r>
              <a:rPr lang="es-MX" dirty="0" smtClean="0">
                <a:solidFill>
                  <a:srgbClr val="00B050"/>
                </a:solidFill>
              </a:rPr>
              <a:t>experimental </a:t>
            </a:r>
            <a:r>
              <a:rPr lang="es-MX" dirty="0" err="1" smtClean="0">
                <a:solidFill>
                  <a:srgbClr val="00B050"/>
                </a:solidFill>
              </a:rPr>
              <a:t>units</a:t>
            </a:r>
            <a:r>
              <a:rPr lang="es-MX" dirty="0" smtClean="0"/>
              <a:t>)</a:t>
            </a:r>
          </a:p>
          <a:p>
            <a:pPr lvl="1"/>
            <a:r>
              <a:rPr lang="es-MX" dirty="0" err="1" smtClean="0"/>
              <a:t>Then</a:t>
            </a:r>
            <a:r>
              <a:rPr lang="es-MX" dirty="0" smtClean="0"/>
              <a:t> he </a:t>
            </a:r>
            <a:r>
              <a:rPr lang="es-MX" dirty="0" err="1" smtClean="0"/>
              <a:t>considers</a:t>
            </a:r>
            <a:r>
              <a:rPr lang="es-MX" dirty="0" smtClean="0"/>
              <a:t> </a:t>
            </a:r>
            <a:r>
              <a:rPr lang="es-MX" dirty="0" err="1" smtClean="0"/>
              <a:t>the</a:t>
            </a:r>
            <a:r>
              <a:rPr lang="es-MX" dirty="0" smtClean="0"/>
              <a:t> </a:t>
            </a:r>
            <a:r>
              <a:rPr lang="es-MX" dirty="0" err="1" smtClean="0"/>
              <a:t>different</a:t>
            </a:r>
            <a:r>
              <a:rPr lang="es-MX" dirty="0" smtClean="0"/>
              <a:t> </a:t>
            </a:r>
            <a:r>
              <a:rPr lang="es-MX" dirty="0" err="1" smtClean="0"/>
              <a:t>policies</a:t>
            </a:r>
            <a:r>
              <a:rPr lang="es-MX" dirty="0" smtClean="0"/>
              <a:t> </a:t>
            </a:r>
            <a:r>
              <a:rPr lang="es-MX" dirty="0" err="1" smtClean="0"/>
              <a:t>by</a:t>
            </a:r>
            <a:r>
              <a:rPr lang="es-MX" dirty="0" smtClean="0"/>
              <a:t> </a:t>
            </a:r>
            <a:r>
              <a:rPr lang="es-MX" dirty="0" err="1" smtClean="0"/>
              <a:t>the</a:t>
            </a:r>
            <a:r>
              <a:rPr lang="es-MX" dirty="0" smtClean="0"/>
              <a:t> </a:t>
            </a:r>
            <a:r>
              <a:rPr lang="es-MX" dirty="0" err="1" smtClean="0">
                <a:solidFill>
                  <a:schemeClr val="accent1"/>
                </a:solidFill>
              </a:rPr>
              <a:t>size</a:t>
            </a:r>
            <a:r>
              <a:rPr lang="es-MX" dirty="0" smtClean="0">
                <a:solidFill>
                  <a:schemeClr val="accent1"/>
                </a:solidFill>
              </a:rPr>
              <a:t> of </a:t>
            </a:r>
            <a:r>
              <a:rPr lang="es-MX" dirty="0" err="1" smtClean="0">
                <a:solidFill>
                  <a:schemeClr val="accent1"/>
                </a:solidFill>
              </a:rPr>
              <a:t>the</a:t>
            </a:r>
            <a:r>
              <a:rPr lang="es-MX" dirty="0" smtClean="0">
                <a:solidFill>
                  <a:schemeClr val="accent1"/>
                </a:solidFill>
              </a:rPr>
              <a:t> </a:t>
            </a:r>
            <a:r>
              <a:rPr lang="es-MX" dirty="0" err="1" smtClean="0">
                <a:solidFill>
                  <a:schemeClr val="accent1"/>
                </a:solidFill>
              </a:rPr>
              <a:t>populations</a:t>
            </a:r>
            <a:r>
              <a:rPr lang="es-MX" dirty="0" smtClean="0"/>
              <a:t> in </a:t>
            </a:r>
            <a:r>
              <a:rPr lang="es-MX" dirty="0" err="1" smtClean="0"/>
              <a:t>those</a:t>
            </a:r>
            <a:r>
              <a:rPr lang="es-MX" dirty="0" smtClean="0"/>
              <a:t> </a:t>
            </a:r>
            <a:r>
              <a:rPr lang="es-MX" dirty="0" err="1" smtClean="0"/>
              <a:t>monicipalities</a:t>
            </a:r>
            <a:r>
              <a:rPr lang="es-MX" dirty="0" smtClean="0"/>
              <a:t>; </a:t>
            </a:r>
            <a:r>
              <a:rPr lang="es-MX" dirty="0" err="1" smtClean="0"/>
              <a:t>below</a:t>
            </a:r>
            <a:r>
              <a:rPr lang="es-MX" dirty="0" smtClean="0"/>
              <a:t> 10k, </a:t>
            </a:r>
            <a:r>
              <a:rPr lang="es-MX" dirty="0" err="1" smtClean="0"/>
              <a:t>between</a:t>
            </a:r>
            <a:r>
              <a:rPr lang="es-MX" dirty="0" smtClean="0"/>
              <a:t> 10k and 50k and </a:t>
            </a:r>
            <a:r>
              <a:rPr lang="es-MX" dirty="0" err="1" smtClean="0"/>
              <a:t>over</a:t>
            </a:r>
            <a:r>
              <a:rPr lang="es-MX" dirty="0" smtClean="0"/>
              <a:t> 50k (</a:t>
            </a:r>
            <a:r>
              <a:rPr lang="es-MX" dirty="0" err="1" smtClean="0">
                <a:solidFill>
                  <a:srgbClr val="00B050"/>
                </a:solidFill>
              </a:rPr>
              <a:t>treatment</a:t>
            </a:r>
            <a:r>
              <a:rPr lang="es-MX" dirty="0" smtClean="0"/>
              <a:t>).</a:t>
            </a:r>
            <a:endParaRPr lang="en-GB" dirty="0" smtClean="0"/>
          </a:p>
          <a:p>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48</a:t>
            </a:fld>
            <a:endParaRPr lang="es-ES"/>
          </a:p>
        </p:txBody>
      </p:sp>
      <p:pic>
        <p:nvPicPr>
          <p:cNvPr id="73730" name="Picture 2" descr="http://www.ec.gc.ca/eau-water/F25C70EC-4093-4176-AC1B-015A69EFCB10/Municipal-water-supply.gif"/>
          <p:cNvPicPr>
            <a:picLocks noGrp="1" noChangeAspect="1" noChangeArrowheads="1"/>
          </p:cNvPicPr>
          <p:nvPr>
            <p:ph sz="half" idx="2"/>
          </p:nvPr>
        </p:nvPicPr>
        <p:blipFill>
          <a:blip r:embed="rId2" cstate="print"/>
          <a:srcRect/>
          <a:stretch>
            <a:fillRect/>
          </a:stretch>
        </p:blipFill>
        <p:spPr bwMode="auto">
          <a:xfrm>
            <a:off x="4648199" y="2564904"/>
            <a:ext cx="4265455" cy="2465433"/>
          </a:xfrm>
          <a:prstGeom prst="rect">
            <a:avLst/>
          </a:prstGeom>
          <a:noFill/>
        </p:spPr>
      </p:pic>
      <p:sp>
        <p:nvSpPr>
          <p:cNvPr id="9" name="8 CuadroTexto"/>
          <p:cNvSpPr txBox="1"/>
          <p:nvPr/>
        </p:nvSpPr>
        <p:spPr>
          <a:xfrm>
            <a:off x="6012160" y="4941168"/>
            <a:ext cx="2648867" cy="369332"/>
          </a:xfrm>
          <a:prstGeom prst="rect">
            <a:avLst/>
          </a:prstGeom>
          <a:noFill/>
        </p:spPr>
        <p:txBody>
          <a:bodyPr wrap="none" rtlCol="0">
            <a:spAutoFit/>
          </a:bodyPr>
          <a:lstStyle/>
          <a:p>
            <a:r>
              <a:rPr lang="es-MX" dirty="0" smtClean="0"/>
              <a:t>Imagen de [</a:t>
            </a:r>
            <a:r>
              <a:rPr lang="en-GB" dirty="0" smtClean="0"/>
              <a:t>www.ec.gc.ca]</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AttentionCapture_Boxplot_Precision_ByClassifierAndFeatureSelection.tif"/>
          <p:cNvPicPr>
            <a:picLocks noGrp="1" noChangeAspect="1"/>
          </p:cNvPicPr>
          <p:nvPr>
            <p:ph sz="half" idx="2"/>
          </p:nvPr>
        </p:nvPicPr>
        <p:blipFill>
          <a:blip r:embed="rId2" cstate="print"/>
          <a:stretch>
            <a:fillRect/>
          </a:stretch>
        </p:blipFill>
        <p:spPr>
          <a:xfrm>
            <a:off x="1907704" y="4339220"/>
            <a:ext cx="5112568" cy="2188584"/>
          </a:xfrm>
        </p:spPr>
      </p:pic>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sz="half" idx="1"/>
          </p:nvPr>
        </p:nvSpPr>
        <p:spPr>
          <a:xfrm>
            <a:off x="457200" y="1124745"/>
            <a:ext cx="8075240" cy="3888432"/>
          </a:xfrm>
        </p:spPr>
        <p:txBody>
          <a:bodyPr>
            <a:normAutofit fontScale="92500"/>
          </a:bodyPr>
          <a:lstStyle/>
          <a:p>
            <a:r>
              <a:rPr lang="es-MX" b="1" i="1" dirty="0" err="1" smtClean="0"/>
              <a:t>Example</a:t>
            </a:r>
            <a:r>
              <a:rPr lang="es-MX" dirty="0" smtClean="0"/>
              <a:t>:</a:t>
            </a:r>
          </a:p>
          <a:p>
            <a:pPr lvl="1"/>
            <a:r>
              <a:rPr lang="es-MX" dirty="0" smtClean="0"/>
              <a:t>A </a:t>
            </a:r>
            <a:r>
              <a:rPr lang="es-MX" dirty="0" err="1" smtClean="0"/>
              <a:t>researcher</a:t>
            </a:r>
            <a:r>
              <a:rPr lang="es-MX" dirty="0" smtClean="0"/>
              <a:t> in </a:t>
            </a:r>
            <a:r>
              <a:rPr lang="es-MX" dirty="0" err="1" smtClean="0"/>
              <a:t>computer</a:t>
            </a:r>
            <a:r>
              <a:rPr lang="es-MX" dirty="0" smtClean="0"/>
              <a:t> </a:t>
            </a:r>
            <a:r>
              <a:rPr lang="es-MX" dirty="0" err="1" smtClean="0"/>
              <a:t>science</a:t>
            </a:r>
            <a:r>
              <a:rPr lang="es-MX" dirty="0" smtClean="0"/>
              <a:t> </a:t>
            </a:r>
            <a:r>
              <a:rPr lang="es-MX" dirty="0" err="1" smtClean="0"/>
              <a:t>wants</a:t>
            </a:r>
            <a:r>
              <a:rPr lang="es-MX" dirty="0" smtClean="0"/>
              <a:t> </a:t>
            </a:r>
            <a:r>
              <a:rPr lang="es-MX" dirty="0" err="1" smtClean="0"/>
              <a:t>to</a:t>
            </a:r>
            <a:r>
              <a:rPr lang="es-MX" dirty="0" smtClean="0"/>
              <a:t> </a:t>
            </a:r>
            <a:r>
              <a:rPr lang="es-MX" dirty="0" err="1" smtClean="0"/>
              <a:t>know</a:t>
            </a:r>
            <a:r>
              <a:rPr lang="es-MX" dirty="0" smtClean="0"/>
              <a:t> </a:t>
            </a:r>
            <a:r>
              <a:rPr lang="es-MX" dirty="0" err="1" smtClean="0"/>
              <a:t>how</a:t>
            </a:r>
            <a:r>
              <a:rPr lang="es-MX" dirty="0" smtClean="0"/>
              <a:t> </a:t>
            </a:r>
            <a:r>
              <a:rPr lang="es-MX" dirty="0" err="1" smtClean="0"/>
              <a:t>to</a:t>
            </a:r>
            <a:r>
              <a:rPr lang="es-MX" dirty="0" smtClean="0"/>
              <a:t> </a:t>
            </a:r>
            <a:r>
              <a:rPr lang="es-MX" dirty="0" err="1" smtClean="0"/>
              <a:t>get</a:t>
            </a:r>
            <a:r>
              <a:rPr lang="es-MX" dirty="0" smtClean="0"/>
              <a:t> </a:t>
            </a:r>
            <a:r>
              <a:rPr lang="es-MX" dirty="0" err="1" smtClean="0"/>
              <a:t>the</a:t>
            </a:r>
            <a:r>
              <a:rPr lang="es-MX" dirty="0" smtClean="0"/>
              <a:t> </a:t>
            </a:r>
            <a:r>
              <a:rPr lang="es-MX" dirty="0" err="1" smtClean="0"/>
              <a:t>better</a:t>
            </a:r>
            <a:r>
              <a:rPr lang="es-MX" dirty="0" smtClean="0"/>
              <a:t> </a:t>
            </a:r>
            <a:r>
              <a:rPr lang="es-MX" dirty="0" err="1" smtClean="0"/>
              <a:t>classification</a:t>
            </a:r>
            <a:r>
              <a:rPr lang="es-MX" dirty="0" smtClean="0"/>
              <a:t> of a </a:t>
            </a:r>
            <a:r>
              <a:rPr lang="es-MX" dirty="0" err="1" smtClean="0">
                <a:solidFill>
                  <a:schemeClr val="accent1"/>
                </a:solidFill>
              </a:rPr>
              <a:t>dataset</a:t>
            </a:r>
            <a:r>
              <a:rPr lang="es-MX" dirty="0" smtClean="0"/>
              <a:t> (</a:t>
            </a:r>
            <a:r>
              <a:rPr lang="es-MX" dirty="0" smtClean="0">
                <a:solidFill>
                  <a:srgbClr val="00B050"/>
                </a:solidFill>
              </a:rPr>
              <a:t>experimental </a:t>
            </a:r>
            <a:r>
              <a:rPr lang="es-MX" dirty="0" err="1" smtClean="0">
                <a:solidFill>
                  <a:srgbClr val="00B050"/>
                </a:solidFill>
              </a:rPr>
              <a:t>unit</a:t>
            </a:r>
            <a:r>
              <a:rPr lang="es-MX" dirty="0" smtClean="0"/>
              <a:t>) </a:t>
            </a:r>
            <a:r>
              <a:rPr lang="es-MX" dirty="0" err="1" smtClean="0"/>
              <a:t>described</a:t>
            </a:r>
            <a:r>
              <a:rPr lang="es-MX" dirty="0" smtClean="0"/>
              <a:t> </a:t>
            </a:r>
            <a:r>
              <a:rPr lang="es-MX" dirty="0" err="1" smtClean="0"/>
              <a:t>by</a:t>
            </a:r>
            <a:r>
              <a:rPr lang="es-MX" dirty="0" smtClean="0"/>
              <a:t> a </a:t>
            </a:r>
            <a:r>
              <a:rPr lang="es-MX" dirty="0" err="1" smtClean="0"/>
              <a:t>number</a:t>
            </a:r>
            <a:r>
              <a:rPr lang="es-MX" dirty="0" smtClean="0"/>
              <a:t> of </a:t>
            </a:r>
            <a:r>
              <a:rPr lang="es-MX" dirty="0" err="1" smtClean="0"/>
              <a:t>features</a:t>
            </a:r>
            <a:r>
              <a:rPr lang="es-MX" dirty="0" smtClean="0"/>
              <a:t>.</a:t>
            </a:r>
          </a:p>
          <a:p>
            <a:pPr lvl="1"/>
            <a:r>
              <a:rPr lang="es-MX" dirty="0" smtClean="0"/>
              <a:t>He </a:t>
            </a:r>
            <a:r>
              <a:rPr lang="es-MX" dirty="0" err="1" smtClean="0"/>
              <a:t>designs</a:t>
            </a:r>
            <a:r>
              <a:rPr lang="es-MX" dirty="0" smtClean="0"/>
              <a:t> </a:t>
            </a:r>
            <a:r>
              <a:rPr lang="es-MX" dirty="0" err="1" smtClean="0"/>
              <a:t>an</a:t>
            </a:r>
            <a:r>
              <a:rPr lang="es-MX" dirty="0" smtClean="0"/>
              <a:t> </a:t>
            </a:r>
            <a:r>
              <a:rPr lang="es-MX" dirty="0" err="1" smtClean="0"/>
              <a:t>experiment</a:t>
            </a:r>
            <a:r>
              <a:rPr lang="es-MX" dirty="0" smtClean="0"/>
              <a:t> in </a:t>
            </a:r>
            <a:r>
              <a:rPr lang="es-MX" dirty="0" err="1" smtClean="0"/>
              <a:t>which</a:t>
            </a:r>
            <a:r>
              <a:rPr lang="es-MX" dirty="0" smtClean="0"/>
              <a:t> he </a:t>
            </a:r>
            <a:r>
              <a:rPr lang="es-MX" dirty="0" err="1" smtClean="0"/>
              <a:t>classifies</a:t>
            </a:r>
            <a:r>
              <a:rPr lang="es-MX" dirty="0" smtClean="0"/>
              <a:t> </a:t>
            </a:r>
            <a:r>
              <a:rPr lang="es-MX" dirty="0" err="1" smtClean="0"/>
              <a:t>the</a:t>
            </a:r>
            <a:r>
              <a:rPr lang="es-MX" dirty="0" smtClean="0"/>
              <a:t> </a:t>
            </a:r>
            <a:r>
              <a:rPr lang="es-MX" dirty="0" err="1" smtClean="0"/>
              <a:t>dataset</a:t>
            </a:r>
            <a:r>
              <a:rPr lang="es-MX" dirty="0" smtClean="0"/>
              <a:t> </a:t>
            </a:r>
            <a:r>
              <a:rPr lang="es-MX" dirty="0" err="1" smtClean="0"/>
              <a:t>according</a:t>
            </a:r>
            <a:r>
              <a:rPr lang="es-MX" dirty="0" smtClean="0"/>
              <a:t> </a:t>
            </a:r>
            <a:r>
              <a:rPr lang="es-MX" dirty="0" err="1" smtClean="0"/>
              <a:t>to</a:t>
            </a:r>
            <a:r>
              <a:rPr lang="es-MX" dirty="0" smtClean="0"/>
              <a:t> </a:t>
            </a:r>
            <a:r>
              <a:rPr lang="es-MX" dirty="0" err="1" smtClean="0"/>
              <a:t>different</a:t>
            </a:r>
            <a:r>
              <a:rPr lang="es-MX" dirty="0" smtClean="0"/>
              <a:t> </a:t>
            </a:r>
            <a:r>
              <a:rPr lang="es-MX" dirty="0" err="1" smtClean="0">
                <a:solidFill>
                  <a:schemeClr val="accent1"/>
                </a:solidFill>
              </a:rPr>
              <a:t>feature</a:t>
            </a:r>
            <a:r>
              <a:rPr lang="es-MX" dirty="0" smtClean="0">
                <a:solidFill>
                  <a:schemeClr val="accent1"/>
                </a:solidFill>
              </a:rPr>
              <a:t> </a:t>
            </a:r>
            <a:r>
              <a:rPr lang="es-MX" dirty="0" err="1" smtClean="0">
                <a:solidFill>
                  <a:schemeClr val="accent1"/>
                </a:solidFill>
              </a:rPr>
              <a:t>selection</a:t>
            </a:r>
            <a:r>
              <a:rPr lang="es-MX" dirty="0" smtClean="0">
                <a:solidFill>
                  <a:schemeClr val="accent1"/>
                </a:solidFill>
              </a:rPr>
              <a:t> </a:t>
            </a:r>
            <a:r>
              <a:rPr lang="es-MX" dirty="0" err="1" smtClean="0">
                <a:solidFill>
                  <a:schemeClr val="accent1"/>
                </a:solidFill>
              </a:rPr>
              <a:t>techniques</a:t>
            </a:r>
            <a:r>
              <a:rPr lang="es-MX" dirty="0" smtClean="0"/>
              <a:t> (</a:t>
            </a:r>
            <a:r>
              <a:rPr lang="es-MX" dirty="0" smtClean="0">
                <a:solidFill>
                  <a:srgbClr val="00B050"/>
                </a:solidFill>
              </a:rPr>
              <a:t>factor 1</a:t>
            </a:r>
            <a:r>
              <a:rPr lang="es-MX" dirty="0" smtClean="0"/>
              <a:t>) and </a:t>
            </a:r>
            <a:r>
              <a:rPr lang="es-MX" dirty="0" err="1" smtClean="0"/>
              <a:t>different</a:t>
            </a:r>
            <a:r>
              <a:rPr lang="es-MX" dirty="0" smtClean="0"/>
              <a:t> </a:t>
            </a:r>
            <a:r>
              <a:rPr lang="es-MX" dirty="0" err="1" smtClean="0">
                <a:solidFill>
                  <a:schemeClr val="accent1"/>
                </a:solidFill>
              </a:rPr>
              <a:t>classifiers</a:t>
            </a:r>
            <a:r>
              <a:rPr lang="es-MX" dirty="0" smtClean="0"/>
              <a:t> (</a:t>
            </a:r>
            <a:r>
              <a:rPr lang="es-MX" dirty="0" smtClean="0">
                <a:solidFill>
                  <a:srgbClr val="00B050"/>
                </a:solidFill>
              </a:rPr>
              <a:t>factor 2</a:t>
            </a:r>
            <a:r>
              <a:rPr lang="es-MX" dirty="0" smtClean="0"/>
              <a:t>).</a:t>
            </a:r>
          </a:p>
          <a:p>
            <a:pPr lvl="1"/>
            <a:r>
              <a:rPr lang="es-MX" dirty="0" err="1" smtClean="0"/>
              <a:t>Each</a:t>
            </a:r>
            <a:r>
              <a:rPr lang="es-MX" dirty="0" smtClean="0"/>
              <a:t> </a:t>
            </a:r>
            <a:r>
              <a:rPr lang="es-MX" dirty="0" err="1" smtClean="0"/>
              <a:t>simulation</a:t>
            </a:r>
            <a:r>
              <a:rPr lang="es-MX" dirty="0" smtClean="0"/>
              <a:t>, he </a:t>
            </a:r>
            <a:r>
              <a:rPr lang="es-MX" dirty="0" err="1" smtClean="0"/>
              <a:t>chooses</a:t>
            </a:r>
            <a:r>
              <a:rPr lang="es-MX" dirty="0" smtClean="0"/>
              <a:t> </a:t>
            </a:r>
            <a:r>
              <a:rPr lang="es-MX" dirty="0" smtClean="0">
                <a:solidFill>
                  <a:schemeClr val="accent1"/>
                </a:solidFill>
              </a:rPr>
              <a:t>a </a:t>
            </a:r>
            <a:r>
              <a:rPr lang="es-MX" dirty="0" err="1" smtClean="0">
                <a:solidFill>
                  <a:schemeClr val="accent1"/>
                </a:solidFill>
              </a:rPr>
              <a:t>pair</a:t>
            </a:r>
            <a:r>
              <a:rPr lang="es-MX" dirty="0" smtClean="0">
                <a:solidFill>
                  <a:schemeClr val="accent1"/>
                </a:solidFill>
              </a:rPr>
              <a:t> &lt;</a:t>
            </a:r>
            <a:r>
              <a:rPr lang="es-MX" dirty="0" err="1" smtClean="0">
                <a:solidFill>
                  <a:schemeClr val="accent1"/>
                </a:solidFill>
              </a:rPr>
              <a:t>feature</a:t>
            </a:r>
            <a:r>
              <a:rPr lang="es-MX" dirty="0" smtClean="0">
                <a:solidFill>
                  <a:schemeClr val="accent1"/>
                </a:solidFill>
              </a:rPr>
              <a:t> </a:t>
            </a:r>
            <a:r>
              <a:rPr lang="es-MX" dirty="0" err="1" smtClean="0">
                <a:solidFill>
                  <a:schemeClr val="accent1"/>
                </a:solidFill>
              </a:rPr>
              <a:t>selection</a:t>
            </a:r>
            <a:r>
              <a:rPr lang="es-MX" dirty="0" smtClean="0">
                <a:solidFill>
                  <a:schemeClr val="accent1"/>
                </a:solidFill>
              </a:rPr>
              <a:t> </a:t>
            </a:r>
            <a:r>
              <a:rPr lang="es-MX" dirty="0" err="1" smtClean="0">
                <a:solidFill>
                  <a:schemeClr val="accent1"/>
                </a:solidFill>
              </a:rPr>
              <a:t>technique</a:t>
            </a:r>
            <a:r>
              <a:rPr lang="es-MX" dirty="0" smtClean="0">
                <a:solidFill>
                  <a:schemeClr val="accent1"/>
                </a:solidFill>
              </a:rPr>
              <a:t>, </a:t>
            </a:r>
            <a:r>
              <a:rPr lang="es-MX" dirty="0" err="1" smtClean="0">
                <a:solidFill>
                  <a:schemeClr val="accent1"/>
                </a:solidFill>
              </a:rPr>
              <a:t>classifier</a:t>
            </a:r>
            <a:r>
              <a:rPr lang="es-MX" dirty="0" smtClean="0">
                <a:solidFill>
                  <a:schemeClr val="accent1"/>
                </a:solidFill>
              </a:rPr>
              <a:t>&gt; </a:t>
            </a:r>
            <a:r>
              <a:rPr lang="es-MX" dirty="0" err="1" smtClean="0">
                <a:solidFill>
                  <a:schemeClr val="accent1"/>
                </a:solidFill>
              </a:rPr>
              <a:t>with</a:t>
            </a:r>
            <a:r>
              <a:rPr lang="es-MX" dirty="0" smtClean="0">
                <a:solidFill>
                  <a:schemeClr val="accent1"/>
                </a:solidFill>
              </a:rPr>
              <a:t> a </a:t>
            </a:r>
            <a:r>
              <a:rPr lang="es-MX" dirty="0" err="1" smtClean="0">
                <a:solidFill>
                  <a:schemeClr val="accent1"/>
                </a:solidFill>
              </a:rPr>
              <a:t>specific</a:t>
            </a:r>
            <a:r>
              <a:rPr lang="es-MX" dirty="0" smtClean="0">
                <a:solidFill>
                  <a:schemeClr val="accent1"/>
                </a:solidFill>
              </a:rPr>
              <a:t> </a:t>
            </a:r>
            <a:r>
              <a:rPr lang="es-MX" dirty="0" err="1" smtClean="0">
                <a:solidFill>
                  <a:schemeClr val="accent1"/>
                </a:solidFill>
              </a:rPr>
              <a:t>parameterization</a:t>
            </a:r>
            <a:r>
              <a:rPr lang="es-MX" dirty="0" smtClean="0"/>
              <a:t> (</a:t>
            </a:r>
            <a:r>
              <a:rPr lang="es-MX" dirty="0" err="1" smtClean="0">
                <a:solidFill>
                  <a:srgbClr val="00B050"/>
                </a:solidFill>
              </a:rPr>
              <a:t>treatment</a:t>
            </a:r>
            <a:r>
              <a:rPr lang="es-MX" dirty="0" smtClean="0"/>
              <a:t>).</a:t>
            </a:r>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49</a:t>
            </a:fld>
            <a:endParaRPr lang="es-ES"/>
          </a:p>
        </p:txBody>
      </p:sp>
      <p:sp>
        <p:nvSpPr>
          <p:cNvPr id="9" name="8 CuadroTexto"/>
          <p:cNvSpPr txBox="1"/>
          <p:nvPr/>
        </p:nvSpPr>
        <p:spPr>
          <a:xfrm>
            <a:off x="2987824" y="6488668"/>
            <a:ext cx="3868238" cy="369332"/>
          </a:xfrm>
          <a:prstGeom prst="rect">
            <a:avLst/>
          </a:prstGeom>
          <a:noFill/>
        </p:spPr>
        <p:txBody>
          <a:bodyPr wrap="none" rtlCol="0">
            <a:spAutoFit/>
          </a:bodyPr>
          <a:lstStyle/>
          <a:p>
            <a:r>
              <a:rPr lang="es-MX" dirty="0" smtClean="0"/>
              <a:t>Figure [</a:t>
            </a:r>
            <a:r>
              <a:rPr lang="en-GB" dirty="0" smtClean="0"/>
              <a:t>Self elaborated; project LACCIR]</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Excuse No. 2</a:t>
            </a:r>
            <a:endParaRPr lang="en-GB" dirty="0"/>
          </a:p>
        </p:txBody>
      </p:sp>
      <p:sp>
        <p:nvSpPr>
          <p:cNvPr id="3" name="2 Marcador de contenido"/>
          <p:cNvSpPr>
            <a:spLocks noGrp="1"/>
          </p:cNvSpPr>
          <p:nvPr>
            <p:ph idx="1"/>
          </p:nvPr>
        </p:nvSpPr>
        <p:spPr/>
        <p:txBody>
          <a:bodyPr>
            <a:normAutofit fontScale="70000" lnSpcReduction="2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“My </a:t>
            </a:r>
            <a:r>
              <a:rPr lang="es-MX" dirty="0" err="1" smtClean="0"/>
              <a:t>research</a:t>
            </a:r>
            <a:r>
              <a:rPr lang="es-MX" dirty="0" smtClean="0"/>
              <a:t> </a:t>
            </a:r>
            <a:r>
              <a:rPr lang="es-MX" dirty="0" err="1" smtClean="0"/>
              <a:t>is</a:t>
            </a:r>
            <a:r>
              <a:rPr lang="es-MX" dirty="0" smtClean="0"/>
              <a:t> </a:t>
            </a:r>
            <a:r>
              <a:rPr lang="es-MX" dirty="0" err="1" smtClean="0"/>
              <a:t>theoretical</a:t>
            </a:r>
            <a:r>
              <a:rPr lang="es-MX" dirty="0" smtClean="0"/>
              <a:t>, </a:t>
            </a:r>
            <a:r>
              <a:rPr lang="es-MX" dirty="0" err="1" smtClean="0"/>
              <a:t>not</a:t>
            </a:r>
            <a:r>
              <a:rPr lang="es-MX" dirty="0" smtClean="0"/>
              <a:t> experimental ergo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which</a:t>
            </a:r>
            <a:r>
              <a:rPr lang="es-MX" dirty="0" smtClean="0"/>
              <a:t> </a:t>
            </a:r>
            <a:r>
              <a:rPr lang="es-MX" dirty="0" err="1" smtClean="0"/>
              <a:t>puts</a:t>
            </a:r>
            <a:r>
              <a:rPr lang="es-MX" dirty="0" smtClean="0"/>
              <a:t> </a:t>
            </a:r>
            <a:r>
              <a:rPr lang="es-MX" dirty="0" err="1" smtClean="0"/>
              <a:t>experimentation</a:t>
            </a:r>
            <a:r>
              <a:rPr lang="es-MX" dirty="0" smtClean="0"/>
              <a:t> in </a:t>
            </a:r>
            <a:r>
              <a:rPr lang="es-MX" dirty="0" err="1" smtClean="0"/>
              <a:t>its</a:t>
            </a:r>
            <a:r>
              <a:rPr lang="es-MX" dirty="0" smtClean="0"/>
              <a:t> </a:t>
            </a:r>
            <a:r>
              <a:rPr lang="es-MX" dirty="0" err="1" smtClean="0"/>
              <a:t>core</a:t>
            </a:r>
            <a:r>
              <a:rPr lang="es-MX" dirty="0" smtClean="0"/>
              <a:t>, </a:t>
            </a:r>
            <a:r>
              <a:rPr lang="es-MX" dirty="0" err="1" smtClean="0"/>
              <a:t>does</a:t>
            </a:r>
            <a:r>
              <a:rPr lang="es-MX" dirty="0" smtClean="0"/>
              <a:t> </a:t>
            </a:r>
            <a:r>
              <a:rPr lang="es-MX" dirty="0" err="1" smtClean="0"/>
              <a:t>not</a:t>
            </a:r>
            <a:r>
              <a:rPr lang="es-MX" dirty="0" smtClean="0"/>
              <a:t> </a:t>
            </a:r>
            <a:r>
              <a:rPr lang="es-MX" dirty="0" err="1" smtClean="0"/>
              <a:t>apply</a:t>
            </a:r>
            <a:r>
              <a:rPr lang="es-MX" dirty="0" smtClean="0"/>
              <a:t> in my case.”</a:t>
            </a:r>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err="1" smtClean="0"/>
              <a:t>Theory</a:t>
            </a:r>
            <a:r>
              <a:rPr lang="es-MX" dirty="0" smtClean="0"/>
              <a:t> </a:t>
            </a:r>
            <a:r>
              <a:rPr lang="es-MX" dirty="0" err="1" smtClean="0"/>
              <a:t>is</a:t>
            </a:r>
            <a:r>
              <a:rPr lang="es-MX" dirty="0" smtClean="0"/>
              <a:t> so </a:t>
            </a:r>
            <a:r>
              <a:rPr lang="es-MX" dirty="0" err="1" smtClean="0"/>
              <a:t>far</a:t>
            </a:r>
            <a:r>
              <a:rPr lang="es-MX" dirty="0" smtClean="0"/>
              <a:t> superior </a:t>
            </a:r>
            <a:r>
              <a:rPr lang="es-MX" dirty="0" err="1" smtClean="0"/>
              <a:t>to</a:t>
            </a:r>
            <a:r>
              <a:rPr lang="es-MX" dirty="0" smtClean="0"/>
              <a:t> </a:t>
            </a:r>
            <a:r>
              <a:rPr lang="es-MX" dirty="0" err="1" smtClean="0"/>
              <a:t>experimentation</a:t>
            </a:r>
            <a:r>
              <a:rPr lang="es-MX" dirty="0" smtClean="0"/>
              <a:t> </a:t>
            </a:r>
            <a:r>
              <a:rPr lang="es-MX" dirty="0" err="1" smtClean="0"/>
              <a:t>that</a:t>
            </a:r>
            <a:r>
              <a:rPr lang="es-MX" dirty="0" smtClean="0"/>
              <a:t> I </a:t>
            </a:r>
            <a:r>
              <a:rPr lang="es-MX" dirty="0" err="1" smtClean="0"/>
              <a:t>cannot</a:t>
            </a:r>
            <a:r>
              <a:rPr lang="es-MX" dirty="0" smtClean="0"/>
              <a:t> </a:t>
            </a:r>
            <a:r>
              <a:rPr lang="es-MX" dirty="0" err="1" smtClean="0"/>
              <a:t>bother</a:t>
            </a:r>
            <a:r>
              <a:rPr lang="es-MX" dirty="0" smtClean="0"/>
              <a:t> </a:t>
            </a:r>
            <a:r>
              <a:rPr lang="es-MX" dirty="0" err="1" smtClean="0"/>
              <a:t>to</a:t>
            </a:r>
            <a:r>
              <a:rPr lang="es-MX" dirty="0" smtClean="0"/>
              <a:t> </a:t>
            </a:r>
            <a:r>
              <a:rPr lang="es-MX" dirty="0" err="1" smtClean="0"/>
              <a:t>express</a:t>
            </a:r>
            <a:r>
              <a:rPr lang="es-MX" dirty="0" smtClean="0"/>
              <a:t> my </a:t>
            </a:r>
            <a:r>
              <a:rPr lang="es-MX" dirty="0" err="1" smtClean="0"/>
              <a:t>research</a:t>
            </a:r>
            <a:r>
              <a:rPr lang="es-MX" dirty="0" smtClean="0"/>
              <a:t> in </a:t>
            </a:r>
            <a:r>
              <a:rPr lang="es-MX" dirty="0" err="1" smtClean="0"/>
              <a:t>those</a:t>
            </a:r>
            <a:r>
              <a:rPr lang="es-MX" dirty="0" smtClean="0"/>
              <a:t> </a:t>
            </a:r>
            <a:r>
              <a:rPr lang="es-MX" dirty="0" err="1" smtClean="0"/>
              <a:t>meaningless</a:t>
            </a:r>
            <a:r>
              <a:rPr lang="es-MX" dirty="0" smtClean="0"/>
              <a:t> </a:t>
            </a:r>
            <a:r>
              <a:rPr lang="es-MX" dirty="0" err="1" smtClean="0"/>
              <a:t>terms</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err="1" smtClean="0"/>
              <a:t>Drop</a:t>
            </a:r>
            <a:r>
              <a:rPr lang="es-MX" dirty="0" smtClean="0"/>
              <a:t> </a:t>
            </a:r>
            <a:r>
              <a:rPr lang="es-MX" dirty="0" err="1" smtClean="0"/>
              <a:t>your</a:t>
            </a:r>
            <a:r>
              <a:rPr lang="es-MX" dirty="0" smtClean="0"/>
              <a:t> </a:t>
            </a:r>
            <a:r>
              <a:rPr lang="es-MX" dirty="0" err="1" smtClean="0"/>
              <a:t>cynicism</a:t>
            </a:r>
            <a:endParaRPr lang="es-MX" dirty="0" smtClean="0"/>
          </a:p>
          <a:p>
            <a:pPr lvl="1"/>
            <a:r>
              <a:rPr lang="es-MX" dirty="0" err="1" smtClean="0"/>
              <a:t>Theory</a:t>
            </a:r>
            <a:r>
              <a:rPr lang="es-MX" dirty="0" smtClean="0"/>
              <a:t> </a:t>
            </a:r>
            <a:r>
              <a:rPr lang="es-MX" dirty="0" err="1" smtClean="0"/>
              <a:t>is</a:t>
            </a:r>
            <a:r>
              <a:rPr lang="es-MX" dirty="0" smtClean="0"/>
              <a:t> </a:t>
            </a:r>
            <a:r>
              <a:rPr lang="es-MX" dirty="0" err="1" smtClean="0"/>
              <a:t>absolutely</a:t>
            </a:r>
            <a:r>
              <a:rPr lang="es-MX" dirty="0" smtClean="0"/>
              <a:t> </a:t>
            </a:r>
            <a:r>
              <a:rPr lang="es-MX" dirty="0" err="1" smtClean="0"/>
              <a:t>necessary</a:t>
            </a:r>
            <a:r>
              <a:rPr lang="es-MX" dirty="0" smtClean="0"/>
              <a:t> and central </a:t>
            </a:r>
            <a:r>
              <a:rPr lang="es-MX" dirty="0" err="1" smtClean="0"/>
              <a:t>to</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endParaRPr lang="es-MX" dirty="0" smtClean="0"/>
          </a:p>
          <a:p>
            <a:pPr lvl="2"/>
            <a:r>
              <a:rPr lang="es-MX" dirty="0" smtClean="0"/>
              <a:t>…in </a:t>
            </a:r>
            <a:r>
              <a:rPr lang="es-MX" dirty="0" err="1" smtClean="0"/>
              <a:t>fact</a:t>
            </a:r>
            <a:r>
              <a:rPr lang="es-MX" dirty="0" smtClean="0"/>
              <a:t>; </a:t>
            </a:r>
            <a:r>
              <a:rPr lang="es-MX" dirty="0" err="1" smtClean="0"/>
              <a:t>it</a:t>
            </a:r>
            <a:r>
              <a:rPr lang="es-MX" dirty="0" smtClean="0"/>
              <a:t> </a:t>
            </a:r>
            <a:r>
              <a:rPr lang="es-MX" dirty="0" err="1" smtClean="0"/>
              <a:t>was</a:t>
            </a:r>
            <a:r>
              <a:rPr lang="es-MX" dirty="0" smtClean="0"/>
              <a:t> Galileo </a:t>
            </a:r>
            <a:r>
              <a:rPr lang="es-MX" dirty="0" err="1" smtClean="0"/>
              <a:t>who</a:t>
            </a:r>
            <a:r>
              <a:rPr lang="es-MX" dirty="0" smtClean="0"/>
              <a:t> </a:t>
            </a:r>
            <a:r>
              <a:rPr lang="es-MX" dirty="0" err="1" smtClean="0"/>
              <a:t>first</a:t>
            </a:r>
            <a:r>
              <a:rPr lang="es-MX" dirty="0" smtClean="0"/>
              <a:t> </a:t>
            </a:r>
            <a:r>
              <a:rPr lang="es-MX" dirty="0" err="1" smtClean="0"/>
              <a:t>introduced</a:t>
            </a:r>
            <a:r>
              <a:rPr lang="es-MX" dirty="0" smtClean="0"/>
              <a:t> </a:t>
            </a:r>
            <a:r>
              <a:rPr lang="es-MX" dirty="0" err="1" smtClean="0"/>
              <a:t>mathematical</a:t>
            </a:r>
            <a:r>
              <a:rPr lang="es-MX" dirty="0" smtClean="0"/>
              <a:t> </a:t>
            </a:r>
            <a:r>
              <a:rPr lang="es-MX" dirty="0" err="1" smtClean="0"/>
              <a:t>demonstration</a:t>
            </a:r>
            <a:r>
              <a:rPr lang="es-MX" dirty="0" smtClean="0"/>
              <a:t> </a:t>
            </a:r>
            <a:r>
              <a:rPr lang="es-MX" dirty="0" err="1" smtClean="0"/>
              <a:t>to</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a:t>
            </a:r>
          </a:p>
          <a:p>
            <a:pPr lvl="2"/>
            <a:r>
              <a:rPr lang="es-MX" dirty="0" smtClean="0"/>
              <a:t>…so </a:t>
            </a:r>
            <a:r>
              <a:rPr lang="es-MX" dirty="0" err="1" smtClean="0"/>
              <a:t>if</a:t>
            </a:r>
            <a:r>
              <a:rPr lang="es-MX" dirty="0" smtClean="0"/>
              <a:t> Galileo </a:t>
            </a:r>
            <a:r>
              <a:rPr lang="es-MX" dirty="0" err="1" smtClean="0"/>
              <a:t>could</a:t>
            </a:r>
            <a:r>
              <a:rPr lang="es-MX" dirty="0" smtClean="0"/>
              <a:t>, so </a:t>
            </a:r>
            <a:r>
              <a:rPr lang="es-MX" dirty="0" err="1" smtClean="0"/>
              <a:t>could</a:t>
            </a:r>
            <a:r>
              <a:rPr lang="es-MX" dirty="0" smtClean="0"/>
              <a:t> </a:t>
            </a:r>
            <a:r>
              <a:rPr lang="es-MX" dirty="0" err="1" smtClean="0"/>
              <a:t>you</a:t>
            </a:r>
            <a:r>
              <a:rPr lang="es-MX" dirty="0" smtClean="0"/>
              <a:t>…</a:t>
            </a:r>
          </a:p>
          <a:p>
            <a:pPr lvl="1"/>
            <a:r>
              <a:rPr lang="es-MX" dirty="0" err="1" smtClean="0"/>
              <a:t>Moreover</a:t>
            </a:r>
            <a:r>
              <a:rPr lang="es-MX" dirty="0" smtClean="0"/>
              <a:t>; </a:t>
            </a:r>
            <a:r>
              <a:rPr lang="es-MX" dirty="0" err="1" smtClean="0"/>
              <a:t>mind</a:t>
            </a:r>
            <a:r>
              <a:rPr lang="es-MX" dirty="0" smtClean="0"/>
              <a:t> </a:t>
            </a:r>
            <a:r>
              <a:rPr lang="es-MX" dirty="0" err="1" smtClean="0"/>
              <a:t>you</a:t>
            </a:r>
            <a:r>
              <a:rPr lang="es-MX" dirty="0" smtClean="0"/>
              <a:t> </a:t>
            </a:r>
            <a:r>
              <a:rPr lang="es-MX" dirty="0" err="1" smtClean="0"/>
              <a:t>but</a:t>
            </a:r>
            <a:r>
              <a:rPr lang="es-MX" dirty="0" smtClean="0"/>
              <a:t> </a:t>
            </a:r>
            <a:r>
              <a:rPr lang="es-MX" dirty="0" err="1" smtClean="0"/>
              <a:t>you</a:t>
            </a:r>
            <a:r>
              <a:rPr lang="es-MX" dirty="0" smtClean="0"/>
              <a:t> </a:t>
            </a:r>
            <a:r>
              <a:rPr lang="es-MX" dirty="0" smtClean="0"/>
              <a:t>“</a:t>
            </a:r>
            <a:r>
              <a:rPr lang="en-GB" dirty="0" smtClean="0"/>
              <a:t>will eventually have to show that these theoretical predictions are borne out in practice” [Bundy, </a:t>
            </a:r>
            <a:r>
              <a:rPr lang="es-MX" dirty="0" smtClean="0"/>
              <a:t>“</a:t>
            </a:r>
            <a:r>
              <a:rPr lang="es-MX" dirty="0" err="1" smtClean="0"/>
              <a:t>The</a:t>
            </a:r>
            <a:r>
              <a:rPr lang="es-MX" dirty="0" smtClean="0"/>
              <a:t> </a:t>
            </a:r>
            <a:r>
              <a:rPr lang="es-MX" dirty="0" err="1" smtClean="0"/>
              <a:t>need</a:t>
            </a:r>
            <a:r>
              <a:rPr lang="es-MX" dirty="0" smtClean="0"/>
              <a:t> </a:t>
            </a:r>
            <a:r>
              <a:rPr lang="es-MX" dirty="0" err="1" smtClean="0"/>
              <a:t>for</a:t>
            </a:r>
            <a:r>
              <a:rPr lang="es-MX" dirty="0" smtClean="0"/>
              <a:t> a </a:t>
            </a:r>
            <a:r>
              <a:rPr lang="es-MX" dirty="0" err="1" smtClean="0"/>
              <a:t>hypothesis</a:t>
            </a:r>
            <a:r>
              <a:rPr lang="es-MX" dirty="0" smtClean="0"/>
              <a:t> in </a:t>
            </a:r>
            <a:r>
              <a:rPr lang="es-MX" dirty="0" err="1" smtClean="0"/>
              <a:t>informatics</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a:t>
            </a:fld>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lnSpcReduction="10000"/>
          </a:bodyPr>
          <a:lstStyle/>
          <a:p>
            <a:r>
              <a:rPr lang="es-MX" b="1" dirty="0" err="1" smtClean="0">
                <a:solidFill>
                  <a:srgbClr val="FF0000"/>
                </a:solidFill>
              </a:rPr>
              <a:t>Design</a:t>
            </a:r>
            <a:r>
              <a:rPr lang="es-MX" b="1" dirty="0" smtClean="0">
                <a:solidFill>
                  <a:srgbClr val="FF0000"/>
                </a:solidFill>
              </a:rPr>
              <a:t> </a:t>
            </a:r>
            <a:r>
              <a:rPr lang="es-MX" b="1" dirty="0" err="1" smtClean="0">
                <a:solidFill>
                  <a:srgbClr val="FF0000"/>
                </a:solidFill>
              </a:rPr>
              <a:t>matrix</a:t>
            </a:r>
            <a:r>
              <a:rPr lang="es-MX" dirty="0" smtClean="0"/>
              <a:t>:</a:t>
            </a:r>
          </a:p>
          <a:p>
            <a:pPr lvl="1"/>
            <a:r>
              <a:rPr lang="es-MX" dirty="0" err="1" smtClean="0"/>
              <a:t>The</a:t>
            </a:r>
            <a:r>
              <a:rPr lang="es-MX" dirty="0" smtClean="0"/>
              <a:t> </a:t>
            </a:r>
            <a:r>
              <a:rPr lang="es-MX" b="1" dirty="0" err="1" smtClean="0">
                <a:solidFill>
                  <a:srgbClr val="FF0000"/>
                </a:solidFill>
              </a:rPr>
              <a:t>design</a:t>
            </a:r>
            <a:r>
              <a:rPr lang="es-MX" b="1" dirty="0" smtClean="0">
                <a:solidFill>
                  <a:srgbClr val="FF0000"/>
                </a:solidFill>
              </a:rPr>
              <a:t> </a:t>
            </a:r>
            <a:r>
              <a:rPr lang="es-MX" b="1" dirty="0" err="1" smtClean="0">
                <a:solidFill>
                  <a:srgbClr val="FF0000"/>
                </a:solidFill>
              </a:rPr>
              <a:t>matrix</a:t>
            </a:r>
            <a:r>
              <a:rPr lang="es-MX" dirty="0" smtClean="0"/>
              <a:t> </a:t>
            </a:r>
            <a:r>
              <a:rPr lang="es-MX" dirty="0" err="1" smtClean="0"/>
              <a:t>is</a:t>
            </a:r>
            <a:r>
              <a:rPr lang="es-MX" dirty="0" smtClean="0"/>
              <a:t> a </a:t>
            </a:r>
            <a:r>
              <a:rPr lang="es-MX" dirty="0" err="1" smtClean="0"/>
              <a:t>matrix</a:t>
            </a:r>
            <a:r>
              <a:rPr lang="es-MX" dirty="0" smtClean="0"/>
              <a:t> </a:t>
            </a:r>
            <a:r>
              <a:rPr lang="es-MX" dirty="0" err="1" smtClean="0"/>
              <a:t>whose</a:t>
            </a:r>
            <a:r>
              <a:rPr lang="es-MX" dirty="0" smtClean="0"/>
              <a:t> </a:t>
            </a:r>
            <a:r>
              <a:rPr lang="es-MX" dirty="0" err="1" smtClean="0"/>
              <a:t>rows</a:t>
            </a:r>
            <a:r>
              <a:rPr lang="es-MX" dirty="0" smtClean="0"/>
              <a:t> </a:t>
            </a:r>
            <a:r>
              <a:rPr lang="es-MX" dirty="0" err="1" smtClean="0"/>
              <a:t>represent</a:t>
            </a:r>
            <a:r>
              <a:rPr lang="es-MX" dirty="0" smtClean="0"/>
              <a:t> experimental </a:t>
            </a:r>
            <a:r>
              <a:rPr lang="es-MX" dirty="0" err="1" smtClean="0"/>
              <a:t>units</a:t>
            </a:r>
            <a:r>
              <a:rPr lang="es-MX" dirty="0" smtClean="0"/>
              <a:t> and </a:t>
            </a:r>
            <a:r>
              <a:rPr lang="es-MX" dirty="0" err="1" smtClean="0"/>
              <a:t>whose</a:t>
            </a:r>
            <a:r>
              <a:rPr lang="es-MX" dirty="0" smtClean="0"/>
              <a:t> </a:t>
            </a:r>
            <a:r>
              <a:rPr lang="es-MX" dirty="0" err="1" smtClean="0"/>
              <a:t>columns</a:t>
            </a:r>
            <a:r>
              <a:rPr lang="es-MX" dirty="0" smtClean="0"/>
              <a:t> </a:t>
            </a:r>
            <a:r>
              <a:rPr lang="es-MX" dirty="0" err="1" smtClean="0"/>
              <a:t>correspond</a:t>
            </a:r>
            <a:r>
              <a:rPr lang="es-MX" dirty="0" smtClean="0"/>
              <a:t> </a:t>
            </a:r>
            <a:r>
              <a:rPr lang="es-MX" dirty="0" err="1" smtClean="0"/>
              <a:t>to</a:t>
            </a:r>
            <a:r>
              <a:rPr lang="es-MX" dirty="0" smtClean="0"/>
              <a:t> </a:t>
            </a:r>
            <a:r>
              <a:rPr lang="es-MX" dirty="0" err="1" smtClean="0"/>
              <a:t>the</a:t>
            </a:r>
            <a:r>
              <a:rPr lang="es-MX" dirty="0" smtClean="0"/>
              <a:t> </a:t>
            </a:r>
            <a:r>
              <a:rPr lang="es-MX" dirty="0" err="1" smtClean="0"/>
              <a:t>different</a:t>
            </a:r>
            <a:r>
              <a:rPr lang="es-MX" dirty="0" smtClean="0"/>
              <a:t> </a:t>
            </a:r>
            <a:r>
              <a:rPr lang="es-MX" dirty="0" err="1" smtClean="0"/>
              <a:t>factors</a:t>
            </a:r>
            <a:r>
              <a:rPr lang="es-MX" dirty="0" smtClean="0"/>
              <a:t> (</a:t>
            </a:r>
            <a:r>
              <a:rPr lang="es-MX" dirty="0" err="1" smtClean="0"/>
              <a:t>both</a:t>
            </a:r>
            <a:r>
              <a:rPr lang="es-MX" dirty="0" smtClean="0"/>
              <a:t> </a:t>
            </a:r>
            <a:r>
              <a:rPr lang="es-MX" dirty="0" err="1" smtClean="0"/>
              <a:t>controlled</a:t>
            </a:r>
            <a:r>
              <a:rPr lang="es-MX" dirty="0" smtClean="0"/>
              <a:t> and </a:t>
            </a:r>
            <a:r>
              <a:rPr lang="es-MX" dirty="0" err="1" smtClean="0"/>
              <a:t>independent</a:t>
            </a:r>
            <a:r>
              <a:rPr lang="es-MX" dirty="0" smtClean="0"/>
              <a:t>) of </a:t>
            </a:r>
            <a:r>
              <a:rPr lang="es-MX" dirty="0" err="1" smtClean="0"/>
              <a:t>the</a:t>
            </a:r>
            <a:r>
              <a:rPr lang="es-MX" dirty="0" smtClean="0"/>
              <a:t> experimental </a:t>
            </a:r>
            <a:r>
              <a:rPr lang="es-MX" dirty="0" err="1" smtClean="0"/>
              <a:t>design</a:t>
            </a:r>
            <a:r>
              <a:rPr lang="es-MX" dirty="0" smtClean="0"/>
              <a:t>.</a:t>
            </a:r>
          </a:p>
          <a:p>
            <a:pPr lvl="2"/>
            <a:r>
              <a:rPr lang="es-MX" dirty="0" err="1" smtClean="0"/>
              <a:t>It</a:t>
            </a:r>
            <a:r>
              <a:rPr lang="es-MX" dirty="0" smtClean="0"/>
              <a:t> </a:t>
            </a:r>
            <a:r>
              <a:rPr lang="es-MX" dirty="0" err="1" smtClean="0"/>
              <a:t>is</a:t>
            </a:r>
            <a:r>
              <a:rPr lang="es-MX" dirty="0" smtClean="0"/>
              <a:t> </a:t>
            </a:r>
            <a:r>
              <a:rPr lang="es-MX" dirty="0" err="1" smtClean="0"/>
              <a:t>often</a:t>
            </a:r>
            <a:r>
              <a:rPr lang="es-MX" dirty="0" smtClean="0"/>
              <a:t> </a:t>
            </a:r>
            <a:r>
              <a:rPr lang="es-MX" dirty="0" err="1" smtClean="0"/>
              <a:t>named</a:t>
            </a:r>
            <a:r>
              <a:rPr lang="es-MX" dirty="0" smtClean="0"/>
              <a:t> X.</a:t>
            </a:r>
          </a:p>
          <a:p>
            <a:pPr lvl="2"/>
            <a:endParaRPr lang="es-MX" dirty="0" smtClean="0"/>
          </a:p>
          <a:p>
            <a:pPr lvl="1"/>
            <a:r>
              <a:rPr lang="es-MX" dirty="0" err="1" smtClean="0"/>
              <a:t>The</a:t>
            </a:r>
            <a:r>
              <a:rPr lang="es-MX" dirty="0" smtClean="0"/>
              <a:t> </a:t>
            </a:r>
            <a:r>
              <a:rPr lang="es-MX" dirty="0" err="1" smtClean="0"/>
              <a:t>design</a:t>
            </a:r>
            <a:r>
              <a:rPr lang="es-MX" dirty="0" smtClean="0"/>
              <a:t> </a:t>
            </a:r>
            <a:r>
              <a:rPr lang="es-MX" dirty="0" err="1" smtClean="0"/>
              <a:t>matrix</a:t>
            </a:r>
            <a:r>
              <a:rPr lang="es-MX" dirty="0" smtClean="0"/>
              <a:t> </a:t>
            </a:r>
            <a:r>
              <a:rPr lang="es-MX" dirty="0" err="1" smtClean="0"/>
              <a:t>permits</a:t>
            </a:r>
            <a:r>
              <a:rPr lang="es-MX" dirty="0" smtClean="0"/>
              <a:t> </a:t>
            </a:r>
            <a:r>
              <a:rPr lang="es-MX" dirty="0" err="1" smtClean="0"/>
              <a:t>representation</a:t>
            </a:r>
            <a:r>
              <a:rPr lang="es-MX" dirty="0" smtClean="0"/>
              <a:t> of </a:t>
            </a:r>
            <a:r>
              <a:rPr lang="es-MX" dirty="0" err="1" smtClean="0"/>
              <a:t>most</a:t>
            </a:r>
            <a:r>
              <a:rPr lang="es-MX" dirty="0" smtClean="0"/>
              <a:t> experimental </a:t>
            </a:r>
            <a:r>
              <a:rPr lang="es-MX" dirty="0" err="1" smtClean="0"/>
              <a:t>design</a:t>
            </a:r>
            <a:r>
              <a:rPr lang="es-MX" dirty="0" smtClean="0"/>
              <a:t> in a </a:t>
            </a:r>
            <a:r>
              <a:rPr lang="es-MX" dirty="0" err="1" smtClean="0"/>
              <a:t>concise</a:t>
            </a:r>
            <a:r>
              <a:rPr lang="es-MX" dirty="0" smtClean="0"/>
              <a:t> </a:t>
            </a:r>
            <a:r>
              <a:rPr lang="es-MX" dirty="0" err="1" smtClean="0"/>
              <a:t>form</a:t>
            </a:r>
            <a:endParaRPr lang="es-MX" dirty="0" smtClean="0"/>
          </a:p>
          <a:p>
            <a:pPr lvl="2"/>
            <a:r>
              <a:rPr lang="es-MX" dirty="0" err="1" smtClean="0"/>
              <a:t>Moreover</a:t>
            </a:r>
            <a:r>
              <a:rPr lang="es-MX" dirty="0" smtClean="0"/>
              <a:t>, </a:t>
            </a:r>
            <a:r>
              <a:rPr lang="es-MX" dirty="0" err="1" smtClean="0"/>
              <a:t>it</a:t>
            </a:r>
            <a:r>
              <a:rPr lang="es-MX" dirty="0" smtClean="0"/>
              <a:t> </a:t>
            </a:r>
            <a:r>
              <a:rPr lang="es-MX" dirty="0" err="1" smtClean="0"/>
              <a:t>is</a:t>
            </a:r>
            <a:r>
              <a:rPr lang="es-MX" dirty="0" smtClean="0"/>
              <a:t> </a:t>
            </a:r>
            <a:r>
              <a:rPr lang="es-MX" dirty="0" err="1" smtClean="0"/>
              <a:t>explicitly</a:t>
            </a:r>
            <a:r>
              <a:rPr lang="es-MX" dirty="0" smtClean="0"/>
              <a:t> </a:t>
            </a:r>
            <a:r>
              <a:rPr lang="es-MX" dirty="0" err="1" smtClean="0"/>
              <a:t>used</a:t>
            </a:r>
            <a:r>
              <a:rPr lang="es-MX" dirty="0" smtClean="0"/>
              <a:t> in </a:t>
            </a:r>
            <a:r>
              <a:rPr lang="es-MX" dirty="0" err="1" smtClean="0"/>
              <a:t>several</a:t>
            </a:r>
            <a:r>
              <a:rPr lang="es-MX" dirty="0" smtClean="0"/>
              <a:t> </a:t>
            </a:r>
            <a:r>
              <a:rPr lang="es-MX" dirty="0" err="1" smtClean="0"/>
              <a:t>statistical</a:t>
            </a:r>
            <a:r>
              <a:rPr lang="es-MX" dirty="0" smtClean="0"/>
              <a:t> </a:t>
            </a:r>
            <a:r>
              <a:rPr lang="es-MX" dirty="0" err="1" smtClean="0"/>
              <a:t>models</a:t>
            </a:r>
            <a:r>
              <a:rPr lang="es-MX" dirty="0" smtClean="0"/>
              <a:t> (</a:t>
            </a:r>
            <a:r>
              <a:rPr lang="es-MX" dirty="0" err="1" smtClean="0"/>
              <a:t>e.g.</a:t>
            </a:r>
            <a:r>
              <a:rPr lang="es-MX" dirty="0" smtClean="0"/>
              <a:t> </a:t>
            </a:r>
            <a:r>
              <a:rPr lang="es-MX" dirty="0" err="1" smtClean="0"/>
              <a:t>the</a:t>
            </a:r>
            <a:r>
              <a:rPr lang="es-MX" dirty="0" smtClean="0"/>
              <a:t> general linear </a:t>
            </a:r>
            <a:r>
              <a:rPr lang="es-MX" dirty="0" err="1" smtClean="0"/>
              <a:t>model</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50</a:t>
            </a:fld>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lstStyle/>
          <a:p>
            <a:r>
              <a:rPr lang="es-MX" b="1" i="1" dirty="0" err="1" smtClean="0"/>
              <a:t>Ejxample</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51</a:t>
            </a:fld>
            <a:endParaRPr lang="es-ES"/>
          </a:p>
        </p:txBody>
      </p:sp>
      <p:pic>
        <p:nvPicPr>
          <p:cNvPr id="117762" name="Picture 2" descr="http://www.emeraldinsight.com/content_images/fig/0680100305002.png"/>
          <p:cNvPicPr>
            <a:picLocks noChangeAspect="1" noChangeArrowheads="1"/>
          </p:cNvPicPr>
          <p:nvPr/>
        </p:nvPicPr>
        <p:blipFill>
          <a:blip r:embed="rId2" cstate="print"/>
          <a:srcRect/>
          <a:stretch>
            <a:fillRect/>
          </a:stretch>
        </p:blipFill>
        <p:spPr bwMode="auto">
          <a:xfrm>
            <a:off x="3851920" y="3947077"/>
            <a:ext cx="4900464" cy="1772884"/>
          </a:xfrm>
          <a:prstGeom prst="rect">
            <a:avLst/>
          </a:prstGeom>
          <a:noFill/>
        </p:spPr>
      </p:pic>
      <p:sp>
        <p:nvSpPr>
          <p:cNvPr id="8" name="7 CuadroTexto"/>
          <p:cNvSpPr txBox="1"/>
          <p:nvPr/>
        </p:nvSpPr>
        <p:spPr>
          <a:xfrm>
            <a:off x="514843" y="6021288"/>
            <a:ext cx="8851590" cy="369332"/>
          </a:xfrm>
          <a:prstGeom prst="rect">
            <a:avLst/>
          </a:prstGeom>
          <a:noFill/>
        </p:spPr>
        <p:txBody>
          <a:bodyPr wrap="none" rtlCol="0">
            <a:spAutoFit/>
          </a:bodyPr>
          <a:lstStyle/>
          <a:p>
            <a:r>
              <a:rPr lang="es-MX" dirty="0" smtClean="0"/>
              <a:t>Figure </a:t>
            </a:r>
            <a:r>
              <a:rPr lang="es-MX" dirty="0" err="1" smtClean="0"/>
              <a:t>from</a:t>
            </a:r>
            <a:r>
              <a:rPr lang="es-MX" dirty="0" smtClean="0"/>
              <a:t>: [http://www.emeraldinsight.com/journals.htm?articleid=1454574&amp;show=html]</a:t>
            </a:r>
            <a:endParaRPr lang="en-GB" dirty="0"/>
          </a:p>
        </p:txBody>
      </p:sp>
      <p:pic>
        <p:nvPicPr>
          <p:cNvPr id="117764" name="Picture 4" descr="http://www.emeraldinsight.com/content_images/fig/0790520702006.png"/>
          <p:cNvPicPr>
            <a:picLocks noChangeAspect="1" noChangeArrowheads="1"/>
          </p:cNvPicPr>
          <p:nvPr/>
        </p:nvPicPr>
        <p:blipFill>
          <a:blip r:embed="rId3" cstate="print"/>
          <a:srcRect/>
          <a:stretch>
            <a:fillRect/>
          </a:stretch>
        </p:blipFill>
        <p:spPr bwMode="auto">
          <a:xfrm>
            <a:off x="467544" y="1700808"/>
            <a:ext cx="3067000" cy="2842762"/>
          </a:xfrm>
          <a:prstGeom prst="rect">
            <a:avLst/>
          </a:prstGeom>
          <a:noFill/>
        </p:spPr>
      </p:pic>
      <p:sp>
        <p:nvSpPr>
          <p:cNvPr id="10" name="9 Flecha doblada"/>
          <p:cNvSpPr/>
          <p:nvPr/>
        </p:nvSpPr>
        <p:spPr>
          <a:xfrm rot="5400000">
            <a:off x="4023368" y="275349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lstStyle/>
          <a:p>
            <a:r>
              <a:rPr lang="es-MX" b="1" i="1" dirty="0" err="1" smtClean="0"/>
              <a:t>Example</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52</a:t>
            </a:fld>
            <a:endParaRPr lang="es-ES"/>
          </a:p>
        </p:txBody>
      </p:sp>
      <p:pic>
        <p:nvPicPr>
          <p:cNvPr id="154626" name="Picture 2" descr="http://www.scielo.br/img/revistas/bjm/v40n1/arq08_tab01.jpg"/>
          <p:cNvPicPr>
            <a:picLocks noChangeAspect="1" noChangeArrowheads="1"/>
          </p:cNvPicPr>
          <p:nvPr/>
        </p:nvPicPr>
        <p:blipFill>
          <a:blip r:embed="rId2" cstate="print"/>
          <a:srcRect/>
          <a:stretch>
            <a:fillRect/>
          </a:stretch>
        </p:blipFill>
        <p:spPr bwMode="auto">
          <a:xfrm>
            <a:off x="2048059" y="1649586"/>
            <a:ext cx="4828197" cy="4803750"/>
          </a:xfrm>
          <a:prstGeom prst="rect">
            <a:avLst/>
          </a:prstGeom>
          <a:noFill/>
        </p:spPr>
      </p:pic>
      <p:sp>
        <p:nvSpPr>
          <p:cNvPr id="8" name="7 CuadroTexto"/>
          <p:cNvSpPr txBox="1"/>
          <p:nvPr/>
        </p:nvSpPr>
        <p:spPr>
          <a:xfrm>
            <a:off x="941690" y="6488668"/>
            <a:ext cx="8424742"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err="1" smtClean="0"/>
              <a:t>Ferracini</a:t>
            </a:r>
            <a:r>
              <a:rPr lang="en-GB" dirty="0" smtClean="0"/>
              <a:t>-Santos, y Sato, Brazilian Journal of Microbiology (2009) 40:54-60]</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lstStyle/>
          <a:p>
            <a:r>
              <a:rPr lang="es-MX" b="1" i="1" dirty="0" err="1" smtClean="0"/>
              <a:t>Example</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53</a:t>
            </a:fld>
            <a:endParaRPr lang="es-ES"/>
          </a:p>
        </p:txBody>
      </p:sp>
      <p:pic>
        <p:nvPicPr>
          <p:cNvPr id="155652" name="Picture 4"/>
          <p:cNvPicPr>
            <a:picLocks noChangeAspect="1" noChangeArrowheads="1"/>
          </p:cNvPicPr>
          <p:nvPr/>
        </p:nvPicPr>
        <p:blipFill>
          <a:blip r:embed="rId2" cstate="print"/>
          <a:srcRect/>
          <a:stretch>
            <a:fillRect/>
          </a:stretch>
        </p:blipFill>
        <p:spPr bwMode="auto">
          <a:xfrm>
            <a:off x="2935885" y="936818"/>
            <a:ext cx="6100611" cy="5921182"/>
          </a:xfrm>
          <a:prstGeom prst="rect">
            <a:avLst/>
          </a:prstGeom>
          <a:noFill/>
          <a:ln w="9525">
            <a:noFill/>
            <a:miter lim="800000"/>
            <a:headEnd/>
            <a:tailEnd/>
          </a:ln>
          <a:effectLst/>
        </p:spPr>
      </p:pic>
      <p:pic>
        <p:nvPicPr>
          <p:cNvPr id="155653" name="Picture 5"/>
          <p:cNvPicPr>
            <a:picLocks noChangeAspect="1" noChangeArrowheads="1"/>
          </p:cNvPicPr>
          <p:nvPr/>
        </p:nvPicPr>
        <p:blipFill>
          <a:blip r:embed="rId3" cstate="print"/>
          <a:srcRect/>
          <a:stretch>
            <a:fillRect/>
          </a:stretch>
        </p:blipFill>
        <p:spPr bwMode="auto">
          <a:xfrm>
            <a:off x="0" y="3140968"/>
            <a:ext cx="3275856" cy="1637928"/>
          </a:xfrm>
          <a:prstGeom prst="rect">
            <a:avLst/>
          </a:prstGeom>
          <a:noFill/>
          <a:ln w="9525">
            <a:noFill/>
            <a:miter lim="800000"/>
            <a:headEnd/>
            <a:tailEnd/>
          </a:ln>
          <a:effectLst/>
        </p:spPr>
      </p:pic>
      <p:sp>
        <p:nvSpPr>
          <p:cNvPr id="9" name="8 CuadroTexto"/>
          <p:cNvSpPr txBox="1"/>
          <p:nvPr/>
        </p:nvSpPr>
        <p:spPr>
          <a:xfrm>
            <a:off x="323528" y="5949280"/>
            <a:ext cx="2438937" cy="369332"/>
          </a:xfrm>
          <a:prstGeom prst="rect">
            <a:avLst/>
          </a:prstGeom>
          <a:noFill/>
        </p:spPr>
        <p:txBody>
          <a:bodyPr wrap="none" rtlCol="0">
            <a:spAutoFit/>
          </a:bodyPr>
          <a:lstStyle/>
          <a:p>
            <a:r>
              <a:rPr lang="es-MX" dirty="0" smtClean="0"/>
              <a:t>Figure: [</a:t>
            </a:r>
            <a:r>
              <a:rPr lang="es-MX" dirty="0" err="1" smtClean="0"/>
              <a:t>Self</a:t>
            </a:r>
            <a:r>
              <a:rPr lang="es-MX" dirty="0" smtClean="0"/>
              <a:t> </a:t>
            </a:r>
            <a:r>
              <a:rPr lang="es-MX" dirty="0" err="1" smtClean="0"/>
              <a:t>elaborated</a:t>
            </a:r>
            <a:r>
              <a:rPr lang="es-MX" dirty="0" smtClean="0"/>
              <a:t>]</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Group</a:t>
            </a:r>
            <a:endParaRPr lang="es-MX" b="1" dirty="0" smtClean="0">
              <a:solidFill>
                <a:srgbClr val="FF0000"/>
              </a:solidFill>
            </a:endParaRPr>
          </a:p>
          <a:p>
            <a:pPr lvl="1"/>
            <a:r>
              <a:rPr lang="es-MX" dirty="0" err="1" smtClean="0"/>
              <a:t>The</a:t>
            </a:r>
            <a:r>
              <a:rPr lang="es-MX" dirty="0" smtClean="0"/>
              <a:t> </a:t>
            </a:r>
            <a:r>
              <a:rPr lang="es-MX" dirty="0" err="1" smtClean="0"/>
              <a:t>different</a:t>
            </a:r>
            <a:r>
              <a:rPr lang="es-MX" dirty="0" smtClean="0"/>
              <a:t> </a:t>
            </a:r>
            <a:r>
              <a:rPr lang="es-MX" dirty="0" err="1" smtClean="0"/>
              <a:t>treatment</a:t>
            </a:r>
            <a:r>
              <a:rPr lang="es-MX" dirty="0" smtClean="0"/>
              <a:t> are </a:t>
            </a:r>
            <a:r>
              <a:rPr lang="es-MX" dirty="0" err="1" smtClean="0"/>
              <a:t>applied</a:t>
            </a:r>
            <a:r>
              <a:rPr lang="es-MX" dirty="0" smtClean="0"/>
              <a:t> </a:t>
            </a:r>
            <a:r>
              <a:rPr lang="es-MX" dirty="0" err="1" smtClean="0"/>
              <a:t>to</a:t>
            </a:r>
            <a:r>
              <a:rPr lang="es-MX" dirty="0" smtClean="0"/>
              <a:t> a </a:t>
            </a:r>
            <a:r>
              <a:rPr lang="es-MX" dirty="0" err="1" smtClean="0"/>
              <a:t>number</a:t>
            </a:r>
            <a:r>
              <a:rPr lang="es-MX" dirty="0" smtClean="0"/>
              <a:t> of experimental </a:t>
            </a:r>
            <a:r>
              <a:rPr lang="es-MX" dirty="0" err="1" smtClean="0"/>
              <a:t>units</a:t>
            </a:r>
            <a:r>
              <a:rPr lang="es-MX" dirty="0" smtClean="0"/>
              <a:t> </a:t>
            </a:r>
            <a:r>
              <a:rPr lang="es-MX" dirty="0" err="1" smtClean="0"/>
              <a:t>to</a:t>
            </a:r>
            <a:r>
              <a:rPr lang="es-MX" dirty="0" smtClean="0"/>
              <a:t> </a:t>
            </a:r>
            <a:r>
              <a:rPr lang="es-MX" dirty="0" err="1" smtClean="0"/>
              <a:t>which</a:t>
            </a:r>
            <a:r>
              <a:rPr lang="es-MX" dirty="0" smtClean="0"/>
              <a:t> </a:t>
            </a:r>
            <a:r>
              <a:rPr lang="es-MX" dirty="0" err="1" smtClean="0"/>
              <a:t>we</a:t>
            </a:r>
            <a:r>
              <a:rPr lang="es-MX" dirty="0" smtClean="0"/>
              <a:t> </a:t>
            </a:r>
            <a:r>
              <a:rPr lang="es-MX" dirty="0" err="1" smtClean="0"/>
              <a:t>often</a:t>
            </a:r>
            <a:r>
              <a:rPr lang="es-MX" dirty="0" smtClean="0"/>
              <a:t> </a:t>
            </a:r>
            <a:r>
              <a:rPr lang="es-MX" dirty="0" err="1" smtClean="0"/>
              <a:t>refer</a:t>
            </a:r>
            <a:r>
              <a:rPr lang="es-MX" dirty="0" smtClean="0"/>
              <a:t> </a:t>
            </a:r>
            <a:r>
              <a:rPr lang="es-MX" dirty="0" err="1" smtClean="0"/>
              <a:t>to</a:t>
            </a:r>
            <a:r>
              <a:rPr lang="es-MX" dirty="0" smtClean="0"/>
              <a:t> as </a:t>
            </a:r>
            <a:r>
              <a:rPr lang="es-MX" b="1" dirty="0" err="1" smtClean="0">
                <a:solidFill>
                  <a:srgbClr val="FF0000"/>
                </a:solidFill>
              </a:rPr>
              <a:t>groups</a:t>
            </a:r>
            <a:r>
              <a:rPr lang="es-MX" dirty="0" smtClean="0"/>
              <a:t>.</a:t>
            </a:r>
          </a:p>
          <a:p>
            <a:pPr lvl="2"/>
            <a:r>
              <a:rPr lang="es-MX" dirty="0" err="1" smtClean="0"/>
              <a:t>Example</a:t>
            </a:r>
            <a:r>
              <a:rPr lang="es-MX" dirty="0" smtClean="0"/>
              <a:t>: Control </a:t>
            </a:r>
            <a:r>
              <a:rPr lang="es-MX" dirty="0" err="1" smtClean="0"/>
              <a:t>group</a:t>
            </a:r>
            <a:r>
              <a:rPr lang="es-MX" dirty="0" smtClean="0"/>
              <a:t>, </a:t>
            </a:r>
            <a:r>
              <a:rPr lang="es-MX" dirty="0" err="1" smtClean="0"/>
              <a:t>intervention</a:t>
            </a:r>
            <a:r>
              <a:rPr lang="es-MX" dirty="0" smtClean="0"/>
              <a:t> </a:t>
            </a:r>
            <a:r>
              <a:rPr lang="es-MX" dirty="0" err="1" smtClean="0"/>
              <a:t>group</a:t>
            </a:r>
            <a:r>
              <a:rPr lang="es-MX" dirty="0" smtClean="0"/>
              <a:t>, </a:t>
            </a:r>
            <a:r>
              <a:rPr lang="es-MX" dirty="0" err="1" smtClean="0"/>
              <a:t>etc</a:t>
            </a:r>
            <a:endParaRPr lang="es-MX" dirty="0" smtClean="0"/>
          </a:p>
          <a:p>
            <a:pPr lvl="2"/>
            <a:endParaRPr lang="es-MX" dirty="0" smtClean="0"/>
          </a:p>
          <a:p>
            <a:pPr lvl="1"/>
            <a:r>
              <a:rPr lang="es-MX" dirty="0" err="1" smtClean="0"/>
              <a:t>The</a:t>
            </a:r>
            <a:r>
              <a:rPr lang="es-MX" dirty="0" smtClean="0"/>
              <a:t> </a:t>
            </a:r>
            <a:r>
              <a:rPr lang="es-MX" dirty="0" err="1" smtClean="0"/>
              <a:t>group</a:t>
            </a:r>
            <a:r>
              <a:rPr lang="es-MX" dirty="0" smtClean="0"/>
              <a:t> </a:t>
            </a:r>
            <a:r>
              <a:rPr lang="es-MX" dirty="0" err="1" smtClean="0"/>
              <a:t>might</a:t>
            </a:r>
            <a:r>
              <a:rPr lang="es-MX" dirty="0" smtClean="0"/>
              <a:t> as </a:t>
            </a:r>
            <a:r>
              <a:rPr lang="es-MX" dirty="0" err="1" smtClean="0"/>
              <a:t>well</a:t>
            </a:r>
            <a:r>
              <a:rPr lang="es-MX" dirty="0" smtClean="0"/>
              <a:t> </a:t>
            </a:r>
            <a:r>
              <a:rPr lang="es-MX" dirty="0" err="1" smtClean="0"/>
              <a:t>refer</a:t>
            </a:r>
            <a:r>
              <a:rPr lang="es-MX" dirty="0" smtClean="0"/>
              <a:t> </a:t>
            </a:r>
            <a:r>
              <a:rPr lang="es-MX" dirty="0" err="1" smtClean="0"/>
              <a:t>to</a:t>
            </a:r>
            <a:r>
              <a:rPr lang="es-MX" dirty="0" smtClean="0"/>
              <a:t> a set of cases </a:t>
            </a:r>
            <a:r>
              <a:rPr lang="es-MX" dirty="0" err="1" smtClean="0"/>
              <a:t>sharing</a:t>
            </a:r>
            <a:r>
              <a:rPr lang="es-MX" dirty="0" smtClean="0"/>
              <a:t> a </a:t>
            </a:r>
            <a:r>
              <a:rPr lang="es-MX" dirty="0" err="1" smtClean="0"/>
              <a:t>specific</a:t>
            </a:r>
            <a:r>
              <a:rPr lang="es-MX" dirty="0" smtClean="0"/>
              <a:t> </a:t>
            </a:r>
            <a:r>
              <a:rPr lang="es-MX" dirty="0" err="1" smtClean="0"/>
              <a:t>level</a:t>
            </a:r>
            <a:r>
              <a:rPr lang="es-MX" dirty="0" smtClean="0"/>
              <a:t> of a </a:t>
            </a:r>
            <a:r>
              <a:rPr lang="es-MX" dirty="0" err="1" smtClean="0"/>
              <a:t>certain</a:t>
            </a:r>
            <a:r>
              <a:rPr lang="es-MX" dirty="0" smtClean="0"/>
              <a:t> factor</a:t>
            </a:r>
          </a:p>
          <a:p>
            <a:pPr lvl="2"/>
            <a:r>
              <a:rPr lang="es-MX" dirty="0" err="1" smtClean="0"/>
              <a:t>Example</a:t>
            </a:r>
            <a:r>
              <a:rPr lang="es-MX" dirty="0" smtClean="0"/>
              <a:t>: </a:t>
            </a:r>
            <a:r>
              <a:rPr lang="es-MX" dirty="0" err="1" smtClean="0"/>
              <a:t>Experts</a:t>
            </a:r>
            <a:r>
              <a:rPr lang="es-MX" dirty="0" smtClean="0"/>
              <a:t> vs </a:t>
            </a:r>
            <a:r>
              <a:rPr lang="es-MX" dirty="0" err="1" smtClean="0"/>
              <a:t>novices</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54</a:t>
            </a:fld>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err="1" smtClean="0"/>
              <a:t>Experimentation</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55</a:t>
            </a:fld>
            <a:endParaRPr lang="es-ES"/>
          </a:p>
        </p:txBody>
      </p:sp>
      <p:pic>
        <p:nvPicPr>
          <p:cNvPr id="10" name="Picture 2" descr="http://evidencebasedliving.human.cornell.edu/wp-content/uploads/2010/05/6727_science_cartoon.gif"/>
          <p:cNvPicPr>
            <a:picLocks noGrp="1" noChangeAspect="1" noChangeArrowheads="1"/>
          </p:cNvPicPr>
          <p:nvPr>
            <p:ph idx="1"/>
          </p:nvPr>
        </p:nvPicPr>
        <p:blipFill>
          <a:blip r:embed="rId2" cstate="print"/>
          <a:srcRect/>
          <a:stretch>
            <a:fillRect/>
          </a:stretch>
        </p:blipFill>
        <p:spPr bwMode="auto">
          <a:xfrm>
            <a:off x="2411760" y="846193"/>
            <a:ext cx="4248471" cy="560025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err="1" smtClean="0"/>
              <a:t>Experimentation</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56</a:t>
            </a:fld>
            <a:endParaRPr lang="es-ES"/>
          </a:p>
        </p:txBody>
      </p:sp>
      <p:pic>
        <p:nvPicPr>
          <p:cNvPr id="178178" name="Picture 2" descr="http://dmsbulletin.hms.harvard.edu/images/NovDec11/controlgroup.png"/>
          <p:cNvPicPr>
            <a:picLocks noGrp="1" noChangeAspect="1" noChangeArrowheads="1"/>
          </p:cNvPicPr>
          <p:nvPr>
            <p:ph idx="1"/>
          </p:nvPr>
        </p:nvPicPr>
        <p:blipFill>
          <a:blip r:embed="rId2" cstate="print"/>
          <a:srcRect/>
          <a:stretch>
            <a:fillRect/>
          </a:stretch>
        </p:blipFill>
        <p:spPr bwMode="auto">
          <a:xfrm>
            <a:off x="2051720" y="937663"/>
            <a:ext cx="4896543" cy="548368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lstStyle/>
          <a:p>
            <a:r>
              <a:rPr lang="es-MX" dirty="0" err="1" smtClean="0"/>
              <a:t>Example</a:t>
            </a:r>
            <a:r>
              <a:rPr lang="es-MX" dirty="0" smtClean="0"/>
              <a:t>:</a:t>
            </a:r>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57</a:t>
            </a:fld>
            <a:endParaRPr lang="es-ES"/>
          </a:p>
        </p:txBody>
      </p:sp>
      <p:pic>
        <p:nvPicPr>
          <p:cNvPr id="162818" name="Picture 2" descr="http://www.socialresearchmethods.net/kb/Assets/images/expfact1.gif"/>
          <p:cNvPicPr>
            <a:picLocks noChangeAspect="1" noChangeArrowheads="1"/>
          </p:cNvPicPr>
          <p:nvPr/>
        </p:nvPicPr>
        <p:blipFill>
          <a:blip r:embed="rId2" cstate="print"/>
          <a:srcRect/>
          <a:stretch>
            <a:fillRect/>
          </a:stretch>
        </p:blipFill>
        <p:spPr bwMode="auto">
          <a:xfrm>
            <a:off x="1422519" y="1843943"/>
            <a:ext cx="5885785" cy="4105337"/>
          </a:xfrm>
          <a:prstGeom prst="rect">
            <a:avLst/>
          </a:prstGeom>
          <a:noFill/>
        </p:spPr>
      </p:pic>
      <p:sp>
        <p:nvSpPr>
          <p:cNvPr id="8" name="7 CuadroTexto"/>
          <p:cNvSpPr txBox="1"/>
          <p:nvPr/>
        </p:nvSpPr>
        <p:spPr>
          <a:xfrm>
            <a:off x="1403648" y="6093296"/>
            <a:ext cx="6742680" cy="369332"/>
          </a:xfrm>
          <a:prstGeom prst="rect">
            <a:avLst/>
          </a:prstGeom>
          <a:noFill/>
        </p:spPr>
        <p:txBody>
          <a:bodyPr wrap="none" rtlCol="0">
            <a:spAutoFit/>
          </a:bodyPr>
          <a:lstStyle/>
          <a:p>
            <a:r>
              <a:rPr lang="es-MX" dirty="0" smtClean="0"/>
              <a:t>Figure </a:t>
            </a:r>
            <a:r>
              <a:rPr lang="es-MX" dirty="0" err="1" smtClean="0"/>
              <a:t>from</a:t>
            </a:r>
            <a:r>
              <a:rPr lang="es-MX" dirty="0" smtClean="0"/>
              <a:t>: [http://www.socialresearchmethods.net/kb/expfact.php]</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Session</a:t>
            </a:r>
            <a:r>
              <a:rPr lang="es-MX" dirty="0" smtClean="0"/>
              <a:t>:</a:t>
            </a:r>
          </a:p>
          <a:p>
            <a:pPr lvl="1"/>
            <a:r>
              <a:rPr lang="es-MX" dirty="0" err="1" smtClean="0"/>
              <a:t>Each</a:t>
            </a:r>
            <a:r>
              <a:rPr lang="es-MX" dirty="0" smtClean="0"/>
              <a:t> of </a:t>
            </a:r>
            <a:r>
              <a:rPr lang="es-MX" dirty="0" err="1" smtClean="0"/>
              <a:t>the</a:t>
            </a:r>
            <a:r>
              <a:rPr lang="es-MX" dirty="0" smtClean="0"/>
              <a:t> times a single experimental </a:t>
            </a:r>
            <a:r>
              <a:rPr lang="es-MX" dirty="0" err="1" smtClean="0"/>
              <a:t>unit</a:t>
            </a:r>
            <a:r>
              <a:rPr lang="es-MX" dirty="0" smtClean="0"/>
              <a:t> </a:t>
            </a:r>
            <a:r>
              <a:rPr lang="es-MX" dirty="0" err="1" smtClean="0"/>
              <a:t>is</a:t>
            </a:r>
            <a:r>
              <a:rPr lang="es-MX" dirty="0" smtClean="0"/>
              <a:t> </a:t>
            </a:r>
            <a:r>
              <a:rPr lang="es-MX" dirty="0" err="1" smtClean="0"/>
              <a:t>interrogated</a:t>
            </a:r>
            <a:r>
              <a:rPr lang="es-MX" dirty="0" smtClean="0"/>
              <a:t> </a:t>
            </a:r>
            <a:r>
              <a:rPr lang="es-MX" dirty="0" err="1" smtClean="0"/>
              <a:t>or</a:t>
            </a:r>
            <a:r>
              <a:rPr lang="es-MX" dirty="0" smtClean="0"/>
              <a:t> </a:t>
            </a:r>
            <a:r>
              <a:rPr lang="es-MX" dirty="0" err="1" smtClean="0"/>
              <a:t>sampled</a:t>
            </a:r>
            <a:r>
              <a:rPr lang="es-MX" dirty="0" smtClean="0"/>
              <a:t> [my </a:t>
            </a:r>
            <a:r>
              <a:rPr lang="es-MX" dirty="0" err="1" smtClean="0"/>
              <a:t>own</a:t>
            </a:r>
            <a:r>
              <a:rPr lang="es-MX" dirty="0" smtClean="0"/>
              <a:t> </a:t>
            </a:r>
            <a:r>
              <a:rPr lang="es-MX" dirty="0" err="1" smtClean="0"/>
              <a:t>definition</a:t>
            </a:r>
            <a:r>
              <a:rPr lang="es-MX" dirty="0" smtClean="0"/>
              <a:t>]</a:t>
            </a:r>
          </a:p>
          <a:p>
            <a:pPr lvl="1"/>
            <a:endParaRPr lang="es-MX" dirty="0" smtClean="0"/>
          </a:p>
          <a:p>
            <a:pPr lvl="1"/>
            <a:r>
              <a:rPr lang="es-MX" b="1" dirty="0" smtClean="0">
                <a:solidFill>
                  <a:srgbClr val="0070C0"/>
                </a:solidFill>
              </a:rPr>
              <a:t>NOTE</a:t>
            </a:r>
            <a:r>
              <a:rPr lang="es-MX" dirty="0" smtClean="0"/>
              <a:t>: </a:t>
            </a:r>
            <a:r>
              <a:rPr lang="es-MX" dirty="0" err="1" smtClean="0"/>
              <a:t>The</a:t>
            </a:r>
            <a:r>
              <a:rPr lang="es-MX" dirty="0" smtClean="0"/>
              <a:t> concept of a </a:t>
            </a:r>
            <a:r>
              <a:rPr lang="es-MX" dirty="0" err="1" smtClean="0"/>
              <a:t>session</a:t>
            </a:r>
            <a:r>
              <a:rPr lang="es-MX" dirty="0" smtClean="0"/>
              <a:t> as </a:t>
            </a:r>
            <a:r>
              <a:rPr lang="es-MX" dirty="0" err="1" smtClean="0"/>
              <a:t>such</a:t>
            </a:r>
            <a:r>
              <a:rPr lang="es-MX" dirty="0" smtClean="0"/>
              <a:t> </a:t>
            </a:r>
            <a:r>
              <a:rPr lang="es-MX" dirty="0" err="1" smtClean="0"/>
              <a:t>is</a:t>
            </a:r>
            <a:r>
              <a:rPr lang="es-MX" dirty="0" smtClean="0"/>
              <a:t> </a:t>
            </a:r>
            <a:r>
              <a:rPr lang="es-MX" dirty="0" err="1" smtClean="0"/>
              <a:t>common</a:t>
            </a:r>
            <a:r>
              <a:rPr lang="es-MX" dirty="0" smtClean="0"/>
              <a:t> and </a:t>
            </a:r>
            <a:r>
              <a:rPr lang="es-MX" dirty="0" err="1" smtClean="0"/>
              <a:t>necessary</a:t>
            </a:r>
            <a:r>
              <a:rPr lang="es-MX" dirty="0" smtClean="0"/>
              <a:t> in </a:t>
            </a:r>
            <a:r>
              <a:rPr lang="es-MX" dirty="0" err="1" smtClean="0"/>
              <a:t>experimentaiton</a:t>
            </a:r>
            <a:r>
              <a:rPr lang="es-MX" dirty="0" smtClean="0"/>
              <a:t>, </a:t>
            </a:r>
            <a:r>
              <a:rPr lang="es-MX" dirty="0" err="1" smtClean="0"/>
              <a:t>however</a:t>
            </a:r>
            <a:r>
              <a:rPr lang="es-MX" dirty="0" smtClean="0"/>
              <a:t> </a:t>
            </a:r>
            <a:r>
              <a:rPr lang="es-MX" dirty="0" err="1" smtClean="0"/>
              <a:t>the</a:t>
            </a:r>
            <a:r>
              <a:rPr lang="es-MX" dirty="0" smtClean="0"/>
              <a:t> </a:t>
            </a:r>
            <a:r>
              <a:rPr lang="es-MX" dirty="0" err="1" smtClean="0"/>
              <a:t>term</a:t>
            </a:r>
            <a:r>
              <a:rPr lang="es-MX" dirty="0" smtClean="0"/>
              <a:t> </a:t>
            </a:r>
            <a:r>
              <a:rPr lang="es-MX" dirty="0" err="1" smtClean="0"/>
              <a:t>session</a:t>
            </a:r>
            <a:r>
              <a:rPr lang="es-MX" dirty="0" smtClean="0"/>
              <a:t> </a:t>
            </a:r>
            <a:r>
              <a:rPr lang="es-MX" dirty="0" err="1" smtClean="0"/>
              <a:t>is</a:t>
            </a:r>
            <a:r>
              <a:rPr lang="es-MX" dirty="0" smtClean="0"/>
              <a:t> </a:t>
            </a:r>
            <a:r>
              <a:rPr lang="es-MX" dirty="0" err="1" smtClean="0"/>
              <a:t>not</a:t>
            </a:r>
            <a:r>
              <a:rPr lang="es-MX" dirty="0" smtClean="0"/>
              <a:t> so </a:t>
            </a:r>
            <a:r>
              <a:rPr lang="es-MX" dirty="0" err="1" smtClean="0"/>
              <a:t>widespread</a:t>
            </a:r>
            <a:r>
              <a:rPr lang="es-MX" dirty="0" smtClean="0"/>
              <a:t> </a:t>
            </a:r>
            <a:r>
              <a:rPr lang="es-MX" dirty="0" err="1" smtClean="0"/>
              <a:t>or</a:t>
            </a:r>
            <a:r>
              <a:rPr lang="es-MX" dirty="0" smtClean="0"/>
              <a:t> </a:t>
            </a:r>
            <a:r>
              <a:rPr lang="es-MX" dirty="0" err="1" smtClean="0"/>
              <a:t>universally</a:t>
            </a:r>
            <a:r>
              <a:rPr lang="es-MX" dirty="0" smtClean="0"/>
              <a:t> </a:t>
            </a:r>
            <a:r>
              <a:rPr lang="es-MX" dirty="0" err="1" smtClean="0"/>
              <a:t>accepted</a:t>
            </a:r>
            <a:r>
              <a:rPr lang="es-MX" dirty="0" smtClean="0"/>
              <a:t>. </a:t>
            </a:r>
            <a:r>
              <a:rPr lang="es-MX" dirty="0" err="1" smtClean="0"/>
              <a:t>Often</a:t>
            </a:r>
            <a:r>
              <a:rPr lang="es-MX" dirty="0" smtClean="0"/>
              <a:t>, </a:t>
            </a:r>
            <a:r>
              <a:rPr lang="es-MX" dirty="0" err="1" smtClean="0"/>
              <a:t>other</a:t>
            </a:r>
            <a:r>
              <a:rPr lang="es-MX" dirty="0" smtClean="0"/>
              <a:t> </a:t>
            </a:r>
            <a:r>
              <a:rPr lang="es-MX" dirty="0" err="1" smtClean="0"/>
              <a:t>authors</a:t>
            </a:r>
            <a:r>
              <a:rPr lang="es-MX" dirty="0" smtClean="0"/>
              <a:t> </a:t>
            </a:r>
            <a:r>
              <a:rPr lang="es-MX" dirty="0" err="1" smtClean="0"/>
              <a:t>simply</a:t>
            </a:r>
            <a:r>
              <a:rPr lang="es-MX" dirty="0" smtClean="0"/>
              <a:t> </a:t>
            </a:r>
            <a:r>
              <a:rPr lang="es-MX" dirty="0" err="1" smtClean="0"/>
              <a:t>speak</a:t>
            </a:r>
            <a:r>
              <a:rPr lang="es-MX" dirty="0" smtClean="0"/>
              <a:t> of “</a:t>
            </a:r>
            <a:r>
              <a:rPr lang="es-MX" dirty="0" err="1" smtClean="0"/>
              <a:t>repeated</a:t>
            </a:r>
            <a:r>
              <a:rPr lang="es-MX" dirty="0" smtClean="0"/>
              <a:t> </a:t>
            </a:r>
            <a:r>
              <a:rPr lang="es-MX" dirty="0" err="1" smtClean="0"/>
              <a:t>measures</a:t>
            </a:r>
            <a:r>
              <a:rPr lang="es-MX" dirty="0" smtClean="0"/>
              <a:t>” </a:t>
            </a:r>
            <a:r>
              <a:rPr lang="es-MX" dirty="0" err="1" smtClean="0"/>
              <a:t>or</a:t>
            </a:r>
            <a:r>
              <a:rPr lang="es-MX" dirty="0" smtClean="0"/>
              <a:t> “</a:t>
            </a:r>
            <a:r>
              <a:rPr lang="es-MX" dirty="0" err="1" smtClean="0"/>
              <a:t>pairings</a:t>
            </a:r>
            <a:r>
              <a:rPr lang="es-MX" dirty="0" smtClean="0"/>
              <a:t>”. </a:t>
            </a:r>
            <a:r>
              <a:rPr lang="es-MX" dirty="0" err="1" smtClean="0"/>
              <a:t>Personally</a:t>
            </a:r>
            <a:r>
              <a:rPr lang="es-MX" dirty="0" smtClean="0"/>
              <a:t>, I </a:t>
            </a:r>
            <a:r>
              <a:rPr lang="es-MX" dirty="0" err="1" smtClean="0"/>
              <a:t>prefer</a:t>
            </a:r>
            <a:r>
              <a:rPr lang="es-MX" dirty="0" smtClean="0"/>
              <a:t> </a:t>
            </a:r>
            <a:r>
              <a:rPr lang="es-MX" dirty="0" err="1" smtClean="0"/>
              <a:t>not</a:t>
            </a:r>
            <a:r>
              <a:rPr lang="es-MX" dirty="0" smtClean="0"/>
              <a:t> </a:t>
            </a:r>
            <a:r>
              <a:rPr lang="es-MX" dirty="0" err="1" smtClean="0"/>
              <a:t>to</a:t>
            </a:r>
            <a:r>
              <a:rPr lang="es-MX" dirty="0" smtClean="0"/>
              <a:t> </a:t>
            </a:r>
            <a:r>
              <a:rPr lang="es-MX" dirty="0" err="1" smtClean="0"/>
              <a:t>used</a:t>
            </a:r>
            <a:r>
              <a:rPr lang="es-MX" dirty="0" smtClean="0"/>
              <a:t> </a:t>
            </a:r>
            <a:r>
              <a:rPr lang="es-MX" dirty="0" err="1" smtClean="0"/>
              <a:t>those</a:t>
            </a:r>
            <a:r>
              <a:rPr lang="es-MX" dirty="0" smtClean="0"/>
              <a:t> </a:t>
            </a:r>
            <a:r>
              <a:rPr lang="es-MX" dirty="0" err="1" smtClean="0"/>
              <a:t>terms</a:t>
            </a:r>
            <a:r>
              <a:rPr lang="es-MX" dirty="0" smtClean="0"/>
              <a:t> as </a:t>
            </a:r>
            <a:r>
              <a:rPr lang="es-MX" dirty="0" err="1" smtClean="0"/>
              <a:t>they</a:t>
            </a:r>
            <a:r>
              <a:rPr lang="es-MX" dirty="0" smtClean="0"/>
              <a:t> </a:t>
            </a:r>
            <a:r>
              <a:rPr lang="es-MX" dirty="0" err="1" smtClean="0"/>
              <a:t>suggest</a:t>
            </a:r>
            <a:r>
              <a:rPr lang="es-MX" dirty="0" smtClean="0"/>
              <a:t> more </a:t>
            </a:r>
            <a:r>
              <a:rPr lang="es-MX" dirty="0" err="1" smtClean="0"/>
              <a:t>than</a:t>
            </a:r>
            <a:r>
              <a:rPr lang="es-MX" dirty="0" smtClean="0"/>
              <a:t> 1 </a:t>
            </a:r>
            <a:r>
              <a:rPr lang="es-MX" dirty="0" err="1" smtClean="0"/>
              <a:t>measurement</a:t>
            </a:r>
            <a:r>
              <a:rPr lang="es-MX" dirty="0" smtClean="0"/>
              <a:t> per experimental </a:t>
            </a:r>
            <a:r>
              <a:rPr lang="es-MX" dirty="0" err="1" smtClean="0"/>
              <a:t>unit</a:t>
            </a:r>
            <a:r>
              <a:rPr lang="es-MX" dirty="0" smtClean="0"/>
              <a:t>; </a:t>
            </a:r>
            <a:r>
              <a:rPr lang="es-MX" dirty="0" err="1" smtClean="0"/>
              <a:t>then</a:t>
            </a:r>
            <a:r>
              <a:rPr lang="es-MX" dirty="0" smtClean="0"/>
              <a:t> </a:t>
            </a:r>
            <a:r>
              <a:rPr lang="es-MX" dirty="0" err="1" smtClean="0"/>
              <a:t>how</a:t>
            </a:r>
            <a:r>
              <a:rPr lang="es-MX" dirty="0" smtClean="0"/>
              <a:t> </a:t>
            </a:r>
            <a:r>
              <a:rPr lang="es-MX" dirty="0" err="1" smtClean="0"/>
              <a:t>would</a:t>
            </a:r>
            <a:r>
              <a:rPr lang="es-MX" dirty="0" smtClean="0"/>
              <a:t> </a:t>
            </a:r>
            <a:r>
              <a:rPr lang="es-MX" dirty="0" err="1" smtClean="0"/>
              <a:t>you</a:t>
            </a:r>
            <a:r>
              <a:rPr lang="es-MX" dirty="0" smtClean="0"/>
              <a:t> </a:t>
            </a:r>
            <a:r>
              <a:rPr lang="es-MX" dirty="0" err="1" smtClean="0"/>
              <a:t>refer</a:t>
            </a:r>
            <a:r>
              <a:rPr lang="es-MX" dirty="0" smtClean="0"/>
              <a:t> </a:t>
            </a:r>
            <a:r>
              <a:rPr lang="es-MX" dirty="0" err="1" smtClean="0"/>
              <a:t>to</a:t>
            </a:r>
            <a:r>
              <a:rPr lang="es-MX" dirty="0" smtClean="0"/>
              <a:t> </a:t>
            </a:r>
            <a:r>
              <a:rPr lang="es-MX" dirty="0" err="1" smtClean="0"/>
              <a:t>the</a:t>
            </a:r>
            <a:r>
              <a:rPr lang="es-MX" dirty="0" smtClean="0"/>
              <a:t> single “</a:t>
            </a:r>
            <a:r>
              <a:rPr lang="es-MX" dirty="0" err="1" smtClean="0"/>
              <a:t>sesssion</a:t>
            </a:r>
            <a:r>
              <a:rPr lang="es-MX" dirty="0" smtClean="0"/>
              <a:t>” </a:t>
            </a:r>
            <a:r>
              <a:rPr lang="es-MX" dirty="0" err="1" smtClean="0"/>
              <a:t>onan</a:t>
            </a:r>
            <a:r>
              <a:rPr lang="es-MX" dirty="0" smtClean="0"/>
              <a:t> experimental </a:t>
            </a:r>
            <a:r>
              <a:rPr lang="es-MX" dirty="0" err="1" smtClean="0"/>
              <a:t>design</a:t>
            </a:r>
            <a:r>
              <a:rPr lang="es-MX" dirty="0" smtClean="0"/>
              <a:t> </a:t>
            </a:r>
            <a:r>
              <a:rPr lang="es-MX" dirty="0" err="1" smtClean="0"/>
              <a:t>without</a:t>
            </a:r>
            <a:r>
              <a:rPr lang="es-MX" dirty="0" smtClean="0"/>
              <a:t> </a:t>
            </a:r>
            <a:r>
              <a:rPr lang="es-MX" dirty="0" err="1" smtClean="0"/>
              <a:t>repetitions</a:t>
            </a:r>
            <a:r>
              <a:rPr lang="es-MX" dirty="0" smtClean="0"/>
              <a:t>?</a:t>
            </a:r>
          </a:p>
          <a:p>
            <a:pPr lvl="1"/>
            <a:endParaRPr lang="es-MX" dirty="0" smtClean="0"/>
          </a:p>
          <a:p>
            <a:pPr lvl="1"/>
            <a:r>
              <a:rPr lang="es-MX" dirty="0" err="1" smtClean="0"/>
              <a:t>The</a:t>
            </a:r>
            <a:r>
              <a:rPr lang="es-MX" dirty="0" smtClean="0"/>
              <a:t> </a:t>
            </a:r>
            <a:r>
              <a:rPr lang="es-MX" dirty="0" err="1" smtClean="0"/>
              <a:t>session</a:t>
            </a:r>
            <a:r>
              <a:rPr lang="es-MX" dirty="0" smtClean="0"/>
              <a:t> can </a:t>
            </a:r>
            <a:r>
              <a:rPr lang="es-MX" dirty="0" err="1" smtClean="0"/>
              <a:t>be</a:t>
            </a:r>
            <a:r>
              <a:rPr lang="es-MX" dirty="0" smtClean="0"/>
              <a:t>:</a:t>
            </a:r>
          </a:p>
          <a:p>
            <a:pPr lvl="2"/>
            <a:r>
              <a:rPr lang="es-MX" dirty="0" err="1" smtClean="0"/>
              <a:t>Concurrent</a:t>
            </a:r>
            <a:r>
              <a:rPr lang="es-MX" dirty="0" smtClean="0"/>
              <a:t> in time (as </a:t>
            </a:r>
            <a:r>
              <a:rPr lang="es-MX" dirty="0" err="1" smtClean="0"/>
              <a:t>for</a:t>
            </a:r>
            <a:r>
              <a:rPr lang="es-MX" dirty="0" smtClean="0"/>
              <a:t> </a:t>
            </a:r>
            <a:r>
              <a:rPr lang="es-MX" dirty="0" err="1" smtClean="0"/>
              <a:t>instance</a:t>
            </a:r>
            <a:r>
              <a:rPr lang="es-MX" dirty="0" smtClean="0"/>
              <a:t> in </a:t>
            </a:r>
            <a:r>
              <a:rPr lang="es-MX" dirty="0" err="1" smtClean="0"/>
              <a:t>within-subject</a:t>
            </a:r>
            <a:r>
              <a:rPr lang="es-MX" dirty="0" smtClean="0"/>
              <a:t> </a:t>
            </a:r>
            <a:r>
              <a:rPr lang="es-MX" dirty="0" err="1" smtClean="0"/>
              <a:t>designs</a:t>
            </a:r>
            <a:r>
              <a:rPr lang="es-MX" dirty="0" smtClean="0"/>
              <a:t>)</a:t>
            </a:r>
          </a:p>
          <a:p>
            <a:pPr lvl="3"/>
            <a:r>
              <a:rPr lang="es-MX" dirty="0" err="1" smtClean="0"/>
              <a:t>Concurrent</a:t>
            </a:r>
            <a:r>
              <a:rPr lang="es-MX" dirty="0" smtClean="0"/>
              <a:t> </a:t>
            </a:r>
            <a:r>
              <a:rPr lang="es-MX" dirty="0" err="1" smtClean="0"/>
              <a:t>is</a:t>
            </a:r>
            <a:r>
              <a:rPr lang="es-MX" dirty="0" smtClean="0"/>
              <a:t> </a:t>
            </a:r>
            <a:r>
              <a:rPr lang="es-MX" dirty="0" err="1" smtClean="0"/>
              <a:t>not</a:t>
            </a:r>
            <a:r>
              <a:rPr lang="es-MX" dirty="0" smtClean="0"/>
              <a:t> </a:t>
            </a:r>
            <a:r>
              <a:rPr lang="es-MX" dirty="0" err="1" smtClean="0"/>
              <a:t>to</a:t>
            </a:r>
            <a:r>
              <a:rPr lang="es-MX" dirty="0" smtClean="0"/>
              <a:t> </a:t>
            </a:r>
            <a:r>
              <a:rPr lang="es-MX" dirty="0" err="1" smtClean="0"/>
              <a:t>be</a:t>
            </a:r>
            <a:r>
              <a:rPr lang="es-MX" dirty="0" smtClean="0"/>
              <a:t> </a:t>
            </a:r>
            <a:r>
              <a:rPr lang="es-MX" dirty="0" err="1" smtClean="0"/>
              <a:t>taken</a:t>
            </a:r>
            <a:r>
              <a:rPr lang="es-MX" dirty="0" smtClean="0"/>
              <a:t> </a:t>
            </a:r>
            <a:r>
              <a:rPr lang="es-MX" dirty="0" err="1" smtClean="0"/>
              <a:t>literally</a:t>
            </a:r>
            <a:r>
              <a:rPr lang="es-MX" dirty="0" smtClean="0"/>
              <a:t>; </a:t>
            </a:r>
            <a:r>
              <a:rPr lang="es-MX" dirty="0" err="1" smtClean="0"/>
              <a:t>it</a:t>
            </a:r>
            <a:r>
              <a:rPr lang="es-MX" dirty="0" smtClean="0"/>
              <a:t> </a:t>
            </a:r>
            <a:r>
              <a:rPr lang="es-MX" dirty="0" err="1" smtClean="0"/>
              <a:t>only</a:t>
            </a:r>
            <a:r>
              <a:rPr lang="es-MX" dirty="0" smtClean="0"/>
              <a:t> </a:t>
            </a:r>
            <a:r>
              <a:rPr lang="es-MX" dirty="0" err="1" smtClean="0"/>
              <a:t>means</a:t>
            </a:r>
            <a:r>
              <a:rPr lang="es-MX" dirty="0" smtClean="0"/>
              <a:t> </a:t>
            </a:r>
            <a:r>
              <a:rPr lang="es-MX" dirty="0" err="1" smtClean="0"/>
              <a:t>that</a:t>
            </a:r>
            <a:r>
              <a:rPr lang="es-MX" dirty="0" smtClean="0"/>
              <a:t> </a:t>
            </a:r>
            <a:r>
              <a:rPr lang="es-MX" dirty="0" err="1" smtClean="0"/>
              <a:t>the</a:t>
            </a:r>
            <a:r>
              <a:rPr lang="es-MX" dirty="0" smtClean="0"/>
              <a:t> </a:t>
            </a:r>
            <a:r>
              <a:rPr lang="es-MX" dirty="0" err="1" smtClean="0"/>
              <a:t>observation</a:t>
            </a:r>
            <a:r>
              <a:rPr lang="es-MX" dirty="0" smtClean="0"/>
              <a:t> time </a:t>
            </a:r>
            <a:r>
              <a:rPr lang="es-MX" dirty="0" err="1" smtClean="0"/>
              <a:t>is</a:t>
            </a:r>
            <a:r>
              <a:rPr lang="es-MX" dirty="0" smtClean="0"/>
              <a:t> </a:t>
            </a:r>
            <a:r>
              <a:rPr lang="es-MX" dirty="0" err="1" smtClean="0"/>
              <a:t>irrelevant</a:t>
            </a:r>
            <a:endParaRPr lang="es-MX" dirty="0" smtClean="0"/>
          </a:p>
          <a:p>
            <a:pPr lvl="2"/>
            <a:r>
              <a:rPr lang="es-MX" dirty="0" smtClean="0"/>
              <a:t>At </a:t>
            </a:r>
            <a:r>
              <a:rPr lang="es-MX" dirty="0" err="1" smtClean="0"/>
              <a:t>different</a:t>
            </a:r>
            <a:r>
              <a:rPr lang="es-MX" dirty="0" smtClean="0"/>
              <a:t> times (</a:t>
            </a:r>
            <a:r>
              <a:rPr lang="es-MX" dirty="0" err="1" smtClean="0"/>
              <a:t>example</a:t>
            </a:r>
            <a:r>
              <a:rPr lang="es-MX" dirty="0" smtClean="0"/>
              <a:t>: longitudinal </a:t>
            </a:r>
            <a:r>
              <a:rPr lang="es-MX" dirty="0" err="1" smtClean="0"/>
              <a:t>designs</a:t>
            </a:r>
            <a:r>
              <a:rPr lang="es-MX" dirty="0" smtClean="0"/>
              <a:t>)</a:t>
            </a:r>
          </a:p>
          <a:p>
            <a:pPr lvl="2"/>
            <a:r>
              <a:rPr lang="es-MX" dirty="0" smtClean="0"/>
              <a:t>…and of </a:t>
            </a:r>
            <a:r>
              <a:rPr lang="es-MX" dirty="0" err="1" smtClean="0"/>
              <a:t>course</a:t>
            </a:r>
            <a:r>
              <a:rPr lang="es-MX" dirty="0" smtClean="0"/>
              <a:t> a </a:t>
            </a:r>
            <a:r>
              <a:rPr lang="es-MX" dirty="0" err="1" smtClean="0"/>
              <a:t>combination</a:t>
            </a:r>
            <a:r>
              <a:rPr lang="es-MX" dirty="0" smtClean="0"/>
              <a:t> of </a:t>
            </a:r>
            <a:r>
              <a:rPr lang="es-MX" dirty="0" err="1" smtClean="0"/>
              <a:t>the</a:t>
            </a:r>
            <a:r>
              <a:rPr lang="es-MX" dirty="0" smtClean="0"/>
              <a:t> </a:t>
            </a:r>
            <a:r>
              <a:rPr lang="es-MX" dirty="0" err="1" smtClean="0"/>
              <a:t>above</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58</a:t>
            </a:fld>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3" name="2 Marcador de contenido"/>
          <p:cNvSpPr>
            <a:spLocks noGrp="1"/>
          </p:cNvSpPr>
          <p:nvPr>
            <p:ph idx="1"/>
          </p:nvPr>
        </p:nvSpPr>
        <p:spPr/>
        <p:txBody>
          <a:bodyPr>
            <a:normAutofit fontScale="62500" lnSpcReduction="20000"/>
          </a:bodyPr>
          <a:lstStyle/>
          <a:p>
            <a:r>
              <a:rPr lang="es-MX" b="1" dirty="0" smtClean="0">
                <a:solidFill>
                  <a:srgbClr val="FF0000"/>
                </a:solidFill>
              </a:rPr>
              <a:t>Data </a:t>
            </a:r>
            <a:r>
              <a:rPr lang="es-MX" b="1" dirty="0" err="1" smtClean="0">
                <a:solidFill>
                  <a:srgbClr val="FF0000"/>
                </a:solidFill>
              </a:rPr>
              <a:t>source</a:t>
            </a:r>
            <a:r>
              <a:rPr lang="es-MX" dirty="0" smtClean="0"/>
              <a:t> (</a:t>
            </a:r>
            <a:r>
              <a:rPr lang="es-MX" dirty="0" err="1" smtClean="0"/>
              <a:t>a.k.a.</a:t>
            </a:r>
            <a:r>
              <a:rPr lang="es-MX" dirty="0" smtClean="0"/>
              <a:t> </a:t>
            </a:r>
            <a:r>
              <a:rPr lang="es-MX" dirty="0" err="1" smtClean="0"/>
              <a:t>measuring</a:t>
            </a:r>
            <a:r>
              <a:rPr lang="es-MX" dirty="0" smtClean="0"/>
              <a:t> </a:t>
            </a:r>
            <a:r>
              <a:rPr lang="es-MX" b="1" dirty="0" err="1" smtClean="0">
                <a:solidFill>
                  <a:srgbClr val="FF0000"/>
                </a:solidFill>
              </a:rPr>
              <a:t>instrument</a:t>
            </a:r>
            <a:r>
              <a:rPr lang="es-MX" dirty="0" smtClean="0"/>
              <a:t>)</a:t>
            </a:r>
          </a:p>
          <a:p>
            <a:pPr lvl="1"/>
            <a:r>
              <a:rPr lang="es-MX" dirty="0" err="1" smtClean="0"/>
              <a:t>Each</a:t>
            </a:r>
            <a:r>
              <a:rPr lang="es-MX" dirty="0" smtClean="0"/>
              <a:t> </a:t>
            </a:r>
            <a:r>
              <a:rPr lang="es-MX" dirty="0" err="1" smtClean="0"/>
              <a:t>one</a:t>
            </a:r>
            <a:r>
              <a:rPr lang="es-MX" dirty="0" smtClean="0"/>
              <a:t> of </a:t>
            </a:r>
            <a:r>
              <a:rPr lang="es-MX" dirty="0" err="1" smtClean="0"/>
              <a:t>the</a:t>
            </a:r>
            <a:r>
              <a:rPr lang="es-MX" dirty="0" smtClean="0"/>
              <a:t> </a:t>
            </a:r>
            <a:r>
              <a:rPr lang="es-MX" dirty="0" err="1" smtClean="0"/>
              <a:t>devices</a:t>
            </a:r>
            <a:r>
              <a:rPr lang="es-MX" dirty="0" smtClean="0"/>
              <a:t> </a:t>
            </a:r>
            <a:r>
              <a:rPr lang="es-MX" dirty="0" err="1" smtClean="0"/>
              <a:t>for</a:t>
            </a:r>
            <a:r>
              <a:rPr lang="es-MX" dirty="0" smtClean="0"/>
              <a:t> </a:t>
            </a:r>
            <a:r>
              <a:rPr lang="es-MX" dirty="0" err="1" smtClean="0"/>
              <a:t>interrogating</a:t>
            </a:r>
            <a:r>
              <a:rPr lang="es-MX" dirty="0" smtClean="0"/>
              <a:t>/</a:t>
            </a:r>
            <a:r>
              <a:rPr lang="es-MX" dirty="0" err="1" smtClean="0"/>
              <a:t>sampling</a:t>
            </a:r>
            <a:r>
              <a:rPr lang="es-MX" dirty="0" smtClean="0"/>
              <a:t> </a:t>
            </a:r>
            <a:r>
              <a:rPr lang="es-MX" dirty="0" err="1" smtClean="0"/>
              <a:t>an</a:t>
            </a:r>
            <a:r>
              <a:rPr lang="es-MX" dirty="0" smtClean="0"/>
              <a:t> experimental </a:t>
            </a:r>
            <a:r>
              <a:rPr lang="es-MX" dirty="0" err="1" smtClean="0"/>
              <a:t>unit</a:t>
            </a:r>
            <a:r>
              <a:rPr lang="es-MX" dirty="0" smtClean="0"/>
              <a:t> [my </a:t>
            </a:r>
            <a:r>
              <a:rPr lang="es-MX" dirty="0" err="1" smtClean="0"/>
              <a:t>own</a:t>
            </a:r>
            <a:r>
              <a:rPr lang="es-MX" dirty="0" smtClean="0"/>
              <a:t> </a:t>
            </a:r>
            <a:r>
              <a:rPr lang="es-MX" dirty="0" err="1" smtClean="0"/>
              <a:t>definition</a:t>
            </a:r>
            <a:r>
              <a:rPr lang="es-MX" dirty="0" smtClean="0"/>
              <a:t>]</a:t>
            </a:r>
          </a:p>
          <a:p>
            <a:pPr lvl="1">
              <a:buNone/>
            </a:pPr>
            <a:endParaRPr lang="es-MX" dirty="0" smtClean="0"/>
          </a:p>
          <a:p>
            <a:pPr lvl="1"/>
            <a:r>
              <a:rPr lang="es-MX" b="1" dirty="0" smtClean="0">
                <a:solidFill>
                  <a:srgbClr val="0070C0"/>
                </a:solidFill>
              </a:rPr>
              <a:t>NOTE</a:t>
            </a:r>
            <a:r>
              <a:rPr lang="es-MX" dirty="0" smtClean="0"/>
              <a:t>: </a:t>
            </a:r>
            <a:r>
              <a:rPr lang="es-MX" dirty="0" err="1" smtClean="0"/>
              <a:t>The</a:t>
            </a:r>
            <a:r>
              <a:rPr lang="es-MX" dirty="0" smtClean="0"/>
              <a:t> concept of a data </a:t>
            </a:r>
            <a:r>
              <a:rPr lang="es-MX" dirty="0" err="1" smtClean="0"/>
              <a:t>source</a:t>
            </a:r>
            <a:r>
              <a:rPr lang="es-MX" dirty="0" smtClean="0"/>
              <a:t> as </a:t>
            </a:r>
            <a:r>
              <a:rPr lang="es-MX" dirty="0" err="1" smtClean="0"/>
              <a:t>such</a:t>
            </a:r>
            <a:r>
              <a:rPr lang="es-MX" dirty="0" smtClean="0"/>
              <a:t> </a:t>
            </a:r>
            <a:r>
              <a:rPr lang="es-MX" dirty="0" err="1" smtClean="0"/>
              <a:t>is</a:t>
            </a:r>
            <a:r>
              <a:rPr lang="es-MX" dirty="0" smtClean="0"/>
              <a:t> </a:t>
            </a:r>
            <a:r>
              <a:rPr lang="es-MX" dirty="0" err="1" smtClean="0"/>
              <a:t>common</a:t>
            </a:r>
            <a:r>
              <a:rPr lang="es-MX" dirty="0" smtClean="0"/>
              <a:t> and </a:t>
            </a:r>
            <a:r>
              <a:rPr lang="es-MX" dirty="0" err="1" smtClean="0"/>
              <a:t>necessary</a:t>
            </a:r>
            <a:r>
              <a:rPr lang="es-MX" dirty="0" smtClean="0"/>
              <a:t> in </a:t>
            </a:r>
            <a:r>
              <a:rPr lang="es-MX" dirty="0" err="1" smtClean="0"/>
              <a:t>experimentaiton</a:t>
            </a:r>
            <a:r>
              <a:rPr lang="es-MX" dirty="0" smtClean="0"/>
              <a:t>, </a:t>
            </a:r>
            <a:r>
              <a:rPr lang="es-MX" dirty="0" err="1" smtClean="0"/>
              <a:t>however</a:t>
            </a:r>
            <a:r>
              <a:rPr lang="es-MX" dirty="0" smtClean="0"/>
              <a:t> </a:t>
            </a:r>
            <a:r>
              <a:rPr lang="es-MX" dirty="0" err="1" smtClean="0"/>
              <a:t>the</a:t>
            </a:r>
            <a:r>
              <a:rPr lang="es-MX" dirty="0" smtClean="0"/>
              <a:t> </a:t>
            </a:r>
            <a:r>
              <a:rPr lang="es-MX" dirty="0" err="1" smtClean="0"/>
              <a:t>term</a:t>
            </a:r>
            <a:r>
              <a:rPr lang="es-MX" dirty="0" smtClean="0"/>
              <a:t> </a:t>
            </a:r>
            <a:r>
              <a:rPr lang="es-MX" dirty="0" err="1" smtClean="0"/>
              <a:t>session</a:t>
            </a:r>
            <a:r>
              <a:rPr lang="es-MX" dirty="0" smtClean="0"/>
              <a:t> </a:t>
            </a:r>
            <a:r>
              <a:rPr lang="es-MX" dirty="0" err="1" smtClean="0"/>
              <a:t>is</a:t>
            </a:r>
            <a:r>
              <a:rPr lang="es-MX" dirty="0" smtClean="0"/>
              <a:t> </a:t>
            </a:r>
            <a:r>
              <a:rPr lang="es-MX" dirty="0" err="1" smtClean="0"/>
              <a:t>not</a:t>
            </a:r>
            <a:r>
              <a:rPr lang="es-MX" dirty="0" smtClean="0"/>
              <a:t> so </a:t>
            </a:r>
            <a:r>
              <a:rPr lang="es-MX" dirty="0" err="1" smtClean="0"/>
              <a:t>widespread</a:t>
            </a:r>
            <a:r>
              <a:rPr lang="es-MX" dirty="0" smtClean="0"/>
              <a:t> </a:t>
            </a:r>
            <a:r>
              <a:rPr lang="es-MX" dirty="0" err="1" smtClean="0"/>
              <a:t>or</a:t>
            </a:r>
            <a:r>
              <a:rPr lang="es-MX" dirty="0" smtClean="0"/>
              <a:t> </a:t>
            </a:r>
            <a:r>
              <a:rPr lang="es-MX" dirty="0" err="1" smtClean="0"/>
              <a:t>universally</a:t>
            </a:r>
            <a:r>
              <a:rPr lang="es-MX" dirty="0" smtClean="0"/>
              <a:t> </a:t>
            </a:r>
            <a:r>
              <a:rPr lang="es-MX" dirty="0" err="1" smtClean="0"/>
              <a:t>accepted</a:t>
            </a:r>
            <a:r>
              <a:rPr lang="es-MX" dirty="0" smtClean="0"/>
              <a:t>. </a:t>
            </a:r>
            <a:r>
              <a:rPr lang="es-MX" dirty="0" err="1" smtClean="0"/>
              <a:t>Often</a:t>
            </a:r>
            <a:r>
              <a:rPr lang="es-MX" dirty="0" smtClean="0"/>
              <a:t> , </a:t>
            </a:r>
            <a:r>
              <a:rPr lang="es-MX" dirty="0" err="1" smtClean="0"/>
              <a:t>other</a:t>
            </a:r>
            <a:r>
              <a:rPr lang="es-MX" dirty="0" smtClean="0"/>
              <a:t> </a:t>
            </a:r>
            <a:r>
              <a:rPr lang="es-MX" dirty="0" err="1" smtClean="0"/>
              <a:t>authors</a:t>
            </a:r>
            <a:r>
              <a:rPr lang="es-MX" dirty="0" smtClean="0"/>
              <a:t> </a:t>
            </a:r>
            <a:r>
              <a:rPr lang="es-MX" dirty="0" err="1" smtClean="0"/>
              <a:t>simply</a:t>
            </a:r>
            <a:r>
              <a:rPr lang="es-MX" dirty="0" smtClean="0"/>
              <a:t> </a:t>
            </a:r>
            <a:r>
              <a:rPr lang="es-MX" dirty="0" err="1" smtClean="0"/>
              <a:t>speak</a:t>
            </a:r>
            <a:r>
              <a:rPr lang="es-MX" dirty="0" smtClean="0"/>
              <a:t> of “</a:t>
            </a:r>
            <a:r>
              <a:rPr lang="es-MX" dirty="0" err="1" smtClean="0">
                <a:solidFill>
                  <a:srgbClr val="00B050"/>
                </a:solidFill>
              </a:rPr>
              <a:t>sensors</a:t>
            </a:r>
            <a:r>
              <a:rPr lang="es-MX" dirty="0" smtClean="0"/>
              <a:t>”, “</a:t>
            </a:r>
            <a:r>
              <a:rPr lang="es-MX" dirty="0" err="1" smtClean="0">
                <a:solidFill>
                  <a:srgbClr val="00B050"/>
                </a:solidFill>
              </a:rPr>
              <a:t>evaluations</a:t>
            </a:r>
            <a:r>
              <a:rPr lang="es-MX" dirty="0" smtClean="0"/>
              <a:t>” </a:t>
            </a:r>
            <a:r>
              <a:rPr lang="es-MX" dirty="0" err="1" smtClean="0"/>
              <a:t>or</a:t>
            </a:r>
            <a:r>
              <a:rPr lang="es-MX" dirty="0" smtClean="0"/>
              <a:t> </a:t>
            </a:r>
            <a:r>
              <a:rPr lang="es-MX" dirty="0" err="1" smtClean="0"/>
              <a:t>simply</a:t>
            </a:r>
            <a:r>
              <a:rPr lang="es-MX" dirty="0" smtClean="0"/>
              <a:t> “</a:t>
            </a:r>
            <a:r>
              <a:rPr lang="es-MX" dirty="0" smtClean="0">
                <a:solidFill>
                  <a:srgbClr val="00B050"/>
                </a:solidFill>
              </a:rPr>
              <a:t>variables</a:t>
            </a:r>
            <a:r>
              <a:rPr lang="es-MX" dirty="0" smtClean="0"/>
              <a:t>” and </a:t>
            </a:r>
            <a:r>
              <a:rPr lang="es-MX" dirty="0" err="1" smtClean="0"/>
              <a:t>even</a:t>
            </a:r>
            <a:r>
              <a:rPr lang="es-MX" dirty="0" smtClean="0"/>
              <a:t> “</a:t>
            </a:r>
            <a:r>
              <a:rPr lang="es-MX" dirty="0" err="1" smtClean="0">
                <a:solidFill>
                  <a:srgbClr val="00B050"/>
                </a:solidFill>
              </a:rPr>
              <a:t>factors</a:t>
            </a:r>
            <a:r>
              <a:rPr lang="es-MX" dirty="0" smtClean="0"/>
              <a:t>”. I do </a:t>
            </a:r>
            <a:r>
              <a:rPr lang="es-MX" dirty="0" err="1" smtClean="0"/>
              <a:t>not</a:t>
            </a:r>
            <a:r>
              <a:rPr lang="es-MX" dirty="0" smtClean="0"/>
              <a:t> </a:t>
            </a:r>
            <a:r>
              <a:rPr lang="es-MX" dirty="0" err="1" smtClean="0"/>
              <a:t>find</a:t>
            </a:r>
            <a:r>
              <a:rPr lang="es-MX" dirty="0" smtClean="0"/>
              <a:t> </a:t>
            </a:r>
            <a:r>
              <a:rPr lang="es-MX" dirty="0" err="1" smtClean="0"/>
              <a:t>any</a:t>
            </a:r>
            <a:r>
              <a:rPr lang="es-MX" dirty="0" smtClean="0"/>
              <a:t> of </a:t>
            </a:r>
            <a:r>
              <a:rPr lang="es-MX" dirty="0" err="1" smtClean="0"/>
              <a:t>these</a:t>
            </a:r>
            <a:r>
              <a:rPr lang="es-MX" dirty="0" smtClean="0"/>
              <a:t> </a:t>
            </a:r>
            <a:r>
              <a:rPr lang="es-MX" dirty="0" err="1" smtClean="0"/>
              <a:t>satisfactory</a:t>
            </a:r>
            <a:r>
              <a:rPr lang="es-MX" dirty="0" smtClean="0"/>
              <a:t> as a single data </a:t>
            </a:r>
            <a:r>
              <a:rPr lang="es-MX" dirty="0" err="1" smtClean="0"/>
              <a:t>source</a:t>
            </a:r>
            <a:r>
              <a:rPr lang="es-MX" dirty="0" smtClean="0"/>
              <a:t> </a:t>
            </a:r>
            <a:r>
              <a:rPr lang="es-MX" dirty="0" err="1" smtClean="0"/>
              <a:t>may</a:t>
            </a:r>
            <a:r>
              <a:rPr lang="es-MX" dirty="0" smtClean="0"/>
              <a:t> </a:t>
            </a:r>
            <a:r>
              <a:rPr lang="es-MX" dirty="0" err="1" smtClean="0"/>
              <a:t>yield</a:t>
            </a:r>
            <a:r>
              <a:rPr lang="es-MX" dirty="0" smtClean="0"/>
              <a:t> </a:t>
            </a:r>
            <a:r>
              <a:rPr lang="es-MX" dirty="0" err="1" smtClean="0"/>
              <a:t>several</a:t>
            </a:r>
            <a:r>
              <a:rPr lang="es-MX" dirty="0" smtClean="0"/>
              <a:t> </a:t>
            </a:r>
            <a:r>
              <a:rPr lang="es-MX" dirty="0" err="1" smtClean="0"/>
              <a:t>evaluations</a:t>
            </a:r>
            <a:r>
              <a:rPr lang="es-MX" dirty="0" smtClean="0"/>
              <a:t> and/</a:t>
            </a:r>
            <a:r>
              <a:rPr lang="es-MX" dirty="0" err="1" smtClean="0"/>
              <a:t>or</a:t>
            </a:r>
            <a:r>
              <a:rPr lang="es-MX" dirty="0" smtClean="0"/>
              <a:t> variables.</a:t>
            </a:r>
          </a:p>
          <a:p>
            <a:pPr lvl="2"/>
            <a:r>
              <a:rPr lang="es-MX" dirty="0" err="1" smtClean="0"/>
              <a:t>Example</a:t>
            </a:r>
            <a:r>
              <a:rPr lang="es-MX" dirty="0" smtClean="0"/>
              <a:t>: A </a:t>
            </a:r>
            <a:r>
              <a:rPr lang="es-MX" dirty="0" err="1" smtClean="0"/>
              <a:t>device</a:t>
            </a:r>
            <a:r>
              <a:rPr lang="es-MX" dirty="0" smtClean="0"/>
              <a:t> of </a:t>
            </a:r>
            <a:r>
              <a:rPr lang="es-MX" dirty="0" err="1" smtClean="0"/>
              <a:t>functional</a:t>
            </a:r>
            <a:r>
              <a:rPr lang="es-MX" dirty="0" smtClean="0"/>
              <a:t> </a:t>
            </a:r>
            <a:r>
              <a:rPr lang="es-MX" dirty="0" err="1" smtClean="0"/>
              <a:t>optical</a:t>
            </a:r>
            <a:r>
              <a:rPr lang="es-MX" dirty="0" smtClean="0"/>
              <a:t> </a:t>
            </a:r>
            <a:r>
              <a:rPr lang="es-MX" dirty="0" err="1" smtClean="0"/>
              <a:t>topography</a:t>
            </a:r>
            <a:r>
              <a:rPr lang="es-MX" dirty="0" smtClean="0"/>
              <a:t> </a:t>
            </a:r>
            <a:r>
              <a:rPr lang="es-MX" dirty="0" err="1" smtClean="0"/>
              <a:t>might</a:t>
            </a:r>
            <a:r>
              <a:rPr lang="es-MX" dirty="0" smtClean="0"/>
              <a:t> </a:t>
            </a:r>
            <a:r>
              <a:rPr lang="es-MX" dirty="0" err="1" smtClean="0"/>
              <a:t>take</a:t>
            </a:r>
            <a:r>
              <a:rPr lang="es-MX" dirty="0" smtClean="0"/>
              <a:t> </a:t>
            </a:r>
            <a:r>
              <a:rPr lang="es-MX" dirty="0" err="1" smtClean="0"/>
              <a:t>two</a:t>
            </a:r>
            <a:r>
              <a:rPr lang="es-MX" dirty="0" smtClean="0"/>
              <a:t> </a:t>
            </a:r>
            <a:r>
              <a:rPr lang="es-MX" dirty="0" err="1" smtClean="0"/>
              <a:t>or</a:t>
            </a:r>
            <a:r>
              <a:rPr lang="es-MX" dirty="0" smtClean="0"/>
              <a:t> more </a:t>
            </a:r>
            <a:r>
              <a:rPr lang="es-MX" dirty="0" err="1" smtClean="0"/>
              <a:t>signals</a:t>
            </a:r>
            <a:r>
              <a:rPr lang="es-MX" dirty="0" smtClean="0"/>
              <a:t> </a:t>
            </a:r>
            <a:r>
              <a:rPr lang="es-MX" dirty="0" err="1" smtClean="0"/>
              <a:t>or</a:t>
            </a:r>
            <a:r>
              <a:rPr lang="es-MX" dirty="0" smtClean="0"/>
              <a:t> variables (at </a:t>
            </a:r>
            <a:r>
              <a:rPr lang="es-MX" dirty="0" err="1" smtClean="0"/>
              <a:t>different</a:t>
            </a:r>
            <a:r>
              <a:rPr lang="es-MX" dirty="0" smtClean="0"/>
              <a:t> </a:t>
            </a:r>
            <a:r>
              <a:rPr lang="es-MX" dirty="0" err="1" smtClean="0"/>
              <a:t>wavelengths</a:t>
            </a:r>
            <a:r>
              <a:rPr lang="es-MX" dirty="0" smtClean="0"/>
              <a:t>) and </a:t>
            </a:r>
            <a:r>
              <a:rPr lang="es-MX" dirty="0" err="1" smtClean="0"/>
              <a:t>reconstruct</a:t>
            </a:r>
            <a:r>
              <a:rPr lang="es-MX" dirty="0" smtClean="0"/>
              <a:t> </a:t>
            </a:r>
            <a:r>
              <a:rPr lang="es-MX" dirty="0" err="1" smtClean="0"/>
              <a:t>several</a:t>
            </a:r>
            <a:r>
              <a:rPr lang="es-MX" dirty="0" smtClean="0"/>
              <a:t> variables </a:t>
            </a:r>
            <a:r>
              <a:rPr lang="es-MX" dirty="0" err="1" smtClean="0"/>
              <a:t>or</a:t>
            </a:r>
            <a:r>
              <a:rPr lang="es-MX" dirty="0" smtClean="0"/>
              <a:t> </a:t>
            </a:r>
            <a:r>
              <a:rPr lang="es-MX" dirty="0" err="1" smtClean="0"/>
              <a:t>signals</a:t>
            </a:r>
            <a:r>
              <a:rPr lang="es-MX" dirty="0" smtClean="0"/>
              <a:t>; HbO</a:t>
            </a:r>
            <a:r>
              <a:rPr lang="es-MX" baseline="-25000" dirty="0" smtClean="0"/>
              <a:t>2</a:t>
            </a:r>
            <a:r>
              <a:rPr lang="es-MX" dirty="0" smtClean="0"/>
              <a:t>, </a:t>
            </a:r>
            <a:r>
              <a:rPr lang="es-MX" dirty="0" err="1" smtClean="0"/>
              <a:t>HHb</a:t>
            </a:r>
            <a:r>
              <a:rPr lang="es-MX" dirty="0" smtClean="0"/>
              <a:t>, </a:t>
            </a:r>
            <a:r>
              <a:rPr lang="es-MX" dirty="0" err="1" smtClean="0"/>
              <a:t>HbT</a:t>
            </a:r>
            <a:r>
              <a:rPr lang="es-MX" dirty="0" smtClean="0"/>
              <a:t>, aa</a:t>
            </a:r>
            <a:r>
              <a:rPr lang="es-MX" baseline="-25000" dirty="0" smtClean="0"/>
              <a:t>3</a:t>
            </a:r>
            <a:r>
              <a:rPr lang="es-MX" dirty="0" smtClean="0"/>
              <a:t> </a:t>
            </a:r>
          </a:p>
          <a:p>
            <a:pPr lvl="2"/>
            <a:r>
              <a:rPr lang="es-MX" dirty="0" err="1" smtClean="0"/>
              <a:t>They</a:t>
            </a:r>
            <a:r>
              <a:rPr lang="es-MX" dirty="0" smtClean="0"/>
              <a:t> are </a:t>
            </a:r>
            <a:r>
              <a:rPr lang="es-MX" dirty="0" err="1" smtClean="0"/>
              <a:t>also</a:t>
            </a:r>
            <a:r>
              <a:rPr lang="es-MX" dirty="0" smtClean="0"/>
              <a:t> </a:t>
            </a:r>
            <a:r>
              <a:rPr lang="es-MX" dirty="0" err="1" smtClean="0"/>
              <a:t>sometimes</a:t>
            </a:r>
            <a:r>
              <a:rPr lang="es-MX" dirty="0" smtClean="0"/>
              <a:t> </a:t>
            </a:r>
            <a:r>
              <a:rPr lang="es-MX" dirty="0" err="1" smtClean="0"/>
              <a:t>referred</a:t>
            </a:r>
            <a:r>
              <a:rPr lang="es-MX" dirty="0" smtClean="0"/>
              <a:t> </a:t>
            </a:r>
            <a:r>
              <a:rPr lang="es-MX" dirty="0" err="1" smtClean="0"/>
              <a:t>to</a:t>
            </a:r>
            <a:r>
              <a:rPr lang="es-MX" dirty="0" smtClean="0"/>
              <a:t> “</a:t>
            </a:r>
            <a:r>
              <a:rPr lang="es-MX" dirty="0" err="1" smtClean="0">
                <a:solidFill>
                  <a:srgbClr val="00B050"/>
                </a:solidFill>
              </a:rPr>
              <a:t>judges</a:t>
            </a:r>
            <a:r>
              <a:rPr lang="es-MX" dirty="0" smtClean="0"/>
              <a:t>”, “</a:t>
            </a:r>
            <a:r>
              <a:rPr lang="es-MX" dirty="0" err="1" smtClean="0">
                <a:solidFill>
                  <a:srgbClr val="00B050"/>
                </a:solidFill>
              </a:rPr>
              <a:t>observers</a:t>
            </a:r>
            <a:r>
              <a:rPr lang="es-MX" dirty="0" smtClean="0"/>
              <a:t>”, “</a:t>
            </a:r>
            <a:r>
              <a:rPr lang="es-MX" dirty="0" err="1" smtClean="0">
                <a:solidFill>
                  <a:srgbClr val="00B050"/>
                </a:solidFill>
              </a:rPr>
              <a:t>raters</a:t>
            </a:r>
            <a:r>
              <a:rPr lang="es-MX" dirty="0" smtClean="0"/>
              <a:t>” </a:t>
            </a:r>
            <a:r>
              <a:rPr lang="es-MX" dirty="0" err="1" smtClean="0"/>
              <a:t>etc</a:t>
            </a:r>
            <a:r>
              <a:rPr lang="es-MX" dirty="0" smtClean="0"/>
              <a:t>… I </a:t>
            </a:r>
            <a:r>
              <a:rPr lang="es-MX" dirty="0" err="1" smtClean="0"/>
              <a:t>like</a:t>
            </a:r>
            <a:r>
              <a:rPr lang="es-MX" dirty="0" smtClean="0"/>
              <a:t> </a:t>
            </a:r>
            <a:r>
              <a:rPr lang="es-MX" dirty="0" err="1" smtClean="0"/>
              <a:t>these</a:t>
            </a:r>
            <a:r>
              <a:rPr lang="es-MX" dirty="0" smtClean="0"/>
              <a:t> </a:t>
            </a:r>
            <a:r>
              <a:rPr lang="es-MX" dirty="0" err="1" smtClean="0"/>
              <a:t>better</a:t>
            </a:r>
            <a:r>
              <a:rPr lang="es-MX" dirty="0" smtClean="0"/>
              <a:t> </a:t>
            </a:r>
            <a:r>
              <a:rPr lang="es-MX" dirty="0" err="1" smtClean="0"/>
              <a:t>than</a:t>
            </a:r>
            <a:r>
              <a:rPr lang="es-MX" dirty="0" smtClean="0"/>
              <a:t> </a:t>
            </a:r>
            <a:r>
              <a:rPr lang="es-MX" dirty="0" err="1" smtClean="0"/>
              <a:t>the</a:t>
            </a:r>
            <a:r>
              <a:rPr lang="es-MX" dirty="0" smtClean="0"/>
              <a:t> </a:t>
            </a:r>
            <a:r>
              <a:rPr lang="es-MX" dirty="0" err="1" smtClean="0"/>
              <a:t>others</a:t>
            </a:r>
            <a:r>
              <a:rPr lang="es-MX" dirty="0" smtClean="0"/>
              <a:t> </a:t>
            </a:r>
            <a:r>
              <a:rPr lang="es-MX" dirty="0" err="1" smtClean="0"/>
              <a:t>when</a:t>
            </a:r>
            <a:r>
              <a:rPr lang="es-MX" dirty="0" smtClean="0"/>
              <a:t> </a:t>
            </a:r>
            <a:r>
              <a:rPr lang="es-MX" dirty="0" err="1" smtClean="0"/>
              <a:t>the</a:t>
            </a:r>
            <a:r>
              <a:rPr lang="es-MX" dirty="0" smtClean="0"/>
              <a:t> </a:t>
            </a:r>
            <a:r>
              <a:rPr lang="es-MX" dirty="0" err="1" smtClean="0"/>
              <a:t>source</a:t>
            </a:r>
            <a:r>
              <a:rPr lang="es-MX" dirty="0" smtClean="0"/>
              <a:t> </a:t>
            </a:r>
            <a:r>
              <a:rPr lang="es-MX" dirty="0" err="1" smtClean="0"/>
              <a:t>is</a:t>
            </a:r>
            <a:r>
              <a:rPr lang="es-MX" dirty="0" smtClean="0"/>
              <a:t> a </a:t>
            </a:r>
            <a:r>
              <a:rPr lang="es-MX" dirty="0" err="1" smtClean="0"/>
              <a:t>human</a:t>
            </a:r>
            <a:r>
              <a:rPr lang="es-MX" dirty="0" smtClean="0"/>
              <a:t>.</a:t>
            </a:r>
          </a:p>
          <a:p>
            <a:pPr lvl="1"/>
            <a:endParaRPr lang="es-MX" dirty="0" smtClean="0"/>
          </a:p>
          <a:p>
            <a:pPr lvl="1"/>
            <a:r>
              <a:rPr lang="es-MX" dirty="0" err="1" smtClean="0"/>
              <a:t>If</a:t>
            </a:r>
            <a:r>
              <a:rPr lang="es-MX" dirty="0" smtClean="0"/>
              <a:t> at </a:t>
            </a:r>
            <a:r>
              <a:rPr lang="es-MX" dirty="0" err="1" smtClean="0"/>
              <a:t>the</a:t>
            </a:r>
            <a:r>
              <a:rPr lang="es-MX" dirty="0" smtClean="0"/>
              <a:t> </a:t>
            </a:r>
            <a:r>
              <a:rPr lang="es-MX" dirty="0" err="1" smtClean="0"/>
              <a:t>end</a:t>
            </a:r>
            <a:r>
              <a:rPr lang="es-MX" dirty="0" smtClean="0"/>
              <a:t> of </a:t>
            </a:r>
            <a:r>
              <a:rPr lang="es-MX" dirty="0" err="1" smtClean="0"/>
              <a:t>the</a:t>
            </a:r>
            <a:r>
              <a:rPr lang="es-MX" dirty="0" smtClean="0"/>
              <a:t> </a:t>
            </a:r>
            <a:r>
              <a:rPr lang="es-MX" dirty="0" err="1" smtClean="0"/>
              <a:t>day</a:t>
            </a:r>
            <a:r>
              <a:rPr lang="es-MX" dirty="0" smtClean="0"/>
              <a:t> I am </a:t>
            </a:r>
            <a:r>
              <a:rPr lang="es-MX" dirty="0" err="1" smtClean="0"/>
              <a:t>only</a:t>
            </a:r>
            <a:r>
              <a:rPr lang="es-MX" dirty="0" smtClean="0"/>
              <a:t> </a:t>
            </a:r>
            <a:r>
              <a:rPr lang="es-MX" dirty="0" err="1" smtClean="0"/>
              <a:t>interested</a:t>
            </a:r>
            <a:r>
              <a:rPr lang="es-MX" dirty="0" smtClean="0"/>
              <a:t> in variables and </a:t>
            </a:r>
            <a:r>
              <a:rPr lang="es-MX" dirty="0" err="1" smtClean="0"/>
              <a:t>factors</a:t>
            </a:r>
            <a:r>
              <a:rPr lang="es-MX" dirty="0" smtClean="0"/>
              <a:t>; </a:t>
            </a:r>
            <a:r>
              <a:rPr lang="es-MX" dirty="0" err="1" smtClean="0"/>
              <a:t>why</a:t>
            </a:r>
            <a:r>
              <a:rPr lang="es-MX" dirty="0" smtClean="0"/>
              <a:t> </a:t>
            </a:r>
            <a:r>
              <a:rPr lang="es-MX" dirty="0" err="1" smtClean="0"/>
              <a:t>should</a:t>
            </a:r>
            <a:r>
              <a:rPr lang="es-MX" dirty="0" smtClean="0"/>
              <a:t> I </a:t>
            </a:r>
            <a:r>
              <a:rPr lang="es-MX" dirty="0" err="1" smtClean="0"/>
              <a:t>care</a:t>
            </a:r>
            <a:r>
              <a:rPr lang="es-MX" dirty="0" smtClean="0"/>
              <a:t> </a:t>
            </a:r>
            <a:r>
              <a:rPr lang="es-MX" dirty="0" err="1" smtClean="0"/>
              <a:t>about</a:t>
            </a:r>
            <a:r>
              <a:rPr lang="es-MX" dirty="0" smtClean="0"/>
              <a:t> </a:t>
            </a:r>
            <a:r>
              <a:rPr lang="es-MX" dirty="0" err="1" smtClean="0"/>
              <a:t>the</a:t>
            </a:r>
            <a:r>
              <a:rPr lang="es-MX" dirty="0" smtClean="0"/>
              <a:t> data </a:t>
            </a:r>
            <a:r>
              <a:rPr lang="es-MX" dirty="0" err="1" smtClean="0"/>
              <a:t>source</a:t>
            </a:r>
            <a:r>
              <a:rPr lang="es-MX" dirty="0" smtClean="0"/>
              <a:t> </a:t>
            </a:r>
            <a:r>
              <a:rPr lang="es-MX" dirty="0" err="1" smtClean="0"/>
              <a:t>that</a:t>
            </a:r>
            <a:r>
              <a:rPr lang="es-MX" dirty="0" smtClean="0"/>
              <a:t> </a:t>
            </a:r>
            <a:r>
              <a:rPr lang="es-MX" dirty="0" err="1" smtClean="0"/>
              <a:t>generates</a:t>
            </a:r>
            <a:r>
              <a:rPr lang="es-MX" dirty="0" smtClean="0"/>
              <a:t> </a:t>
            </a:r>
            <a:r>
              <a:rPr lang="es-MX" dirty="0" err="1" smtClean="0"/>
              <a:t>them</a:t>
            </a:r>
            <a:r>
              <a:rPr lang="es-MX" dirty="0" smtClean="0"/>
              <a:t>?</a:t>
            </a:r>
          </a:p>
          <a:p>
            <a:pPr lvl="2"/>
            <a:r>
              <a:rPr lang="es-MX" dirty="0" err="1" smtClean="0"/>
              <a:t>Ignoring</a:t>
            </a:r>
            <a:r>
              <a:rPr lang="es-MX" dirty="0" smtClean="0"/>
              <a:t> </a:t>
            </a:r>
            <a:r>
              <a:rPr lang="es-MX" dirty="0" err="1" smtClean="0"/>
              <a:t>this</a:t>
            </a:r>
            <a:r>
              <a:rPr lang="es-MX" dirty="0" smtClean="0"/>
              <a:t> concept </a:t>
            </a:r>
            <a:r>
              <a:rPr lang="es-MX" dirty="0" err="1" smtClean="0"/>
              <a:t>may</a:t>
            </a:r>
            <a:r>
              <a:rPr lang="es-MX" dirty="0" smtClean="0"/>
              <a:t> lead </a:t>
            </a:r>
            <a:r>
              <a:rPr lang="es-MX" dirty="0" err="1" smtClean="0"/>
              <a:t>to</a:t>
            </a:r>
            <a:r>
              <a:rPr lang="es-MX" dirty="0" smtClean="0"/>
              <a:t> </a:t>
            </a:r>
            <a:r>
              <a:rPr lang="es-MX" dirty="0" err="1" smtClean="0"/>
              <a:t>measurement</a:t>
            </a:r>
            <a:r>
              <a:rPr lang="es-MX" dirty="0" smtClean="0"/>
              <a:t> </a:t>
            </a:r>
            <a:r>
              <a:rPr lang="es-MX" dirty="0" err="1" smtClean="0"/>
              <a:t>bias</a:t>
            </a:r>
            <a:r>
              <a:rPr lang="es-MX" dirty="0" smtClean="0"/>
              <a:t> and instrumental </a:t>
            </a:r>
            <a:r>
              <a:rPr lang="es-MX" dirty="0" err="1" smtClean="0"/>
              <a:t>bias</a:t>
            </a:r>
            <a:endParaRPr lang="es-MX" dirty="0" smtClean="0"/>
          </a:p>
          <a:p>
            <a:pPr lvl="2"/>
            <a:r>
              <a:rPr lang="es-MX" dirty="0" err="1" smtClean="0"/>
              <a:t>Example</a:t>
            </a:r>
            <a:r>
              <a:rPr lang="es-MX" dirty="0" smtClean="0"/>
              <a:t>: </a:t>
            </a:r>
            <a:r>
              <a:rPr lang="es-MX" dirty="0" err="1" smtClean="0"/>
              <a:t>cross-talk</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59</a:t>
            </a:fld>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Excuse No. 3</a:t>
            </a:r>
            <a:endParaRPr lang="en-GB" dirty="0"/>
          </a:p>
        </p:txBody>
      </p:sp>
      <p:sp>
        <p:nvSpPr>
          <p:cNvPr id="3" name="2 Marcador de contenido"/>
          <p:cNvSpPr>
            <a:spLocks noGrp="1"/>
          </p:cNvSpPr>
          <p:nvPr>
            <p:ph idx="1"/>
          </p:nvPr>
        </p:nvSpPr>
        <p:spPr/>
        <p:txBody>
          <a:bodyPr>
            <a:normAutofit fontScale="92500" lnSpcReduction="1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“My </a:t>
            </a:r>
            <a:r>
              <a:rPr lang="es-MX" dirty="0" err="1" smtClean="0"/>
              <a:t>research</a:t>
            </a:r>
            <a:r>
              <a:rPr lang="es-MX" dirty="0" smtClean="0"/>
              <a:t> </a:t>
            </a:r>
            <a:r>
              <a:rPr lang="es-MX" dirty="0" err="1" smtClean="0"/>
              <a:t>is</a:t>
            </a:r>
            <a:r>
              <a:rPr lang="es-MX" dirty="0" smtClean="0"/>
              <a:t> </a:t>
            </a:r>
            <a:r>
              <a:rPr lang="es-MX" dirty="0" err="1" smtClean="0"/>
              <a:t>very</a:t>
            </a:r>
            <a:r>
              <a:rPr lang="es-MX" dirty="0" smtClean="0"/>
              <a:t> </a:t>
            </a:r>
            <a:r>
              <a:rPr lang="es-MX" dirty="0" err="1" smtClean="0"/>
              <a:t>specific</a:t>
            </a:r>
            <a:r>
              <a:rPr lang="es-MX" dirty="0" smtClean="0"/>
              <a:t>, </a:t>
            </a:r>
            <a:r>
              <a:rPr lang="es-MX" dirty="0" err="1" smtClean="0"/>
              <a:t>there</a:t>
            </a:r>
            <a:r>
              <a:rPr lang="es-MX" dirty="0" smtClean="0"/>
              <a:t> </a:t>
            </a:r>
            <a:r>
              <a:rPr lang="es-MX" dirty="0" err="1" smtClean="0"/>
              <a:t>is</a:t>
            </a:r>
            <a:r>
              <a:rPr lang="es-MX" dirty="0" smtClean="0"/>
              <a:t> </a:t>
            </a:r>
            <a:r>
              <a:rPr lang="es-MX" dirty="0" err="1" smtClean="0"/>
              <a:t>simply</a:t>
            </a:r>
            <a:r>
              <a:rPr lang="es-MX" dirty="0" smtClean="0"/>
              <a:t> no </a:t>
            </a:r>
            <a:r>
              <a:rPr lang="es-MX" dirty="0" err="1" smtClean="0"/>
              <a:t>way</a:t>
            </a:r>
            <a:r>
              <a:rPr lang="es-MX" dirty="0" smtClean="0"/>
              <a:t> </a:t>
            </a:r>
            <a:r>
              <a:rPr lang="es-MX" dirty="0" err="1" smtClean="0"/>
              <a:t>it</a:t>
            </a:r>
            <a:r>
              <a:rPr lang="es-MX" dirty="0" smtClean="0"/>
              <a:t> </a:t>
            </a:r>
            <a:r>
              <a:rPr lang="es-MX" dirty="0" err="1" smtClean="0"/>
              <a:t>shall</a:t>
            </a:r>
            <a:r>
              <a:rPr lang="es-MX" dirty="0" smtClean="0"/>
              <a:t> </a:t>
            </a:r>
            <a:r>
              <a:rPr lang="es-MX" dirty="0" err="1" smtClean="0"/>
              <a:t>fit</a:t>
            </a:r>
            <a:r>
              <a:rPr lang="es-MX" dirty="0" smtClean="0"/>
              <a:t> </a:t>
            </a:r>
            <a:r>
              <a:rPr lang="es-MX" dirty="0" err="1" smtClean="0"/>
              <a:t>into</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a:t>
            </a:r>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err="1" smtClean="0"/>
              <a:t>I’m</a:t>
            </a:r>
            <a:r>
              <a:rPr lang="es-MX" dirty="0" smtClean="0"/>
              <a:t> </a:t>
            </a:r>
            <a:r>
              <a:rPr lang="es-MX" dirty="0" err="1" smtClean="0"/>
              <a:t>too</a:t>
            </a:r>
            <a:r>
              <a:rPr lang="es-MX" dirty="0" smtClean="0"/>
              <a:t> </a:t>
            </a:r>
            <a:r>
              <a:rPr lang="es-MX" dirty="0" err="1" smtClean="0"/>
              <a:t>busy</a:t>
            </a:r>
            <a:r>
              <a:rPr lang="es-MX" dirty="0" smtClean="0"/>
              <a:t>; I </a:t>
            </a:r>
            <a:r>
              <a:rPr lang="es-MX" dirty="0" err="1" smtClean="0"/>
              <a:t>don’t</a:t>
            </a:r>
            <a:r>
              <a:rPr lang="es-MX" dirty="0" smtClean="0"/>
              <a:t> </a:t>
            </a:r>
            <a:r>
              <a:rPr lang="es-MX" dirty="0" err="1" smtClean="0"/>
              <a:t>have</a:t>
            </a:r>
            <a:r>
              <a:rPr lang="es-MX" dirty="0" smtClean="0"/>
              <a:t> time </a:t>
            </a:r>
            <a:r>
              <a:rPr lang="es-MX" dirty="0" err="1" smtClean="0"/>
              <a:t>for</a:t>
            </a:r>
            <a:r>
              <a:rPr lang="es-MX" dirty="0" smtClean="0"/>
              <a:t> </a:t>
            </a:r>
            <a:r>
              <a:rPr lang="es-MX" dirty="0" err="1" smtClean="0"/>
              <a:t>this</a:t>
            </a:r>
            <a:r>
              <a:rPr lang="es-MX" dirty="0" smtClean="0"/>
              <a:t> </a:t>
            </a:r>
            <a:r>
              <a:rPr lang="es-MX" dirty="0" err="1" smtClean="0"/>
              <a:t>rubbish</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smtClean="0"/>
              <a:t>Stop </a:t>
            </a:r>
            <a:r>
              <a:rPr lang="es-MX" dirty="0" err="1" smtClean="0"/>
              <a:t>victimizing</a:t>
            </a:r>
            <a:r>
              <a:rPr lang="es-MX" dirty="0" smtClean="0"/>
              <a:t> </a:t>
            </a:r>
            <a:r>
              <a:rPr lang="es-MX" dirty="0" err="1" smtClean="0"/>
              <a:t>yourself</a:t>
            </a:r>
            <a:r>
              <a:rPr lang="es-MX" dirty="0" smtClean="0"/>
              <a:t>.</a:t>
            </a:r>
            <a:endParaRPr lang="es-MX" dirty="0" smtClean="0"/>
          </a:p>
          <a:p>
            <a:pPr lvl="1"/>
            <a:r>
              <a:rPr lang="es-MX" dirty="0" err="1" smtClean="0"/>
              <a:t>All</a:t>
            </a:r>
            <a:r>
              <a:rPr lang="es-MX" dirty="0" smtClean="0"/>
              <a:t> </a:t>
            </a:r>
            <a:r>
              <a:rPr lang="es-MX" dirty="0" err="1" smtClean="0"/>
              <a:t>scientific</a:t>
            </a:r>
            <a:r>
              <a:rPr lang="es-MX" dirty="0" smtClean="0"/>
              <a:t> </a:t>
            </a:r>
            <a:r>
              <a:rPr lang="es-MX" dirty="0" err="1" smtClean="0"/>
              <a:t>work</a:t>
            </a:r>
            <a:r>
              <a:rPr lang="es-MX" dirty="0" smtClean="0"/>
              <a:t> </a:t>
            </a:r>
            <a:r>
              <a:rPr lang="es-MX" dirty="0" err="1" smtClean="0"/>
              <a:t>is</a:t>
            </a:r>
            <a:r>
              <a:rPr lang="es-MX" dirty="0" smtClean="0"/>
              <a:t> </a:t>
            </a:r>
            <a:r>
              <a:rPr lang="es-MX" dirty="0" err="1" smtClean="0"/>
              <a:t>worth</a:t>
            </a:r>
            <a:r>
              <a:rPr lang="es-MX" dirty="0" smtClean="0"/>
              <a:t> and has </a:t>
            </a:r>
            <a:r>
              <a:rPr lang="es-MX" dirty="0" err="1" smtClean="0"/>
              <a:t>particularities</a:t>
            </a:r>
            <a:r>
              <a:rPr lang="es-MX" dirty="0" smtClean="0"/>
              <a:t>… </a:t>
            </a:r>
            <a:r>
              <a:rPr lang="es-MX" dirty="0" err="1" smtClean="0"/>
              <a:t>yours</a:t>
            </a:r>
            <a:r>
              <a:rPr lang="es-MX" dirty="0" smtClean="0"/>
              <a:t> </a:t>
            </a:r>
            <a:r>
              <a:rPr lang="es-MX" dirty="0" err="1" smtClean="0"/>
              <a:t>is</a:t>
            </a:r>
            <a:r>
              <a:rPr lang="es-MX" dirty="0" smtClean="0"/>
              <a:t> no </a:t>
            </a:r>
            <a:r>
              <a:rPr lang="es-MX" dirty="0" err="1" smtClean="0"/>
              <a:t>exception</a:t>
            </a:r>
            <a:r>
              <a:rPr lang="es-MX" dirty="0" smtClean="0"/>
              <a:t>.</a:t>
            </a:r>
          </a:p>
          <a:p>
            <a:pPr lvl="1"/>
            <a:r>
              <a:rPr lang="es-MX" dirty="0" smtClean="0"/>
              <a:t>…</a:t>
            </a:r>
            <a:r>
              <a:rPr lang="es-MX" dirty="0" err="1" smtClean="0"/>
              <a:t>by</a:t>
            </a:r>
            <a:r>
              <a:rPr lang="es-MX" dirty="0" smtClean="0"/>
              <a:t> </a:t>
            </a:r>
            <a:r>
              <a:rPr lang="es-MX" dirty="0" err="1" smtClean="0"/>
              <a:t>the</a:t>
            </a:r>
            <a:r>
              <a:rPr lang="es-MX" dirty="0" smtClean="0"/>
              <a:t> </a:t>
            </a:r>
            <a:r>
              <a:rPr lang="es-MX" dirty="0" err="1" smtClean="0"/>
              <a:t>way</a:t>
            </a:r>
            <a:r>
              <a:rPr lang="es-MX" dirty="0" smtClean="0"/>
              <a:t>; </a:t>
            </a:r>
            <a:r>
              <a:rPr lang="es-MX" dirty="0" err="1" smtClean="0"/>
              <a:t>Prof</a:t>
            </a:r>
            <a:r>
              <a:rPr lang="es-MX" dirty="0" smtClean="0"/>
              <a:t> </a:t>
            </a:r>
            <a:r>
              <a:rPr lang="es-MX" dirty="0" err="1" smtClean="0"/>
              <a:t>is</a:t>
            </a:r>
            <a:r>
              <a:rPr lang="es-MX" dirty="0" smtClean="0"/>
              <a:t> more </a:t>
            </a:r>
            <a:r>
              <a:rPr lang="es-MX" dirty="0" err="1" smtClean="0"/>
              <a:t>busy</a:t>
            </a:r>
            <a:r>
              <a:rPr lang="es-MX" dirty="0" smtClean="0"/>
              <a:t> </a:t>
            </a:r>
            <a:r>
              <a:rPr lang="es-MX" dirty="0" err="1" smtClean="0"/>
              <a:t>than</a:t>
            </a:r>
            <a:r>
              <a:rPr lang="es-MX" dirty="0" smtClean="0"/>
              <a:t> </a:t>
            </a:r>
            <a:r>
              <a:rPr lang="es-MX" dirty="0" err="1" smtClean="0"/>
              <a:t>you</a:t>
            </a:r>
            <a:r>
              <a:rPr lang="es-MX" dirty="0" smtClean="0"/>
              <a:t>, and he </a:t>
            </a:r>
            <a:r>
              <a:rPr lang="es-MX" dirty="0" err="1" smtClean="0"/>
              <a:t>is</a:t>
            </a:r>
            <a:r>
              <a:rPr lang="es-MX" dirty="0" smtClean="0"/>
              <a:t> </a:t>
            </a:r>
            <a:r>
              <a:rPr lang="es-MX" dirty="0" err="1" smtClean="0"/>
              <a:t>not</a:t>
            </a:r>
            <a:r>
              <a:rPr lang="es-MX" dirty="0" smtClean="0"/>
              <a:t> </a:t>
            </a:r>
            <a:r>
              <a:rPr lang="es-MX" dirty="0" err="1" smtClean="0"/>
              <a:t>moaning</a:t>
            </a:r>
            <a:r>
              <a:rPr lang="es-MX" dirty="0" smtClean="0"/>
              <a:t>.</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a:t>
            </a:fld>
            <a:endParaRPr lang="es-E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60</a:t>
            </a:fld>
            <a:endParaRPr lang="es-ES"/>
          </a:p>
        </p:txBody>
      </p:sp>
      <p:pic>
        <p:nvPicPr>
          <p:cNvPr id="19458" name="Picture 2" descr="C:\Users\foe\Documents\Research\Imperial\matlab2\tempImages\ICNAUserGuide0001b_Experiment_300dpi.tif"/>
          <p:cNvPicPr>
            <a:picLocks noGrp="1" noChangeAspect="1" noChangeArrowheads="1"/>
          </p:cNvPicPr>
          <p:nvPr>
            <p:ph idx="1"/>
          </p:nvPr>
        </p:nvPicPr>
        <p:blipFill>
          <a:blip r:embed="rId2" cstate="print"/>
          <a:srcRect/>
          <a:stretch>
            <a:fillRect/>
          </a:stretch>
        </p:blipFill>
        <p:spPr bwMode="auto">
          <a:xfrm>
            <a:off x="1211894" y="1071563"/>
            <a:ext cx="6720211" cy="5054600"/>
          </a:xfrm>
          <a:prstGeom prst="rect">
            <a:avLst/>
          </a:prstGeom>
          <a:noFill/>
        </p:spPr>
      </p:pic>
      <p:sp>
        <p:nvSpPr>
          <p:cNvPr id="8" name="7 Rectángulo redondeado"/>
          <p:cNvSpPr/>
          <p:nvPr/>
        </p:nvSpPr>
        <p:spPr>
          <a:xfrm>
            <a:off x="5652120" y="908720"/>
            <a:ext cx="151216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a:t>
            </a:r>
            <a:r>
              <a:rPr lang="es-MX" dirty="0" err="1" smtClean="0"/>
              <a:t>Who</a:t>
            </a:r>
            <a:r>
              <a:rPr lang="es-MX" dirty="0" smtClean="0"/>
              <a:t> </a:t>
            </a:r>
            <a:r>
              <a:rPr lang="es-MX" dirty="0" err="1" smtClean="0"/>
              <a:t>or</a:t>
            </a:r>
            <a:r>
              <a:rPr lang="es-MX" dirty="0" smtClean="0"/>
              <a:t> </a:t>
            </a:r>
            <a:r>
              <a:rPr lang="es-MX" dirty="0" err="1" smtClean="0"/>
              <a:t>what</a:t>
            </a:r>
            <a:r>
              <a:rPr lang="es-MX" dirty="0" smtClean="0"/>
              <a:t> </a:t>
            </a:r>
            <a:r>
              <a:rPr lang="es-MX" dirty="0" err="1" smtClean="0"/>
              <a:t>object</a:t>
            </a:r>
            <a:r>
              <a:rPr lang="es-MX" dirty="0" smtClean="0"/>
              <a:t> </a:t>
            </a:r>
            <a:r>
              <a:rPr lang="es-MX" dirty="0" err="1" smtClean="0"/>
              <a:t>is</a:t>
            </a:r>
            <a:r>
              <a:rPr lang="es-MX" dirty="0" smtClean="0"/>
              <a:t> </a:t>
            </a:r>
            <a:r>
              <a:rPr lang="es-MX" dirty="0" err="1" smtClean="0"/>
              <a:t>observed</a:t>
            </a:r>
            <a:r>
              <a:rPr lang="es-MX" dirty="0" smtClean="0"/>
              <a:t>?</a:t>
            </a:r>
            <a:endParaRPr lang="en-GB" dirty="0"/>
          </a:p>
        </p:txBody>
      </p:sp>
      <p:sp>
        <p:nvSpPr>
          <p:cNvPr id="9" name="8 Rectángulo redondeado"/>
          <p:cNvSpPr/>
          <p:nvPr/>
        </p:nvSpPr>
        <p:spPr>
          <a:xfrm>
            <a:off x="323528" y="3212976"/>
            <a:ext cx="151216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err="1" smtClean="0"/>
              <a:t>How</a:t>
            </a:r>
            <a:r>
              <a:rPr lang="es-MX" dirty="0" smtClean="0"/>
              <a:t> do </a:t>
            </a:r>
            <a:r>
              <a:rPr lang="es-MX" dirty="0" err="1" smtClean="0"/>
              <a:t>we</a:t>
            </a:r>
            <a:r>
              <a:rPr lang="es-MX" dirty="0" smtClean="0"/>
              <a:t> </a:t>
            </a:r>
            <a:r>
              <a:rPr lang="es-MX" dirty="0" err="1" smtClean="0"/>
              <a:t>measure</a:t>
            </a:r>
            <a:r>
              <a:rPr lang="es-MX" dirty="0" smtClean="0"/>
              <a:t>?</a:t>
            </a:r>
            <a:endParaRPr lang="en-GB" dirty="0"/>
          </a:p>
        </p:txBody>
      </p:sp>
      <p:sp>
        <p:nvSpPr>
          <p:cNvPr id="10" name="9 Rectángulo redondeado"/>
          <p:cNvSpPr/>
          <p:nvPr/>
        </p:nvSpPr>
        <p:spPr>
          <a:xfrm>
            <a:off x="7380312" y="2996952"/>
            <a:ext cx="1584176" cy="1058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err="1" smtClean="0"/>
              <a:t>What</a:t>
            </a:r>
            <a:r>
              <a:rPr lang="es-MX" dirty="0" smtClean="0"/>
              <a:t> </a:t>
            </a:r>
            <a:r>
              <a:rPr lang="es-MX" dirty="0" err="1" smtClean="0"/>
              <a:t>property</a:t>
            </a:r>
            <a:r>
              <a:rPr lang="es-MX" dirty="0" smtClean="0"/>
              <a:t> and </a:t>
            </a:r>
            <a:r>
              <a:rPr lang="es-MX" dirty="0" err="1" smtClean="0"/>
              <a:t>where</a:t>
            </a:r>
            <a:r>
              <a:rPr lang="es-MX" dirty="0" smtClean="0"/>
              <a:t> do </a:t>
            </a:r>
            <a:r>
              <a:rPr lang="es-MX" dirty="0" err="1" smtClean="0"/>
              <a:t>we</a:t>
            </a:r>
            <a:r>
              <a:rPr lang="es-MX" dirty="0" smtClean="0"/>
              <a:t> </a:t>
            </a:r>
            <a:r>
              <a:rPr lang="es-MX" dirty="0" err="1" smtClean="0"/>
              <a:t>measure</a:t>
            </a:r>
            <a:r>
              <a:rPr lang="es-MX" dirty="0" smtClean="0"/>
              <a:t>?</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
            </a:r>
            <a:r>
              <a:rPr lang="es-MX" dirty="0" smtClean="0"/>
              <a:t> …as a </a:t>
            </a:r>
            <a:r>
              <a:rPr lang="es-MX" dirty="0" err="1" smtClean="0"/>
              <a:t>tree</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61</a:t>
            </a:fld>
            <a:endParaRPr lang="es-ES"/>
          </a:p>
        </p:txBody>
      </p:sp>
      <p:pic>
        <p:nvPicPr>
          <p:cNvPr id="20483" name="Picture 3" descr="C:\Users\foe\Documents\Research\Imperial\matlab2\tempImages\ICNAUserGuide0003_ExperimentTree.tif"/>
          <p:cNvPicPr>
            <a:picLocks noGrp="1" noChangeAspect="1" noChangeArrowheads="1"/>
          </p:cNvPicPr>
          <p:nvPr>
            <p:ph idx="1"/>
          </p:nvPr>
        </p:nvPicPr>
        <p:blipFill>
          <a:blip r:embed="rId2" cstate="print"/>
          <a:srcRect/>
          <a:stretch>
            <a:fillRect/>
          </a:stretch>
        </p:blipFill>
        <p:spPr bwMode="auto">
          <a:xfrm>
            <a:off x="1727176" y="908720"/>
            <a:ext cx="7416824" cy="5562618"/>
          </a:xfrm>
          <a:prstGeom prst="rect">
            <a:avLst/>
          </a:prstGeom>
          <a:noFill/>
        </p:spPr>
      </p:pic>
      <p:pic>
        <p:nvPicPr>
          <p:cNvPr id="20484" name="Picture 4" descr="C:\Users\foe\Documents\Research\Imperial\matlab2\tempImages\ICNAUserGuide0003_Repository_300dpi.tif"/>
          <p:cNvPicPr>
            <a:picLocks noChangeAspect="1" noChangeArrowheads="1"/>
          </p:cNvPicPr>
          <p:nvPr/>
        </p:nvPicPr>
        <p:blipFill>
          <a:blip r:embed="rId3" cstate="print"/>
          <a:srcRect/>
          <a:stretch>
            <a:fillRect/>
          </a:stretch>
        </p:blipFill>
        <p:spPr bwMode="auto">
          <a:xfrm>
            <a:off x="251520" y="2852936"/>
            <a:ext cx="2636308" cy="1512168"/>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Data </a:t>
            </a:r>
            <a:r>
              <a:rPr lang="es-MX" dirty="0" err="1" smtClean="0"/>
              <a:t>sources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62</a:t>
            </a:fld>
            <a:endParaRPr lang="es-ES"/>
          </a:p>
        </p:txBody>
      </p:sp>
      <p:pic>
        <p:nvPicPr>
          <p:cNvPr id="18434" name="Picture 2" descr="C:\Users\foe\Documents\Research\Imperial\matlab2\tempImages\structuredData_3DMatrix.tif"/>
          <p:cNvPicPr>
            <a:picLocks noGrp="1" noChangeAspect="1" noChangeArrowheads="1"/>
          </p:cNvPicPr>
          <p:nvPr>
            <p:ph idx="1"/>
          </p:nvPr>
        </p:nvPicPr>
        <p:blipFill>
          <a:blip r:embed="rId2" cstate="print"/>
          <a:srcRect/>
          <a:stretch>
            <a:fillRect/>
          </a:stretch>
        </p:blipFill>
        <p:spPr bwMode="auto">
          <a:xfrm>
            <a:off x="1403648" y="797518"/>
            <a:ext cx="6192688" cy="573608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Data </a:t>
            </a:r>
            <a:r>
              <a:rPr lang="es-MX" dirty="0" err="1" smtClean="0"/>
              <a:t>sources</a:t>
            </a:r>
            <a:endParaRPr lang="en-GB" dirty="0"/>
          </a:p>
        </p:txBody>
      </p:sp>
      <p:sp>
        <p:nvSpPr>
          <p:cNvPr id="3" name="2 Marcador de contenido"/>
          <p:cNvSpPr>
            <a:spLocks noGrp="1"/>
          </p:cNvSpPr>
          <p:nvPr>
            <p:ph sz="half" idx="1"/>
          </p:nvPr>
        </p:nvSpPr>
        <p:spPr>
          <a:xfrm>
            <a:off x="457200" y="1268760"/>
            <a:ext cx="4038600" cy="4857403"/>
          </a:xfrm>
        </p:spPr>
        <p:txBody>
          <a:bodyPr>
            <a:normAutofit/>
          </a:bodyPr>
          <a:lstStyle/>
          <a:p>
            <a:r>
              <a:rPr lang="es-MX" b="1" i="1" dirty="0" err="1" smtClean="0"/>
              <a:t>Example</a:t>
            </a:r>
            <a:r>
              <a:rPr lang="es-MX" dirty="0" smtClean="0"/>
              <a:t>:</a:t>
            </a:r>
          </a:p>
          <a:p>
            <a:pPr lvl="1"/>
            <a:r>
              <a:rPr lang="es-MX" dirty="0" smtClean="0"/>
              <a:t>A </a:t>
            </a:r>
            <a:r>
              <a:rPr lang="es-MX" dirty="0" err="1" smtClean="0"/>
              <a:t>diffuse</a:t>
            </a:r>
            <a:r>
              <a:rPr lang="es-MX" dirty="0" smtClean="0"/>
              <a:t> </a:t>
            </a:r>
            <a:r>
              <a:rPr lang="es-MX" dirty="0" err="1" smtClean="0"/>
              <a:t>optical</a:t>
            </a:r>
            <a:r>
              <a:rPr lang="es-MX" dirty="0" smtClean="0"/>
              <a:t> </a:t>
            </a:r>
            <a:r>
              <a:rPr lang="es-MX" dirty="0" err="1" smtClean="0"/>
              <a:t>neuroimaging</a:t>
            </a:r>
            <a:r>
              <a:rPr lang="es-MX" dirty="0" smtClean="0"/>
              <a:t> (</a:t>
            </a:r>
            <a:r>
              <a:rPr lang="es-MX" dirty="0" err="1" smtClean="0"/>
              <a:t>fNIRS</a:t>
            </a:r>
            <a:r>
              <a:rPr lang="es-MX" dirty="0" smtClean="0"/>
              <a:t>) </a:t>
            </a:r>
            <a:r>
              <a:rPr lang="es-MX" dirty="0" err="1" smtClean="0"/>
              <a:t>device</a:t>
            </a:r>
            <a:r>
              <a:rPr lang="es-MX" dirty="0" smtClean="0"/>
              <a:t> </a:t>
            </a:r>
            <a:r>
              <a:rPr lang="es-MX" dirty="0" err="1" smtClean="0"/>
              <a:t>registers</a:t>
            </a:r>
            <a:r>
              <a:rPr lang="es-MX" dirty="0" smtClean="0"/>
              <a:t> </a:t>
            </a:r>
            <a:r>
              <a:rPr lang="es-MX" dirty="0" err="1" smtClean="0"/>
              <a:t>the</a:t>
            </a:r>
            <a:r>
              <a:rPr lang="es-MX" dirty="0" smtClean="0"/>
              <a:t> </a:t>
            </a:r>
            <a:r>
              <a:rPr lang="es-MX" dirty="0" err="1" smtClean="0"/>
              <a:t>dynamic</a:t>
            </a:r>
            <a:r>
              <a:rPr lang="es-MX" dirty="0" smtClean="0"/>
              <a:t> </a:t>
            </a:r>
            <a:r>
              <a:rPr lang="es-MX" dirty="0" err="1" smtClean="0"/>
              <a:t>changes</a:t>
            </a:r>
            <a:r>
              <a:rPr lang="es-MX" dirty="0" smtClean="0"/>
              <a:t> (</a:t>
            </a:r>
            <a:r>
              <a:rPr lang="es-MX" dirty="0" smtClean="0">
                <a:solidFill>
                  <a:srgbClr val="00B050"/>
                </a:solidFill>
              </a:rPr>
              <a:t>temporal</a:t>
            </a:r>
            <a:r>
              <a:rPr lang="es-MX" dirty="0" smtClean="0"/>
              <a:t>) of </a:t>
            </a:r>
            <a:r>
              <a:rPr lang="es-MX" dirty="0" err="1" smtClean="0"/>
              <a:t>two</a:t>
            </a:r>
            <a:r>
              <a:rPr lang="es-MX" dirty="0" smtClean="0"/>
              <a:t> </a:t>
            </a:r>
            <a:r>
              <a:rPr lang="es-MX" dirty="0" err="1" smtClean="0"/>
              <a:t>haemoglobin</a:t>
            </a:r>
            <a:r>
              <a:rPr lang="es-MX" dirty="0" smtClean="0"/>
              <a:t> </a:t>
            </a:r>
            <a:r>
              <a:rPr lang="es-MX" dirty="0" err="1" smtClean="0"/>
              <a:t>species</a:t>
            </a:r>
            <a:r>
              <a:rPr lang="es-MX" dirty="0" smtClean="0"/>
              <a:t>, HbO2 and </a:t>
            </a:r>
            <a:r>
              <a:rPr lang="es-MX" dirty="0" err="1" smtClean="0"/>
              <a:t>HHb</a:t>
            </a:r>
            <a:r>
              <a:rPr lang="es-MX" dirty="0" smtClean="0"/>
              <a:t> (</a:t>
            </a:r>
            <a:r>
              <a:rPr lang="es-MX" dirty="0" err="1" smtClean="0">
                <a:solidFill>
                  <a:srgbClr val="00B050"/>
                </a:solidFill>
              </a:rPr>
              <a:t>signals</a:t>
            </a:r>
            <a:r>
              <a:rPr lang="es-MX" dirty="0" smtClean="0"/>
              <a:t>) in a set of </a:t>
            </a:r>
            <a:r>
              <a:rPr lang="es-MX" dirty="0" err="1" smtClean="0"/>
              <a:t>channels</a:t>
            </a:r>
            <a:r>
              <a:rPr lang="es-MX" dirty="0" smtClean="0"/>
              <a:t> </a:t>
            </a:r>
            <a:r>
              <a:rPr lang="es-MX" dirty="0" err="1" smtClean="0"/>
              <a:t>or</a:t>
            </a:r>
            <a:r>
              <a:rPr lang="es-MX" dirty="0" smtClean="0"/>
              <a:t> </a:t>
            </a:r>
            <a:r>
              <a:rPr lang="es-MX" dirty="0" err="1" smtClean="0"/>
              <a:t>pixels</a:t>
            </a:r>
            <a:r>
              <a:rPr lang="es-MX" dirty="0" smtClean="0"/>
              <a:t> (</a:t>
            </a:r>
            <a:r>
              <a:rPr lang="es-MX" dirty="0" err="1" smtClean="0">
                <a:solidFill>
                  <a:srgbClr val="00B050"/>
                </a:solidFill>
              </a:rPr>
              <a:t>spatial</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63</a:t>
            </a:fld>
            <a:endParaRPr lang="es-ES"/>
          </a:p>
        </p:txBody>
      </p:sp>
      <p:pic>
        <p:nvPicPr>
          <p:cNvPr id="9" name="Picture 2" descr="C:\Users\foe\Documents\Research\Imperial\NIRS\Images\LICS\LICS_ACHAVG_Subj02_Sess01_DS01_StimA_300dpi.tif"/>
          <p:cNvPicPr>
            <a:picLocks noGrp="1" noChangeAspect="1" noChangeArrowheads="1"/>
          </p:cNvPicPr>
          <p:nvPr>
            <p:ph sz="half" idx="2"/>
          </p:nvPr>
        </p:nvPicPr>
        <p:blipFill>
          <a:blip r:embed="rId2" cstate="print"/>
          <a:srcRect/>
          <a:stretch>
            <a:fillRect/>
          </a:stretch>
        </p:blipFill>
        <p:spPr bwMode="auto">
          <a:xfrm>
            <a:off x="4263721" y="1906632"/>
            <a:ext cx="4628759" cy="347060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oe\Documents\Research\Imperial\eyeTracking\Figures\EyeTrack0001_GazeMap_300dpi.tif"/>
          <p:cNvPicPr>
            <a:picLocks noGrp="1" noChangeAspect="1" noChangeArrowheads="1"/>
          </p:cNvPicPr>
          <p:nvPr>
            <p:ph sz="half" idx="2"/>
          </p:nvPr>
        </p:nvPicPr>
        <p:blipFill>
          <a:blip r:embed="rId2" cstate="print"/>
          <a:srcRect/>
          <a:stretch>
            <a:fillRect/>
          </a:stretch>
        </p:blipFill>
        <p:spPr bwMode="auto">
          <a:xfrm>
            <a:off x="3981300" y="2349127"/>
            <a:ext cx="5162700" cy="3870950"/>
          </a:xfrm>
          <a:prstGeom prst="rect">
            <a:avLst/>
          </a:prstGeom>
          <a:noFill/>
        </p:spPr>
      </p:pic>
      <p:sp>
        <p:nvSpPr>
          <p:cNvPr id="2" name="1 Título"/>
          <p:cNvSpPr>
            <a:spLocks noGrp="1"/>
          </p:cNvSpPr>
          <p:nvPr>
            <p:ph type="title"/>
          </p:nvPr>
        </p:nvSpPr>
        <p:spPr/>
        <p:txBody>
          <a:bodyPr/>
          <a:lstStyle/>
          <a:p>
            <a:r>
              <a:rPr lang="es-MX" dirty="0" smtClean="0"/>
              <a:t>Data </a:t>
            </a:r>
            <a:r>
              <a:rPr lang="es-MX" dirty="0" err="1" smtClean="0"/>
              <a:t>sources</a:t>
            </a:r>
            <a:endParaRPr lang="en-GB" dirty="0"/>
          </a:p>
        </p:txBody>
      </p:sp>
      <p:sp>
        <p:nvSpPr>
          <p:cNvPr id="3" name="2 Marcador de contenido"/>
          <p:cNvSpPr>
            <a:spLocks noGrp="1"/>
          </p:cNvSpPr>
          <p:nvPr>
            <p:ph sz="half" idx="1"/>
          </p:nvPr>
        </p:nvSpPr>
        <p:spPr/>
        <p:txBody>
          <a:bodyPr>
            <a:normAutofit/>
          </a:bodyPr>
          <a:lstStyle/>
          <a:p>
            <a:r>
              <a:rPr lang="es-MX" b="1" i="1" dirty="0" err="1" smtClean="0"/>
              <a:t>Example</a:t>
            </a:r>
            <a:r>
              <a:rPr lang="es-MX" dirty="0" smtClean="0"/>
              <a:t>:</a:t>
            </a:r>
          </a:p>
          <a:p>
            <a:pPr lvl="1"/>
            <a:r>
              <a:rPr lang="es-MX" dirty="0" err="1" smtClean="0"/>
              <a:t>An</a:t>
            </a:r>
            <a:r>
              <a:rPr lang="es-MX" dirty="0" smtClean="0"/>
              <a:t> </a:t>
            </a:r>
            <a:r>
              <a:rPr lang="es-MX" dirty="0" err="1" smtClean="0"/>
              <a:t>eye-tracker</a:t>
            </a:r>
            <a:r>
              <a:rPr lang="es-MX" dirty="0" smtClean="0"/>
              <a:t> records </a:t>
            </a:r>
            <a:r>
              <a:rPr lang="es-MX" dirty="0" err="1" smtClean="0"/>
              <a:t>gaze</a:t>
            </a:r>
            <a:r>
              <a:rPr lang="es-MX" dirty="0" smtClean="0"/>
              <a:t> and </a:t>
            </a:r>
            <a:r>
              <a:rPr lang="es-MX" dirty="0" err="1" smtClean="0"/>
              <a:t>pupillmetric</a:t>
            </a:r>
            <a:r>
              <a:rPr lang="es-MX" dirty="0" smtClean="0"/>
              <a:t> data (</a:t>
            </a:r>
            <a:r>
              <a:rPr lang="es-MX" dirty="0" err="1" smtClean="0">
                <a:solidFill>
                  <a:srgbClr val="00B050"/>
                </a:solidFill>
              </a:rPr>
              <a:t>spatial</a:t>
            </a:r>
            <a:r>
              <a:rPr lang="es-MX" dirty="0" smtClean="0">
                <a:solidFill>
                  <a:srgbClr val="00B050"/>
                </a:solidFill>
              </a:rPr>
              <a:t> </a:t>
            </a:r>
            <a:r>
              <a:rPr lang="es-MX" dirty="0" err="1" smtClean="0">
                <a:solidFill>
                  <a:srgbClr val="00B050"/>
                </a:solidFill>
              </a:rPr>
              <a:t>or</a:t>
            </a:r>
            <a:r>
              <a:rPr lang="es-MX" dirty="0" smtClean="0">
                <a:solidFill>
                  <a:srgbClr val="00B050"/>
                </a:solidFill>
              </a:rPr>
              <a:t> </a:t>
            </a:r>
            <a:r>
              <a:rPr lang="es-MX" dirty="0" err="1" smtClean="0">
                <a:solidFill>
                  <a:srgbClr val="00B050"/>
                </a:solidFill>
              </a:rPr>
              <a:t>signal</a:t>
            </a:r>
            <a:r>
              <a:rPr lang="es-MX" dirty="0" smtClean="0"/>
              <a:t>) </a:t>
            </a:r>
            <a:r>
              <a:rPr lang="es-MX" dirty="0" err="1" smtClean="0"/>
              <a:t>from</a:t>
            </a:r>
            <a:r>
              <a:rPr lang="es-MX" dirty="0" smtClean="0"/>
              <a:t> </a:t>
            </a:r>
            <a:r>
              <a:rPr lang="es-MX" dirty="0" err="1" smtClean="0"/>
              <a:t>both</a:t>
            </a:r>
            <a:r>
              <a:rPr lang="es-MX" dirty="0" smtClean="0"/>
              <a:t> </a:t>
            </a:r>
            <a:r>
              <a:rPr lang="es-MX" dirty="0" err="1" smtClean="0"/>
              <a:t>eyes</a:t>
            </a:r>
            <a:r>
              <a:rPr lang="es-MX" dirty="0" smtClean="0"/>
              <a:t> –</a:t>
            </a:r>
            <a:r>
              <a:rPr lang="es-MX" dirty="0" err="1" smtClean="0"/>
              <a:t>left</a:t>
            </a:r>
            <a:r>
              <a:rPr lang="es-MX" dirty="0" smtClean="0"/>
              <a:t> and </a:t>
            </a:r>
            <a:r>
              <a:rPr lang="es-MX" dirty="0" err="1" smtClean="0"/>
              <a:t>right</a:t>
            </a:r>
            <a:r>
              <a:rPr lang="es-MX" dirty="0" smtClean="0"/>
              <a:t>- (</a:t>
            </a:r>
            <a:r>
              <a:rPr lang="es-MX" dirty="0" err="1" smtClean="0">
                <a:solidFill>
                  <a:srgbClr val="00B050"/>
                </a:solidFill>
              </a:rPr>
              <a:t>signal</a:t>
            </a:r>
            <a:r>
              <a:rPr lang="es-MX" dirty="0" smtClean="0">
                <a:solidFill>
                  <a:srgbClr val="00B050"/>
                </a:solidFill>
              </a:rPr>
              <a:t> </a:t>
            </a:r>
            <a:r>
              <a:rPr lang="es-MX" dirty="0" err="1" smtClean="0">
                <a:solidFill>
                  <a:srgbClr val="00B050"/>
                </a:solidFill>
              </a:rPr>
              <a:t>or</a:t>
            </a:r>
            <a:r>
              <a:rPr lang="es-MX" dirty="0" smtClean="0">
                <a:solidFill>
                  <a:srgbClr val="00B050"/>
                </a:solidFill>
              </a:rPr>
              <a:t> </a:t>
            </a:r>
            <a:r>
              <a:rPr lang="es-MX" dirty="0" err="1" smtClean="0">
                <a:solidFill>
                  <a:srgbClr val="00B050"/>
                </a:solidFill>
              </a:rPr>
              <a:t>spatial</a:t>
            </a:r>
            <a:r>
              <a:rPr lang="es-MX" dirty="0" smtClean="0"/>
              <a:t>) </a:t>
            </a:r>
            <a:r>
              <a:rPr lang="es-MX" dirty="0" err="1" smtClean="0"/>
              <a:t>during</a:t>
            </a:r>
            <a:r>
              <a:rPr lang="es-MX" dirty="0" smtClean="0"/>
              <a:t> a </a:t>
            </a:r>
            <a:r>
              <a:rPr lang="es-MX" dirty="0" err="1" smtClean="0"/>
              <a:t>certain</a:t>
            </a:r>
            <a:r>
              <a:rPr lang="es-MX" dirty="0" smtClean="0"/>
              <a:t> </a:t>
            </a:r>
            <a:r>
              <a:rPr lang="es-MX" dirty="0" err="1" smtClean="0"/>
              <a:t>period</a:t>
            </a:r>
            <a:r>
              <a:rPr lang="es-MX" dirty="0" smtClean="0"/>
              <a:t> of time (</a:t>
            </a:r>
            <a:r>
              <a:rPr lang="es-MX" dirty="0" smtClean="0">
                <a:solidFill>
                  <a:srgbClr val="00B050"/>
                </a:solidFill>
              </a:rPr>
              <a:t>temporal</a:t>
            </a:r>
            <a:r>
              <a:rPr lang="es-MX" dirty="0" smtClean="0"/>
              <a:t>)</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64</a:t>
            </a:fld>
            <a:endParaRPr lang="es-ES"/>
          </a:p>
        </p:txBody>
      </p:sp>
      <p:pic>
        <p:nvPicPr>
          <p:cNvPr id="2053" name="Picture 5" descr="http://cdn.thenextweb.com/files/2010/09/eye-tracker.jpg"/>
          <p:cNvPicPr>
            <a:picLocks noChangeAspect="1" noChangeArrowheads="1"/>
          </p:cNvPicPr>
          <p:nvPr/>
        </p:nvPicPr>
        <p:blipFill>
          <a:blip r:embed="rId3" cstate="print"/>
          <a:srcRect/>
          <a:stretch>
            <a:fillRect/>
          </a:stretch>
        </p:blipFill>
        <p:spPr bwMode="auto">
          <a:xfrm>
            <a:off x="6588224" y="1124744"/>
            <a:ext cx="2311679" cy="2005496"/>
          </a:xfrm>
          <a:prstGeom prst="rect">
            <a:avLst/>
          </a:prstGeom>
          <a:noFill/>
        </p:spPr>
      </p:pic>
      <p:sp>
        <p:nvSpPr>
          <p:cNvPr id="12" name="11 CuadroTexto"/>
          <p:cNvSpPr txBox="1"/>
          <p:nvPr/>
        </p:nvSpPr>
        <p:spPr>
          <a:xfrm>
            <a:off x="0" y="6488668"/>
            <a:ext cx="8394734" cy="369332"/>
          </a:xfrm>
          <a:prstGeom prst="rect">
            <a:avLst/>
          </a:prstGeom>
          <a:noFill/>
        </p:spPr>
        <p:txBody>
          <a:bodyPr wrap="none" rtlCol="0">
            <a:spAutoFit/>
          </a:bodyPr>
          <a:lstStyle/>
          <a:p>
            <a:r>
              <a:rPr lang="es-MX" dirty="0" smtClean="0"/>
              <a:t>Figures: [</a:t>
            </a:r>
            <a:r>
              <a:rPr lang="es-MX" dirty="0" err="1" smtClean="0"/>
              <a:t>self</a:t>
            </a:r>
            <a:r>
              <a:rPr lang="es-MX" dirty="0" smtClean="0"/>
              <a:t> </a:t>
            </a:r>
            <a:r>
              <a:rPr lang="es-MX" dirty="0" err="1" smtClean="0"/>
              <a:t>elaborated</a:t>
            </a:r>
            <a:r>
              <a:rPr lang="es-MX" dirty="0" smtClean="0"/>
              <a:t> and http://cdn.thenextweb.com/files/2010/09/eye-tracker.jpg]</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Data </a:t>
            </a:r>
            <a:r>
              <a:rPr lang="es-MX" dirty="0" err="1" smtClean="0"/>
              <a:t>sources</a:t>
            </a:r>
            <a:endParaRPr lang="en-GB" dirty="0"/>
          </a:p>
        </p:txBody>
      </p:sp>
      <p:sp>
        <p:nvSpPr>
          <p:cNvPr id="3" name="2 Marcador de contenido"/>
          <p:cNvSpPr>
            <a:spLocks noGrp="1"/>
          </p:cNvSpPr>
          <p:nvPr>
            <p:ph sz="half" idx="1"/>
          </p:nvPr>
        </p:nvSpPr>
        <p:spPr/>
        <p:txBody>
          <a:bodyPr>
            <a:normAutofit/>
          </a:bodyPr>
          <a:lstStyle/>
          <a:p>
            <a:r>
              <a:rPr lang="es-MX" b="1" i="1" dirty="0" err="1" smtClean="0"/>
              <a:t>Example</a:t>
            </a:r>
            <a:endParaRPr lang="es-MX" dirty="0" smtClean="0"/>
          </a:p>
          <a:p>
            <a:pPr lvl="1"/>
            <a:r>
              <a:rPr lang="es-MX" dirty="0" smtClean="0"/>
              <a:t>A </a:t>
            </a:r>
            <a:r>
              <a:rPr lang="es-MX" dirty="0" err="1" smtClean="0"/>
              <a:t>magnetic</a:t>
            </a:r>
            <a:r>
              <a:rPr lang="es-MX" dirty="0" smtClean="0"/>
              <a:t> </a:t>
            </a:r>
            <a:r>
              <a:rPr lang="es-MX" dirty="0" err="1" smtClean="0"/>
              <a:t>tracker</a:t>
            </a:r>
            <a:r>
              <a:rPr lang="es-MX" dirty="0" smtClean="0"/>
              <a:t> records </a:t>
            </a:r>
            <a:r>
              <a:rPr lang="es-MX" dirty="0" err="1" smtClean="0"/>
              <a:t>the</a:t>
            </a:r>
            <a:r>
              <a:rPr lang="es-MX" dirty="0" smtClean="0"/>
              <a:t> </a:t>
            </a:r>
            <a:r>
              <a:rPr lang="es-MX" dirty="0" err="1" smtClean="0"/>
              <a:t>location</a:t>
            </a:r>
            <a:r>
              <a:rPr lang="es-MX" dirty="0" smtClean="0"/>
              <a:t> of </a:t>
            </a:r>
            <a:r>
              <a:rPr lang="es-MX" dirty="0" err="1" smtClean="0"/>
              <a:t>several</a:t>
            </a:r>
            <a:r>
              <a:rPr lang="es-MX" dirty="0" smtClean="0"/>
              <a:t> </a:t>
            </a:r>
            <a:r>
              <a:rPr lang="es-MX" dirty="0" err="1" smtClean="0"/>
              <a:t>coils</a:t>
            </a:r>
            <a:r>
              <a:rPr lang="es-MX" dirty="0" smtClean="0"/>
              <a:t> (</a:t>
            </a:r>
            <a:r>
              <a:rPr lang="es-MX" dirty="0" err="1" smtClean="0">
                <a:solidFill>
                  <a:srgbClr val="00B050"/>
                </a:solidFill>
              </a:rPr>
              <a:t>signals</a:t>
            </a:r>
            <a:r>
              <a:rPr lang="es-MX" dirty="0" smtClean="0"/>
              <a:t>) in a 3D </a:t>
            </a:r>
            <a:r>
              <a:rPr lang="es-MX" dirty="0" err="1" smtClean="0"/>
              <a:t>space</a:t>
            </a:r>
            <a:r>
              <a:rPr lang="es-MX" dirty="0" smtClean="0"/>
              <a:t> (</a:t>
            </a:r>
            <a:r>
              <a:rPr lang="es-MX" dirty="0" err="1" smtClean="0">
                <a:solidFill>
                  <a:srgbClr val="00B050"/>
                </a:solidFill>
              </a:rPr>
              <a:t>spatial</a:t>
            </a:r>
            <a:r>
              <a:rPr lang="es-MX" dirty="0" smtClean="0"/>
              <a:t>) </a:t>
            </a:r>
            <a:r>
              <a:rPr lang="es-MX" dirty="0" err="1" smtClean="0"/>
              <a:t>over</a:t>
            </a:r>
            <a:r>
              <a:rPr lang="es-MX" dirty="0" smtClean="0"/>
              <a:t> a </a:t>
            </a:r>
            <a:r>
              <a:rPr lang="es-MX" dirty="0" err="1" smtClean="0"/>
              <a:t>period</a:t>
            </a:r>
            <a:r>
              <a:rPr lang="es-MX" dirty="0" smtClean="0"/>
              <a:t> of time (</a:t>
            </a:r>
            <a:r>
              <a:rPr lang="es-MX" dirty="0" smtClean="0">
                <a:solidFill>
                  <a:srgbClr val="00B050"/>
                </a:solidFill>
              </a:rPr>
              <a:t>temporal</a:t>
            </a:r>
            <a:r>
              <a:rPr lang="es-MX" dirty="0" smtClean="0"/>
              <a:t>)</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65</a:t>
            </a:fld>
            <a:endParaRPr lang="es-ES"/>
          </a:p>
        </p:txBody>
      </p:sp>
      <p:pic>
        <p:nvPicPr>
          <p:cNvPr id="115715" name="Picture 3"/>
          <p:cNvPicPr>
            <a:picLocks noGrp="1" noChangeAspect="1" noChangeArrowheads="1"/>
          </p:cNvPicPr>
          <p:nvPr>
            <p:ph sz="half" idx="2"/>
          </p:nvPr>
        </p:nvPicPr>
        <p:blipFill>
          <a:blip r:embed="rId2" cstate="print"/>
          <a:srcRect/>
          <a:stretch>
            <a:fillRect/>
          </a:stretch>
        </p:blipFill>
        <p:spPr bwMode="auto">
          <a:xfrm>
            <a:off x="5004048" y="3429000"/>
            <a:ext cx="3419475" cy="2581275"/>
          </a:xfrm>
          <a:prstGeom prst="rect">
            <a:avLst/>
          </a:prstGeom>
          <a:noFill/>
          <a:ln w="9525">
            <a:noFill/>
            <a:miter lim="800000"/>
            <a:headEnd/>
            <a:tailEnd/>
          </a:ln>
        </p:spPr>
      </p:pic>
      <p:pic>
        <p:nvPicPr>
          <p:cNvPr id="115718" name="Picture 6"/>
          <p:cNvPicPr>
            <a:picLocks noChangeAspect="1" noChangeArrowheads="1"/>
          </p:cNvPicPr>
          <p:nvPr/>
        </p:nvPicPr>
        <p:blipFill>
          <a:blip r:embed="rId3" cstate="print"/>
          <a:srcRect/>
          <a:stretch>
            <a:fillRect/>
          </a:stretch>
        </p:blipFill>
        <p:spPr bwMode="auto">
          <a:xfrm>
            <a:off x="5148064" y="960520"/>
            <a:ext cx="3168352" cy="2281967"/>
          </a:xfrm>
          <a:prstGeom prst="rect">
            <a:avLst/>
          </a:prstGeom>
          <a:noFill/>
          <a:ln w="9525">
            <a:noFill/>
            <a:miter lim="800000"/>
            <a:headEnd/>
            <a:tailEnd/>
          </a:ln>
          <a:effectLst/>
        </p:spPr>
      </p:pic>
      <p:sp>
        <p:nvSpPr>
          <p:cNvPr id="15" name="14 CuadroTexto"/>
          <p:cNvSpPr txBox="1"/>
          <p:nvPr/>
        </p:nvSpPr>
        <p:spPr>
          <a:xfrm>
            <a:off x="179512" y="6021288"/>
            <a:ext cx="5110694" cy="369332"/>
          </a:xfrm>
          <a:prstGeom prst="rect">
            <a:avLst/>
          </a:prstGeom>
          <a:noFill/>
        </p:spPr>
        <p:txBody>
          <a:bodyPr wrap="none" rtlCol="0">
            <a:spAutoFit/>
          </a:bodyPr>
          <a:lstStyle/>
          <a:p>
            <a:r>
              <a:rPr lang="es-MX" dirty="0" smtClean="0"/>
              <a:t>Figures: [</a:t>
            </a:r>
            <a:r>
              <a:rPr lang="es-MX" dirty="0" err="1" smtClean="0"/>
              <a:t>self</a:t>
            </a:r>
            <a:r>
              <a:rPr lang="es-MX" dirty="0" smtClean="0"/>
              <a:t> </a:t>
            </a:r>
            <a:r>
              <a:rPr lang="es-MX" dirty="0" err="1" smtClean="0"/>
              <a:t>elaborated</a:t>
            </a:r>
            <a:r>
              <a:rPr lang="es-MX" dirty="0" smtClean="0"/>
              <a:t> and NDI Aurora </a:t>
            </a:r>
            <a:r>
              <a:rPr lang="es-MX" dirty="0" err="1" smtClean="0"/>
              <a:t>User</a:t>
            </a:r>
            <a:r>
              <a:rPr lang="es-MX" dirty="0" smtClean="0"/>
              <a:t> Guide]</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Data </a:t>
            </a:r>
            <a:r>
              <a:rPr lang="es-MX" dirty="0" err="1" smtClean="0"/>
              <a:t>sources</a:t>
            </a:r>
            <a:endParaRPr lang="en-GB" dirty="0"/>
          </a:p>
        </p:txBody>
      </p:sp>
      <p:sp>
        <p:nvSpPr>
          <p:cNvPr id="3" name="2 Marcador de contenido"/>
          <p:cNvSpPr>
            <a:spLocks noGrp="1"/>
          </p:cNvSpPr>
          <p:nvPr>
            <p:ph sz="half" idx="1"/>
          </p:nvPr>
        </p:nvSpPr>
        <p:spPr/>
        <p:txBody>
          <a:bodyPr>
            <a:normAutofit/>
          </a:bodyPr>
          <a:lstStyle/>
          <a:p>
            <a:r>
              <a:rPr lang="es-MX" b="1" i="1" dirty="0" err="1" smtClean="0"/>
              <a:t>Example</a:t>
            </a:r>
            <a:r>
              <a:rPr lang="es-MX" dirty="0" smtClean="0"/>
              <a:t>:</a:t>
            </a:r>
          </a:p>
          <a:p>
            <a:pPr lvl="1"/>
            <a:r>
              <a:rPr lang="es-MX" dirty="0" err="1" smtClean="0"/>
              <a:t>An</a:t>
            </a:r>
            <a:r>
              <a:rPr lang="es-MX" dirty="0" smtClean="0"/>
              <a:t> </a:t>
            </a:r>
            <a:r>
              <a:rPr lang="es-MX" dirty="0" err="1" smtClean="0"/>
              <a:t>optical</a:t>
            </a:r>
            <a:r>
              <a:rPr lang="es-MX" dirty="0" smtClean="0"/>
              <a:t> </a:t>
            </a:r>
            <a:r>
              <a:rPr lang="es-MX" dirty="0" err="1" smtClean="0"/>
              <a:t>tracker</a:t>
            </a:r>
            <a:r>
              <a:rPr lang="es-MX" dirty="0" smtClean="0"/>
              <a:t> </a:t>
            </a:r>
            <a:r>
              <a:rPr lang="es-MX" dirty="0" err="1" smtClean="0"/>
              <a:t>registers</a:t>
            </a:r>
            <a:r>
              <a:rPr lang="es-MX" dirty="0" smtClean="0"/>
              <a:t> </a:t>
            </a:r>
            <a:r>
              <a:rPr lang="es-MX" dirty="0" err="1" smtClean="0"/>
              <a:t>the</a:t>
            </a:r>
            <a:r>
              <a:rPr lang="es-MX" dirty="0" smtClean="0"/>
              <a:t> 3D </a:t>
            </a:r>
            <a:r>
              <a:rPr lang="es-MX" dirty="0" err="1" smtClean="0"/>
              <a:t>location</a:t>
            </a:r>
            <a:r>
              <a:rPr lang="es-MX" dirty="0" smtClean="0"/>
              <a:t> (</a:t>
            </a:r>
            <a:r>
              <a:rPr lang="es-MX" dirty="0" err="1" smtClean="0">
                <a:solidFill>
                  <a:srgbClr val="00B050"/>
                </a:solidFill>
              </a:rPr>
              <a:t>spatial</a:t>
            </a:r>
            <a:r>
              <a:rPr lang="es-MX" dirty="0" smtClean="0"/>
              <a:t>) of </a:t>
            </a:r>
            <a:r>
              <a:rPr lang="es-MX" dirty="0" err="1" smtClean="0"/>
              <a:t>several</a:t>
            </a:r>
            <a:r>
              <a:rPr lang="es-MX" dirty="0" smtClean="0"/>
              <a:t> </a:t>
            </a:r>
            <a:r>
              <a:rPr lang="es-MX" dirty="0" err="1" smtClean="0"/>
              <a:t>reflectors</a:t>
            </a:r>
            <a:r>
              <a:rPr lang="es-MX" dirty="0" smtClean="0"/>
              <a:t> (</a:t>
            </a:r>
            <a:r>
              <a:rPr lang="es-MX" dirty="0" err="1" smtClean="0">
                <a:solidFill>
                  <a:srgbClr val="00B050"/>
                </a:solidFill>
              </a:rPr>
              <a:t>signals</a:t>
            </a:r>
            <a:r>
              <a:rPr lang="es-MX" dirty="0" smtClean="0"/>
              <a:t>) </a:t>
            </a:r>
            <a:r>
              <a:rPr lang="es-MX" dirty="0" err="1" smtClean="0"/>
              <a:t>during</a:t>
            </a:r>
            <a:r>
              <a:rPr lang="es-MX" dirty="0" smtClean="0"/>
              <a:t> a </a:t>
            </a:r>
            <a:r>
              <a:rPr lang="es-MX" dirty="0" err="1" smtClean="0"/>
              <a:t>period</a:t>
            </a:r>
            <a:r>
              <a:rPr lang="es-MX" dirty="0" smtClean="0"/>
              <a:t> of time (</a:t>
            </a:r>
            <a:r>
              <a:rPr lang="es-MX" dirty="0" smtClean="0">
                <a:solidFill>
                  <a:srgbClr val="00B050"/>
                </a:solidFill>
              </a:rPr>
              <a:t>temporal</a:t>
            </a:r>
            <a:r>
              <a:rPr lang="es-MX" dirty="0" smtClean="0"/>
              <a:t>)</a:t>
            </a:r>
            <a:endParaRPr lang="en-GB" dirty="0"/>
          </a:p>
        </p:txBody>
      </p:sp>
      <p:sp>
        <p:nvSpPr>
          <p:cNvPr id="5" name="4 Marcador de fecha"/>
          <p:cNvSpPr>
            <a:spLocks noGrp="1"/>
          </p:cNvSpPr>
          <p:nvPr>
            <p:ph type="dt" sz="half" idx="10"/>
          </p:nvPr>
        </p:nvSpPr>
        <p:spPr/>
        <p:txBody>
          <a:bodyPr/>
          <a:lstStyle/>
          <a:p>
            <a:fld id="{58FB7924-D692-4DDB-B975-30658EE0F3AE}" type="datetime1">
              <a:rPr lang="es-ES" smtClean="0"/>
              <a:pPr/>
              <a:t>17/08/2014</a:t>
            </a:fld>
            <a:endParaRPr lang="es-ES"/>
          </a:p>
        </p:txBody>
      </p:sp>
      <p:sp>
        <p:nvSpPr>
          <p:cNvPr id="6" name="5 Marcador de pie de página"/>
          <p:cNvSpPr>
            <a:spLocks noGrp="1"/>
          </p:cNvSpPr>
          <p:nvPr>
            <p:ph type="ftr" sz="quarter" idx="11"/>
          </p:nvPr>
        </p:nvSpPr>
        <p:spPr/>
        <p:txBody>
          <a:bodyPr/>
          <a:lstStyle/>
          <a:p>
            <a:r>
              <a:rPr lang="en-US" smtClean="0"/>
              <a:t>INAOE</a:t>
            </a:r>
            <a:endParaRPr lang="es-ES" dirty="0" smtClean="0"/>
          </a:p>
        </p:txBody>
      </p:sp>
      <p:sp>
        <p:nvSpPr>
          <p:cNvPr id="7" name="6 Marcador de número de diapositiva"/>
          <p:cNvSpPr>
            <a:spLocks noGrp="1"/>
          </p:cNvSpPr>
          <p:nvPr>
            <p:ph type="sldNum" sz="quarter" idx="12"/>
          </p:nvPr>
        </p:nvSpPr>
        <p:spPr/>
        <p:txBody>
          <a:bodyPr/>
          <a:lstStyle/>
          <a:p>
            <a:fld id="{1B6A98DE-B0C0-4510-8517-23F285C36BE2}" type="slidenum">
              <a:rPr lang="es-ES" smtClean="0"/>
              <a:pPr/>
              <a:t>66</a:t>
            </a:fld>
            <a:endParaRPr lang="es-ES"/>
          </a:p>
        </p:txBody>
      </p:sp>
      <p:pic>
        <p:nvPicPr>
          <p:cNvPr id="116738" name="Picture 2" descr="C:\Users\foe\Documents\FINAL\Research\reports\SeminarioTIA_20120904_NOTESManoeuvreAsessment\SetUpPhoto.jpg"/>
          <p:cNvPicPr>
            <a:picLocks noGrp="1" noChangeAspect="1" noChangeArrowheads="1"/>
          </p:cNvPicPr>
          <p:nvPr>
            <p:ph sz="half" idx="2"/>
          </p:nvPr>
        </p:nvPicPr>
        <p:blipFill>
          <a:blip r:embed="rId2" cstate="print"/>
          <a:srcRect/>
          <a:stretch>
            <a:fillRect/>
          </a:stretch>
        </p:blipFill>
        <p:spPr bwMode="auto">
          <a:xfrm>
            <a:off x="5076056" y="1124743"/>
            <a:ext cx="3606551" cy="2704913"/>
          </a:xfrm>
          <a:prstGeom prst="rect">
            <a:avLst/>
          </a:prstGeom>
          <a:noFill/>
        </p:spPr>
      </p:pic>
      <p:pic>
        <p:nvPicPr>
          <p:cNvPr id="116739" name="Picture 3" descr="C:\Users\foe\Documents\FINAL\Research\reports\SeminarioTIA_20120904_NOTESManoeuvreAsessment\OAT001_Screenshot.jpg"/>
          <p:cNvPicPr>
            <a:picLocks noChangeAspect="1" noChangeArrowheads="1"/>
          </p:cNvPicPr>
          <p:nvPr/>
        </p:nvPicPr>
        <p:blipFill>
          <a:blip r:embed="rId3" cstate="print"/>
          <a:srcRect/>
          <a:stretch>
            <a:fillRect/>
          </a:stretch>
        </p:blipFill>
        <p:spPr bwMode="auto">
          <a:xfrm>
            <a:off x="3923927" y="4149080"/>
            <a:ext cx="2585809" cy="2245265"/>
          </a:xfrm>
          <a:prstGeom prst="rect">
            <a:avLst/>
          </a:prstGeom>
          <a:noFill/>
        </p:spPr>
      </p:pic>
      <p:pic>
        <p:nvPicPr>
          <p:cNvPr id="10" name="Picture 2"/>
          <p:cNvPicPr>
            <a:picLocks noChangeAspect="1" noChangeArrowheads="1"/>
          </p:cNvPicPr>
          <p:nvPr/>
        </p:nvPicPr>
        <p:blipFill>
          <a:blip r:embed="rId4" cstate="print"/>
          <a:srcRect/>
          <a:stretch>
            <a:fillRect/>
          </a:stretch>
        </p:blipFill>
        <p:spPr bwMode="auto">
          <a:xfrm>
            <a:off x="6563945" y="4653136"/>
            <a:ext cx="2395453" cy="1791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Experimentation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67</a:t>
            </a:fld>
            <a:endParaRPr lang="es-ES"/>
          </a:p>
        </p:txBody>
      </p:sp>
      <p:pic>
        <p:nvPicPr>
          <p:cNvPr id="74754" name="Picture 2"/>
          <p:cNvPicPr>
            <a:picLocks noGrp="1" noChangeAspect="1" noChangeArrowheads="1"/>
          </p:cNvPicPr>
          <p:nvPr>
            <p:ph idx="1"/>
          </p:nvPr>
        </p:nvPicPr>
        <p:blipFill>
          <a:blip r:embed="rId2" cstate="print"/>
          <a:srcRect/>
          <a:stretch>
            <a:fillRect/>
          </a:stretch>
        </p:blipFill>
        <p:spPr bwMode="auto">
          <a:xfrm>
            <a:off x="1907704" y="1147259"/>
            <a:ext cx="5832647" cy="4513179"/>
          </a:xfrm>
          <a:prstGeom prst="rect">
            <a:avLst/>
          </a:prstGeom>
          <a:noFill/>
          <a:ln w="9525">
            <a:noFill/>
            <a:miter lim="800000"/>
            <a:headEnd/>
            <a:tailEnd/>
          </a:ln>
        </p:spPr>
      </p:pic>
      <p:sp>
        <p:nvSpPr>
          <p:cNvPr id="8" name="7 CuadroTexto"/>
          <p:cNvSpPr txBox="1"/>
          <p:nvPr/>
        </p:nvSpPr>
        <p:spPr>
          <a:xfrm>
            <a:off x="755576" y="5949280"/>
            <a:ext cx="6346546"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s-ES" dirty="0" smtClean="0"/>
              <a:t>Madero R 2006, </a:t>
            </a:r>
            <a:r>
              <a:rPr lang="en-GB" dirty="0" smtClean="0"/>
              <a:t>An </a:t>
            </a:r>
            <a:r>
              <a:rPr lang="en-GB" dirty="0" err="1" smtClean="0"/>
              <a:t>Pediatr</a:t>
            </a:r>
            <a:r>
              <a:rPr lang="en-GB" dirty="0" smtClean="0"/>
              <a:t> </a:t>
            </a:r>
            <a:r>
              <a:rPr lang="en-GB" dirty="0" err="1" smtClean="0"/>
              <a:t>Contin</a:t>
            </a:r>
            <a:r>
              <a:rPr lang="en-GB" dirty="0" smtClean="0"/>
              <a:t>. 2006;4(6):401-4</a:t>
            </a:r>
            <a:r>
              <a:rPr lang="es-MX" dirty="0" smtClean="0"/>
              <a:t>]</a:t>
            </a: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MX" dirty="0" err="1" smtClean="0"/>
              <a:t>CHaracteristics</a:t>
            </a:r>
            <a:r>
              <a:rPr lang="es-MX" dirty="0" smtClean="0"/>
              <a:t> OF A GOOD EXPERIMENTAL DESIGN</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68</a:t>
            </a:fld>
            <a:endParaRPr lang="es-E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85000" lnSpcReduction="10000"/>
          </a:bodyPr>
          <a:lstStyle/>
          <a:p>
            <a:r>
              <a:rPr lang="es-MX" b="1" dirty="0" smtClean="0">
                <a:solidFill>
                  <a:srgbClr val="FF0000"/>
                </a:solidFill>
              </a:rPr>
              <a:t>Experimental </a:t>
            </a:r>
            <a:r>
              <a:rPr lang="es-MX" b="1" dirty="0" err="1" smtClean="0">
                <a:solidFill>
                  <a:srgbClr val="FF0000"/>
                </a:solidFill>
              </a:rPr>
              <a:t>errors</a:t>
            </a:r>
            <a:r>
              <a:rPr lang="es-MX" dirty="0" smtClean="0"/>
              <a:t> </a:t>
            </a:r>
            <a:r>
              <a:rPr lang="es-MX" dirty="0" err="1" smtClean="0"/>
              <a:t>may</a:t>
            </a:r>
            <a:r>
              <a:rPr lang="es-MX" dirty="0" smtClean="0"/>
              <a:t> </a:t>
            </a:r>
            <a:r>
              <a:rPr lang="es-MX" dirty="0" err="1" smtClean="0"/>
              <a:t>have</a:t>
            </a:r>
            <a:r>
              <a:rPr lang="es-MX" dirty="0" smtClean="0"/>
              <a:t> </a:t>
            </a:r>
            <a:r>
              <a:rPr lang="es-MX" dirty="0" err="1" smtClean="0"/>
              <a:t>different</a:t>
            </a:r>
            <a:r>
              <a:rPr lang="es-MX" dirty="0" smtClean="0"/>
              <a:t> </a:t>
            </a:r>
            <a:r>
              <a:rPr lang="es-MX" dirty="0" err="1" smtClean="0"/>
              <a:t>nature</a:t>
            </a:r>
            <a:r>
              <a:rPr lang="es-MX" dirty="0" smtClean="0"/>
              <a:t>:</a:t>
            </a:r>
          </a:p>
          <a:p>
            <a:pPr lvl="1"/>
            <a:r>
              <a:rPr lang="es-MX" dirty="0" err="1" smtClean="0"/>
              <a:t>Random</a:t>
            </a:r>
            <a:r>
              <a:rPr lang="es-MX" dirty="0" smtClean="0"/>
              <a:t>:</a:t>
            </a:r>
          </a:p>
          <a:p>
            <a:pPr lvl="2"/>
            <a:r>
              <a:rPr lang="es-MX" dirty="0" err="1" smtClean="0"/>
              <a:t>Example</a:t>
            </a:r>
            <a:r>
              <a:rPr lang="es-MX" dirty="0" smtClean="0"/>
              <a:t>: </a:t>
            </a:r>
            <a:r>
              <a:rPr lang="es-MX" dirty="0" err="1" smtClean="0"/>
              <a:t>Inherent</a:t>
            </a:r>
            <a:r>
              <a:rPr lang="es-MX" dirty="0" smtClean="0"/>
              <a:t> </a:t>
            </a:r>
            <a:r>
              <a:rPr lang="es-MX" dirty="0" err="1" smtClean="0"/>
              <a:t>to</a:t>
            </a:r>
            <a:r>
              <a:rPr lang="es-MX" dirty="0" smtClean="0"/>
              <a:t> </a:t>
            </a:r>
            <a:r>
              <a:rPr lang="es-MX" dirty="0" err="1" smtClean="0"/>
              <a:t>the</a:t>
            </a:r>
            <a:r>
              <a:rPr lang="es-MX" dirty="0" smtClean="0"/>
              <a:t> </a:t>
            </a:r>
            <a:r>
              <a:rPr lang="es-MX" dirty="0" err="1" smtClean="0"/>
              <a:t>measurement</a:t>
            </a:r>
            <a:r>
              <a:rPr lang="es-MX" dirty="0" smtClean="0"/>
              <a:t> </a:t>
            </a:r>
            <a:r>
              <a:rPr lang="es-MX" dirty="0" err="1" smtClean="0"/>
              <a:t>instruments</a:t>
            </a:r>
            <a:r>
              <a:rPr lang="es-MX" dirty="0" smtClean="0"/>
              <a:t> (</a:t>
            </a:r>
            <a:r>
              <a:rPr lang="es-MX" dirty="0" err="1" smtClean="0"/>
              <a:t>they</a:t>
            </a:r>
            <a:r>
              <a:rPr lang="es-MX" dirty="0" smtClean="0"/>
              <a:t> are </a:t>
            </a:r>
            <a:r>
              <a:rPr lang="es-MX" dirty="0" err="1" smtClean="0"/>
              <a:t>far</a:t>
            </a:r>
            <a:r>
              <a:rPr lang="es-MX" dirty="0" smtClean="0"/>
              <a:t> </a:t>
            </a:r>
            <a:r>
              <a:rPr lang="es-MX" dirty="0" err="1" smtClean="0"/>
              <a:t>from</a:t>
            </a:r>
            <a:r>
              <a:rPr lang="es-MX" dirty="0" smtClean="0"/>
              <a:t> </a:t>
            </a:r>
            <a:r>
              <a:rPr lang="es-MX" dirty="0" err="1" smtClean="0"/>
              <a:t>random</a:t>
            </a:r>
            <a:r>
              <a:rPr lang="es-MX" dirty="0" smtClean="0"/>
              <a:t>, </a:t>
            </a:r>
            <a:r>
              <a:rPr lang="es-MX" dirty="0" err="1" smtClean="0"/>
              <a:t>however</a:t>
            </a:r>
            <a:r>
              <a:rPr lang="es-MX" dirty="0" smtClean="0"/>
              <a:t> </a:t>
            </a:r>
            <a:r>
              <a:rPr lang="es-MX" dirty="0" err="1" smtClean="0"/>
              <a:t>they</a:t>
            </a:r>
            <a:r>
              <a:rPr lang="es-MX" dirty="0" smtClean="0"/>
              <a:t> are </a:t>
            </a:r>
            <a:r>
              <a:rPr lang="es-MX" dirty="0" err="1" smtClean="0"/>
              <a:t>often</a:t>
            </a:r>
            <a:r>
              <a:rPr lang="es-MX" dirty="0" smtClean="0"/>
              <a:t> </a:t>
            </a:r>
            <a:r>
              <a:rPr lang="es-MX" dirty="0" err="1" smtClean="0"/>
              <a:t>modelled</a:t>
            </a:r>
            <a:r>
              <a:rPr lang="es-MX" dirty="0" smtClean="0"/>
              <a:t> as </a:t>
            </a:r>
            <a:r>
              <a:rPr lang="es-MX" dirty="0" err="1" smtClean="0"/>
              <a:t>such</a:t>
            </a:r>
            <a:r>
              <a:rPr lang="es-MX" dirty="0" smtClean="0"/>
              <a:t>)</a:t>
            </a:r>
          </a:p>
          <a:p>
            <a:pPr lvl="2"/>
            <a:r>
              <a:rPr lang="es-MX" dirty="0" err="1" smtClean="0"/>
              <a:t>Example</a:t>
            </a:r>
            <a:r>
              <a:rPr lang="es-MX" dirty="0" smtClean="0"/>
              <a:t>: </a:t>
            </a:r>
            <a:r>
              <a:rPr lang="es-MX" dirty="0" err="1" smtClean="0"/>
              <a:t>Distractions</a:t>
            </a:r>
            <a:r>
              <a:rPr lang="es-MX" dirty="0" smtClean="0"/>
              <a:t>, </a:t>
            </a:r>
            <a:r>
              <a:rPr lang="es-MX" dirty="0" err="1" smtClean="0"/>
              <a:t>researcher</a:t>
            </a:r>
            <a:r>
              <a:rPr lang="es-MX" dirty="0" smtClean="0"/>
              <a:t> </a:t>
            </a:r>
            <a:r>
              <a:rPr lang="es-MX" dirty="0" err="1" smtClean="0"/>
              <a:t>mistakes</a:t>
            </a:r>
            <a:r>
              <a:rPr lang="es-MX" dirty="0" smtClean="0"/>
              <a:t>, </a:t>
            </a:r>
            <a:r>
              <a:rPr lang="es-MX" dirty="0" err="1" smtClean="0"/>
              <a:t>etc</a:t>
            </a:r>
            <a:endParaRPr lang="es-MX" dirty="0" smtClean="0"/>
          </a:p>
          <a:p>
            <a:pPr lvl="1"/>
            <a:endParaRPr lang="es-MX" dirty="0" smtClean="0"/>
          </a:p>
          <a:p>
            <a:pPr lvl="1"/>
            <a:r>
              <a:rPr lang="es-MX" dirty="0" err="1" smtClean="0"/>
              <a:t>Systematic</a:t>
            </a:r>
            <a:endParaRPr lang="es-MX" dirty="0" smtClean="0"/>
          </a:p>
          <a:p>
            <a:pPr lvl="2"/>
            <a:r>
              <a:rPr lang="es-MX" dirty="0" smtClean="0"/>
              <a:t>…</a:t>
            </a:r>
            <a:r>
              <a:rPr lang="es-MX" dirty="0" err="1" smtClean="0"/>
              <a:t>those</a:t>
            </a:r>
            <a:r>
              <a:rPr lang="es-MX" dirty="0" smtClean="0"/>
              <a:t> </a:t>
            </a:r>
            <a:r>
              <a:rPr lang="es-MX" dirty="0" err="1" smtClean="0"/>
              <a:t>responsible</a:t>
            </a:r>
            <a:r>
              <a:rPr lang="es-MX" dirty="0" smtClean="0"/>
              <a:t> </a:t>
            </a:r>
            <a:r>
              <a:rPr lang="es-MX" dirty="0" err="1" smtClean="0"/>
              <a:t>for</a:t>
            </a:r>
            <a:r>
              <a:rPr lang="es-MX" dirty="0" smtClean="0"/>
              <a:t> </a:t>
            </a:r>
            <a:r>
              <a:rPr lang="es-MX" b="1" dirty="0" smtClean="0">
                <a:solidFill>
                  <a:srgbClr val="FF0000"/>
                </a:solidFill>
              </a:rPr>
              <a:t>experimental </a:t>
            </a:r>
            <a:r>
              <a:rPr lang="es-MX" b="1" dirty="0" err="1" smtClean="0">
                <a:solidFill>
                  <a:srgbClr val="FF0000"/>
                </a:solidFill>
              </a:rPr>
              <a:t>biases</a:t>
            </a:r>
            <a:endParaRPr lang="es-MX" b="1" dirty="0" smtClean="0">
              <a:solidFill>
                <a:srgbClr val="FF0000"/>
              </a:solidFill>
            </a:endParaRPr>
          </a:p>
          <a:p>
            <a:pPr lvl="2"/>
            <a:endParaRPr lang="es-MX" dirty="0" smtClean="0"/>
          </a:p>
          <a:p>
            <a:r>
              <a:rPr lang="es-MX" dirty="0" err="1" smtClean="0">
                <a:solidFill>
                  <a:schemeClr val="accent1"/>
                </a:solidFill>
              </a:rPr>
              <a:t>Any</a:t>
            </a:r>
            <a:r>
              <a:rPr lang="es-MX" dirty="0" smtClean="0">
                <a:solidFill>
                  <a:schemeClr val="accent1"/>
                </a:solidFill>
              </a:rPr>
              <a:t> </a:t>
            </a:r>
            <a:r>
              <a:rPr lang="es-MX" dirty="0" err="1" smtClean="0">
                <a:solidFill>
                  <a:schemeClr val="accent1"/>
                </a:solidFill>
              </a:rPr>
              <a:t>measurement</a:t>
            </a:r>
            <a:r>
              <a:rPr lang="es-MX" dirty="0" smtClean="0">
                <a:solidFill>
                  <a:schemeClr val="accent1"/>
                </a:solidFill>
              </a:rPr>
              <a:t> </a:t>
            </a:r>
            <a:r>
              <a:rPr lang="es-MX" dirty="0" err="1" smtClean="0">
                <a:solidFill>
                  <a:schemeClr val="accent1"/>
                </a:solidFill>
              </a:rPr>
              <a:t>without</a:t>
            </a:r>
            <a:r>
              <a:rPr lang="es-MX" dirty="0" smtClean="0">
                <a:solidFill>
                  <a:schemeClr val="accent1"/>
                </a:solidFill>
              </a:rPr>
              <a:t> </a:t>
            </a:r>
            <a:r>
              <a:rPr lang="es-MX" dirty="0" err="1" smtClean="0">
                <a:solidFill>
                  <a:schemeClr val="accent1"/>
                </a:solidFill>
              </a:rPr>
              <a:t>an</a:t>
            </a:r>
            <a:r>
              <a:rPr lang="es-MX" dirty="0" smtClean="0">
                <a:solidFill>
                  <a:schemeClr val="accent1"/>
                </a:solidFill>
              </a:rPr>
              <a:t> error </a:t>
            </a:r>
            <a:r>
              <a:rPr lang="es-MX" dirty="0" err="1" smtClean="0">
                <a:solidFill>
                  <a:schemeClr val="accent1"/>
                </a:solidFill>
              </a:rPr>
              <a:t>estimation</a:t>
            </a:r>
            <a:r>
              <a:rPr lang="es-MX" dirty="0" smtClean="0">
                <a:solidFill>
                  <a:schemeClr val="accent1"/>
                </a:solidFill>
              </a:rPr>
              <a:t> </a:t>
            </a:r>
            <a:r>
              <a:rPr lang="es-MX" dirty="0" err="1" smtClean="0">
                <a:solidFill>
                  <a:schemeClr val="accent1"/>
                </a:solidFill>
              </a:rPr>
              <a:t>is</a:t>
            </a:r>
            <a:r>
              <a:rPr lang="es-MX" dirty="0" smtClean="0">
                <a:solidFill>
                  <a:schemeClr val="accent1"/>
                </a:solidFill>
              </a:rPr>
              <a:t> </a:t>
            </a:r>
            <a:r>
              <a:rPr lang="es-MX" dirty="0" err="1" smtClean="0">
                <a:solidFill>
                  <a:schemeClr val="accent1"/>
                </a:solidFill>
              </a:rPr>
              <a:t>useless</a:t>
            </a:r>
            <a:endParaRPr lang="es-MX" dirty="0" smtClean="0">
              <a:solidFill>
                <a:schemeClr val="accent1"/>
              </a:solidFill>
            </a:endParaRPr>
          </a:p>
          <a:p>
            <a:pPr lvl="1"/>
            <a:r>
              <a:rPr lang="es-MX" dirty="0" err="1" smtClean="0"/>
              <a:t>Example</a:t>
            </a:r>
            <a:r>
              <a:rPr lang="es-MX" dirty="0" smtClean="0"/>
              <a:t>: </a:t>
            </a:r>
            <a:r>
              <a:rPr lang="es-MX" dirty="0" err="1" smtClean="0"/>
              <a:t>An</a:t>
            </a:r>
            <a:r>
              <a:rPr lang="es-MX" dirty="0" smtClean="0"/>
              <a:t> </a:t>
            </a:r>
            <a:r>
              <a:rPr lang="es-MX" dirty="0" err="1" smtClean="0"/>
              <a:t>observation</a:t>
            </a:r>
            <a:r>
              <a:rPr lang="es-MX" dirty="0" smtClean="0"/>
              <a:t> </a:t>
            </a:r>
            <a:r>
              <a:rPr lang="es-MX" dirty="0" err="1" smtClean="0"/>
              <a:t>without</a:t>
            </a:r>
            <a:r>
              <a:rPr lang="es-MX" dirty="0" smtClean="0"/>
              <a:t> </a:t>
            </a:r>
            <a:r>
              <a:rPr lang="es-MX" dirty="0" err="1" smtClean="0"/>
              <a:t>an</a:t>
            </a:r>
            <a:r>
              <a:rPr lang="es-MX" dirty="0" smtClean="0"/>
              <a:t> </a:t>
            </a:r>
            <a:r>
              <a:rPr lang="es-MX" dirty="0" err="1" smtClean="0"/>
              <a:t>estimator</a:t>
            </a:r>
            <a:r>
              <a:rPr lang="es-MX" dirty="0" smtClean="0"/>
              <a:t> of </a:t>
            </a:r>
            <a:r>
              <a:rPr lang="es-MX" dirty="0" err="1" smtClean="0"/>
              <a:t>variability</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69</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Excuse No. </a:t>
            </a:r>
            <a:r>
              <a:rPr lang="es-MX" dirty="0" smtClean="0"/>
              <a:t>4</a:t>
            </a:r>
            <a:endParaRPr lang="en-GB" dirty="0"/>
          </a:p>
        </p:txBody>
      </p:sp>
      <p:sp>
        <p:nvSpPr>
          <p:cNvPr id="3" name="2 Marcador de contenido"/>
          <p:cNvSpPr>
            <a:spLocks noGrp="1"/>
          </p:cNvSpPr>
          <p:nvPr>
            <p:ph idx="1"/>
          </p:nvPr>
        </p:nvSpPr>
        <p:spPr/>
        <p:txBody>
          <a:bodyPr>
            <a:normAutofit fontScale="92500" lnSpcReduction="2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a:t>
            </a:r>
            <a:r>
              <a:rPr lang="es-MX" dirty="0" err="1" smtClean="0"/>
              <a:t>Nobody</a:t>
            </a:r>
            <a:r>
              <a:rPr lang="es-MX" dirty="0" smtClean="0"/>
              <a:t> </a:t>
            </a:r>
            <a:r>
              <a:rPr lang="es-MX" dirty="0" err="1" smtClean="0"/>
              <a:t>follows</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Why</a:t>
            </a:r>
            <a:r>
              <a:rPr lang="es-MX" dirty="0" smtClean="0"/>
              <a:t> </a:t>
            </a:r>
            <a:r>
              <a:rPr lang="es-MX" dirty="0" err="1" smtClean="0"/>
              <a:t>should</a:t>
            </a:r>
            <a:r>
              <a:rPr lang="es-MX" dirty="0" smtClean="0"/>
              <a:t> I?”</a:t>
            </a:r>
            <a:endParaRPr lang="es-MX" dirty="0" smtClean="0"/>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err="1" smtClean="0"/>
              <a:t>Option</a:t>
            </a:r>
            <a:r>
              <a:rPr lang="es-MX" dirty="0" smtClean="0"/>
              <a:t> 1: </a:t>
            </a:r>
            <a:r>
              <a:rPr lang="es-MX" dirty="0" err="1" smtClean="0"/>
              <a:t>I’m</a:t>
            </a:r>
            <a:r>
              <a:rPr lang="es-MX" dirty="0" smtClean="0"/>
              <a:t> </a:t>
            </a:r>
            <a:r>
              <a:rPr lang="es-MX" dirty="0" err="1" smtClean="0"/>
              <a:t>bl</a:t>
            </a:r>
            <a:r>
              <a:rPr lang="es-MX" dirty="0" smtClean="0"/>
              <a:t>…y </a:t>
            </a:r>
            <a:r>
              <a:rPr lang="es-MX" dirty="0" err="1" smtClean="0"/>
              <a:t>lazy</a:t>
            </a:r>
            <a:r>
              <a:rPr lang="es-MX" dirty="0" smtClean="0"/>
              <a:t>, and I </a:t>
            </a:r>
            <a:r>
              <a:rPr lang="es-MX" dirty="0" err="1" smtClean="0"/>
              <a:t>don’t</a:t>
            </a:r>
            <a:r>
              <a:rPr lang="es-MX" dirty="0" smtClean="0"/>
              <a:t> </a:t>
            </a:r>
            <a:r>
              <a:rPr lang="es-MX" dirty="0" err="1" smtClean="0"/>
              <a:t>want</a:t>
            </a:r>
            <a:r>
              <a:rPr lang="es-MX" dirty="0" smtClean="0"/>
              <a:t> </a:t>
            </a:r>
            <a:r>
              <a:rPr lang="es-MX" dirty="0" err="1" smtClean="0"/>
              <a:t>to</a:t>
            </a:r>
            <a:r>
              <a:rPr lang="es-MX" dirty="0" smtClean="0"/>
              <a:t> </a:t>
            </a:r>
            <a:r>
              <a:rPr lang="es-MX" dirty="0" err="1" smtClean="0"/>
              <a:t>waste</a:t>
            </a:r>
            <a:r>
              <a:rPr lang="es-MX" dirty="0" smtClean="0"/>
              <a:t> my time </a:t>
            </a:r>
            <a:r>
              <a:rPr lang="es-MX" dirty="0" err="1" smtClean="0"/>
              <a:t>on</a:t>
            </a:r>
            <a:r>
              <a:rPr lang="es-MX" dirty="0" smtClean="0"/>
              <a:t> </a:t>
            </a:r>
            <a:r>
              <a:rPr lang="es-MX" dirty="0" err="1" smtClean="0"/>
              <a:t>it</a:t>
            </a:r>
            <a:endParaRPr lang="es-MX" dirty="0" smtClean="0"/>
          </a:p>
          <a:p>
            <a:pPr lvl="1"/>
            <a:r>
              <a:rPr lang="es-MX" dirty="0" err="1" smtClean="0"/>
              <a:t>Option</a:t>
            </a:r>
            <a:r>
              <a:rPr lang="es-MX" dirty="0" smtClean="0"/>
              <a:t> 2: </a:t>
            </a:r>
            <a:r>
              <a:rPr lang="es-MX" dirty="0" smtClean="0"/>
              <a:t>I </a:t>
            </a:r>
            <a:r>
              <a:rPr lang="es-MX" dirty="0" err="1" smtClean="0"/>
              <a:t>couldn’t</a:t>
            </a:r>
            <a:r>
              <a:rPr lang="es-MX" dirty="0" smtClean="0"/>
              <a:t> </a:t>
            </a:r>
            <a:r>
              <a:rPr lang="es-MX" dirty="0" err="1" smtClean="0"/>
              <a:t>care</a:t>
            </a:r>
            <a:r>
              <a:rPr lang="es-MX" dirty="0" smtClean="0"/>
              <a:t> </a:t>
            </a:r>
            <a:r>
              <a:rPr lang="es-MX" dirty="0" err="1" smtClean="0"/>
              <a:t>less</a:t>
            </a:r>
            <a:r>
              <a:rPr lang="es-MX" dirty="0" smtClean="0"/>
              <a:t> of </a:t>
            </a:r>
            <a:r>
              <a:rPr lang="es-MX" dirty="0" err="1" smtClean="0"/>
              <a:t>the</a:t>
            </a:r>
            <a:r>
              <a:rPr lang="es-MX" dirty="0" smtClean="0"/>
              <a:t> </a:t>
            </a:r>
            <a:r>
              <a:rPr lang="es-MX" dirty="0" err="1" smtClean="0"/>
              <a:t>scientific</a:t>
            </a:r>
            <a:r>
              <a:rPr lang="es-MX" dirty="0" smtClean="0"/>
              <a:t> </a:t>
            </a:r>
            <a:r>
              <a:rPr lang="es-MX" dirty="0" err="1" smtClean="0"/>
              <a:t>method</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err="1" smtClean="0"/>
              <a:t>Check</a:t>
            </a:r>
            <a:r>
              <a:rPr lang="es-MX" dirty="0" smtClean="0"/>
              <a:t> </a:t>
            </a:r>
            <a:r>
              <a:rPr lang="es-MX" dirty="0" err="1" smtClean="0"/>
              <a:t>any</a:t>
            </a:r>
            <a:r>
              <a:rPr lang="es-MX" dirty="0" smtClean="0"/>
              <a:t> </a:t>
            </a:r>
            <a:r>
              <a:rPr lang="es-MX" dirty="0" err="1" smtClean="0"/>
              <a:t>groundbreaking</a:t>
            </a:r>
            <a:r>
              <a:rPr lang="es-MX" dirty="0" smtClean="0"/>
              <a:t>/</a:t>
            </a:r>
            <a:r>
              <a:rPr lang="es-MX" dirty="0" err="1" smtClean="0"/>
              <a:t>breakthrough</a:t>
            </a:r>
            <a:r>
              <a:rPr lang="es-MX" dirty="0" smtClean="0"/>
              <a:t> </a:t>
            </a:r>
            <a:r>
              <a:rPr lang="es-MX" dirty="0" err="1" smtClean="0"/>
              <a:t>paper</a:t>
            </a:r>
            <a:r>
              <a:rPr lang="es-MX" dirty="0" smtClean="0"/>
              <a:t> in </a:t>
            </a:r>
            <a:r>
              <a:rPr lang="es-MX" dirty="0" err="1" smtClean="0"/>
              <a:t>your</a:t>
            </a:r>
            <a:r>
              <a:rPr lang="es-MX" dirty="0" smtClean="0"/>
              <a:t> </a:t>
            </a:r>
            <a:r>
              <a:rPr lang="es-MX" dirty="0" err="1" smtClean="0"/>
              <a:t>area</a:t>
            </a:r>
            <a:r>
              <a:rPr lang="es-MX" dirty="0" smtClean="0"/>
              <a:t>.</a:t>
            </a:r>
          </a:p>
          <a:p>
            <a:pPr lvl="1"/>
            <a:r>
              <a:rPr lang="es-MX" dirty="0" err="1" smtClean="0"/>
              <a:t>See</a:t>
            </a:r>
            <a:r>
              <a:rPr lang="es-MX" dirty="0" smtClean="0"/>
              <a:t> </a:t>
            </a:r>
            <a:r>
              <a:rPr lang="es-MX" dirty="0" err="1" smtClean="0"/>
              <a:t>any</a:t>
            </a:r>
            <a:r>
              <a:rPr lang="es-MX" dirty="0" smtClean="0"/>
              <a:t> traces of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on</a:t>
            </a:r>
            <a:r>
              <a:rPr lang="es-MX" dirty="0" smtClean="0"/>
              <a:t> </a:t>
            </a:r>
            <a:r>
              <a:rPr lang="es-MX" dirty="0" err="1" smtClean="0"/>
              <a:t>it</a:t>
            </a:r>
            <a:r>
              <a:rPr lang="es-MX" dirty="0" smtClean="0"/>
              <a:t>?</a:t>
            </a:r>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a:t>
            </a:fld>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92500" lnSpcReduction="10000"/>
          </a:bodyPr>
          <a:lstStyle/>
          <a:p>
            <a:r>
              <a:rPr lang="es-MX" b="1" dirty="0" smtClean="0">
                <a:solidFill>
                  <a:srgbClr val="FF0000"/>
                </a:solidFill>
              </a:rPr>
              <a:t>Experimental </a:t>
            </a:r>
            <a:r>
              <a:rPr lang="es-MX" b="1" dirty="0" err="1" smtClean="0">
                <a:solidFill>
                  <a:srgbClr val="FF0000"/>
                </a:solidFill>
              </a:rPr>
              <a:t>bias</a:t>
            </a:r>
            <a:r>
              <a:rPr lang="es-MX" dirty="0" smtClean="0"/>
              <a:t>:</a:t>
            </a:r>
          </a:p>
          <a:p>
            <a:pPr lvl="1"/>
            <a:r>
              <a:rPr lang="es-MX" dirty="0" err="1" smtClean="0"/>
              <a:t>Combination</a:t>
            </a:r>
            <a:r>
              <a:rPr lang="es-MX" dirty="0" smtClean="0"/>
              <a:t> of experimental </a:t>
            </a:r>
            <a:r>
              <a:rPr lang="es-MX" dirty="0" err="1" smtClean="0"/>
              <a:t>design</a:t>
            </a:r>
            <a:r>
              <a:rPr lang="es-MX" dirty="0" smtClean="0"/>
              <a:t>, data </a:t>
            </a:r>
            <a:r>
              <a:rPr lang="es-MX" dirty="0" err="1" smtClean="0"/>
              <a:t>analysis</a:t>
            </a:r>
            <a:r>
              <a:rPr lang="es-MX" dirty="0" smtClean="0"/>
              <a:t>, and </a:t>
            </a:r>
            <a:r>
              <a:rPr lang="es-MX" dirty="0" err="1" smtClean="0"/>
              <a:t>presentation</a:t>
            </a:r>
            <a:r>
              <a:rPr lang="es-MX" dirty="0" smtClean="0"/>
              <a:t> and </a:t>
            </a:r>
            <a:r>
              <a:rPr lang="es-MX" dirty="0" err="1" smtClean="0"/>
              <a:t>interpretation</a:t>
            </a:r>
            <a:r>
              <a:rPr lang="es-MX" dirty="0" smtClean="0"/>
              <a:t> </a:t>
            </a:r>
            <a:r>
              <a:rPr lang="es-MX" dirty="0" err="1" smtClean="0"/>
              <a:t>factors</a:t>
            </a:r>
            <a:r>
              <a:rPr lang="es-MX" dirty="0" smtClean="0"/>
              <a:t> </a:t>
            </a:r>
            <a:r>
              <a:rPr lang="es-MX" dirty="0" err="1" smtClean="0"/>
              <a:t>that</a:t>
            </a:r>
            <a:r>
              <a:rPr lang="es-MX" dirty="0" smtClean="0"/>
              <a:t> lead </a:t>
            </a:r>
            <a:r>
              <a:rPr lang="es-MX" dirty="0" err="1" smtClean="0"/>
              <a:t>to</a:t>
            </a:r>
            <a:r>
              <a:rPr lang="es-MX" dirty="0" smtClean="0"/>
              <a:t> a </a:t>
            </a:r>
            <a:r>
              <a:rPr lang="es-MX" dirty="0" err="1" smtClean="0"/>
              <a:t>systematic</a:t>
            </a:r>
            <a:r>
              <a:rPr lang="es-MX" dirty="0" smtClean="0"/>
              <a:t> error in </a:t>
            </a:r>
            <a:r>
              <a:rPr lang="es-MX" dirty="0" err="1" smtClean="0"/>
              <a:t>research</a:t>
            </a:r>
            <a:r>
              <a:rPr lang="es-MX" dirty="0" smtClean="0"/>
              <a:t>.</a:t>
            </a:r>
          </a:p>
          <a:p>
            <a:pPr lvl="2"/>
            <a:r>
              <a:rPr lang="es-MX" dirty="0" smtClean="0"/>
              <a:t>[</a:t>
            </a:r>
            <a:r>
              <a:rPr lang="es-MX" dirty="0" err="1" smtClean="0"/>
              <a:t>Ioannidis</a:t>
            </a:r>
            <a:r>
              <a:rPr lang="es-MX" dirty="0" smtClean="0"/>
              <a:t>, </a:t>
            </a:r>
            <a:r>
              <a:rPr lang="es-MX" dirty="0" err="1" smtClean="0"/>
              <a:t>PlOS</a:t>
            </a:r>
            <a:r>
              <a:rPr lang="es-MX" dirty="0" smtClean="0"/>
              <a:t> Medicine, 2(8):e124]</a:t>
            </a:r>
          </a:p>
          <a:p>
            <a:pPr lvl="2"/>
            <a:r>
              <a:rPr lang="es-MX" dirty="0" smtClean="0"/>
              <a:t>…</a:t>
            </a:r>
            <a:r>
              <a:rPr lang="es-MX" dirty="0" err="1" smtClean="0"/>
              <a:t>whether</a:t>
            </a:r>
            <a:r>
              <a:rPr lang="es-MX" dirty="0" smtClean="0"/>
              <a:t> positive </a:t>
            </a:r>
            <a:r>
              <a:rPr lang="es-MX" dirty="0" err="1" smtClean="0"/>
              <a:t>associations</a:t>
            </a:r>
            <a:r>
              <a:rPr lang="es-MX" dirty="0" smtClean="0"/>
              <a:t> </a:t>
            </a:r>
            <a:r>
              <a:rPr lang="es-MX" dirty="0" err="1" smtClean="0"/>
              <a:t>when</a:t>
            </a:r>
            <a:r>
              <a:rPr lang="es-MX" dirty="0" smtClean="0"/>
              <a:t> </a:t>
            </a:r>
            <a:r>
              <a:rPr lang="es-MX" dirty="0" err="1" smtClean="0"/>
              <a:t>they</a:t>
            </a:r>
            <a:r>
              <a:rPr lang="es-MX" dirty="0" smtClean="0"/>
              <a:t> do </a:t>
            </a:r>
            <a:r>
              <a:rPr lang="es-MX" dirty="0" err="1" smtClean="0"/>
              <a:t>not</a:t>
            </a:r>
            <a:r>
              <a:rPr lang="es-MX" dirty="0" smtClean="0"/>
              <a:t> </a:t>
            </a:r>
            <a:r>
              <a:rPr lang="es-MX" dirty="0" err="1" smtClean="0"/>
              <a:t>exist</a:t>
            </a:r>
            <a:r>
              <a:rPr lang="es-MX" dirty="0" smtClean="0"/>
              <a:t>, </a:t>
            </a:r>
            <a:r>
              <a:rPr lang="es-MX" dirty="0" err="1" smtClean="0"/>
              <a:t>or</a:t>
            </a:r>
            <a:r>
              <a:rPr lang="es-MX" dirty="0" smtClean="0"/>
              <a:t> </a:t>
            </a:r>
            <a:r>
              <a:rPr lang="es-MX" dirty="0" err="1" smtClean="0"/>
              <a:t>negative</a:t>
            </a:r>
            <a:r>
              <a:rPr lang="es-MX" dirty="0" smtClean="0"/>
              <a:t> </a:t>
            </a:r>
            <a:r>
              <a:rPr lang="es-MX" dirty="0" err="1" smtClean="0"/>
              <a:t>associations</a:t>
            </a:r>
            <a:r>
              <a:rPr lang="es-MX" dirty="0" smtClean="0"/>
              <a:t> </a:t>
            </a:r>
            <a:r>
              <a:rPr lang="es-MX" dirty="0" err="1" smtClean="0"/>
              <a:t>when</a:t>
            </a:r>
            <a:r>
              <a:rPr lang="es-MX" dirty="0" smtClean="0"/>
              <a:t> </a:t>
            </a:r>
            <a:r>
              <a:rPr lang="es-MX" dirty="0" err="1" smtClean="0"/>
              <a:t>they</a:t>
            </a:r>
            <a:r>
              <a:rPr lang="es-MX" dirty="0" smtClean="0"/>
              <a:t> do </a:t>
            </a:r>
            <a:r>
              <a:rPr lang="es-MX" dirty="0" err="1" smtClean="0"/>
              <a:t>exist</a:t>
            </a:r>
            <a:r>
              <a:rPr lang="es-MX" dirty="0" smtClean="0"/>
              <a:t> (</a:t>
            </a:r>
            <a:r>
              <a:rPr lang="es-MX" dirty="0" err="1" smtClean="0"/>
              <a:t>inverse</a:t>
            </a:r>
            <a:r>
              <a:rPr lang="es-MX" dirty="0" smtClean="0"/>
              <a:t> </a:t>
            </a:r>
            <a:r>
              <a:rPr lang="es-MX" dirty="0" err="1" smtClean="0"/>
              <a:t>bias</a:t>
            </a:r>
            <a:r>
              <a:rPr lang="es-MX" dirty="0" smtClean="0"/>
              <a:t>)</a:t>
            </a:r>
          </a:p>
          <a:p>
            <a:pPr lvl="2"/>
            <a:endParaRPr lang="es-MX" dirty="0" smtClean="0"/>
          </a:p>
          <a:p>
            <a:pPr lvl="1"/>
            <a:r>
              <a:rPr lang="es-MX" dirty="0" err="1" smtClean="0"/>
              <a:t>Obviously</a:t>
            </a:r>
            <a:r>
              <a:rPr lang="es-MX" dirty="0" smtClean="0"/>
              <a:t>, </a:t>
            </a:r>
            <a:r>
              <a:rPr lang="es-MX" dirty="0" err="1" smtClean="0"/>
              <a:t>this</a:t>
            </a:r>
            <a:r>
              <a:rPr lang="es-MX" dirty="0" smtClean="0"/>
              <a:t> </a:t>
            </a:r>
            <a:r>
              <a:rPr lang="es-MX" dirty="0" err="1" smtClean="0"/>
              <a:t>is</a:t>
            </a:r>
            <a:r>
              <a:rPr lang="es-MX" dirty="0" smtClean="0"/>
              <a:t> </a:t>
            </a:r>
            <a:r>
              <a:rPr lang="es-MX" dirty="0" err="1" smtClean="0"/>
              <a:t>closely</a:t>
            </a:r>
            <a:r>
              <a:rPr lang="es-MX" dirty="0" smtClean="0"/>
              <a:t> </a:t>
            </a:r>
            <a:r>
              <a:rPr lang="es-MX" dirty="0" err="1" smtClean="0"/>
              <a:t>related</a:t>
            </a:r>
            <a:r>
              <a:rPr lang="es-MX" dirty="0" smtClean="0"/>
              <a:t> </a:t>
            </a:r>
            <a:r>
              <a:rPr lang="es-MX" dirty="0" err="1" smtClean="0"/>
              <a:t>to</a:t>
            </a:r>
            <a:r>
              <a:rPr lang="es-MX" dirty="0" smtClean="0"/>
              <a:t> </a:t>
            </a:r>
            <a:r>
              <a:rPr lang="es-MX" dirty="0" err="1" smtClean="0"/>
              <a:t>the</a:t>
            </a:r>
            <a:r>
              <a:rPr lang="es-MX" dirty="0" smtClean="0"/>
              <a:t> </a:t>
            </a:r>
            <a:r>
              <a:rPr lang="es-MX" dirty="0" err="1" smtClean="0">
                <a:solidFill>
                  <a:srgbClr val="00B050"/>
                </a:solidFill>
              </a:rPr>
              <a:t>statistical</a:t>
            </a:r>
            <a:r>
              <a:rPr lang="es-MX" dirty="0" smtClean="0">
                <a:solidFill>
                  <a:srgbClr val="00B050"/>
                </a:solidFill>
              </a:rPr>
              <a:t> </a:t>
            </a:r>
            <a:r>
              <a:rPr lang="es-MX" dirty="0" err="1" smtClean="0">
                <a:solidFill>
                  <a:srgbClr val="00B050"/>
                </a:solidFill>
              </a:rPr>
              <a:t>bias</a:t>
            </a:r>
            <a:r>
              <a:rPr lang="es-MX" dirty="0" smtClean="0"/>
              <a:t>…</a:t>
            </a:r>
          </a:p>
          <a:p>
            <a:pPr lvl="2"/>
            <a:r>
              <a:rPr lang="es-MX" dirty="0" err="1" smtClean="0"/>
              <a:t>An</a:t>
            </a:r>
            <a:r>
              <a:rPr lang="es-MX" dirty="0" smtClean="0"/>
              <a:t> experimental </a:t>
            </a:r>
            <a:r>
              <a:rPr lang="es-MX" dirty="0" err="1" smtClean="0"/>
              <a:t>bias</a:t>
            </a:r>
            <a:r>
              <a:rPr lang="es-MX" dirty="0" smtClean="0"/>
              <a:t> </a:t>
            </a:r>
            <a:r>
              <a:rPr lang="es-MX" dirty="0" err="1" smtClean="0"/>
              <a:t>unavoidably</a:t>
            </a:r>
            <a:r>
              <a:rPr lang="es-MX" dirty="0" smtClean="0"/>
              <a:t> leads </a:t>
            </a:r>
            <a:r>
              <a:rPr lang="es-MX" dirty="0" err="1" smtClean="0"/>
              <a:t>to</a:t>
            </a:r>
            <a:r>
              <a:rPr lang="es-MX" dirty="0" smtClean="0"/>
              <a:t> </a:t>
            </a:r>
            <a:r>
              <a:rPr lang="es-MX" dirty="0" err="1" smtClean="0"/>
              <a:t>an</a:t>
            </a:r>
            <a:r>
              <a:rPr lang="es-MX" dirty="0" smtClean="0"/>
              <a:t> </a:t>
            </a:r>
            <a:r>
              <a:rPr lang="es-MX" dirty="0" err="1" smtClean="0"/>
              <a:t>statistical</a:t>
            </a:r>
            <a:r>
              <a:rPr lang="es-MX" dirty="0" smtClean="0"/>
              <a:t> </a:t>
            </a:r>
            <a:r>
              <a:rPr lang="es-MX" dirty="0" err="1" smtClean="0"/>
              <a:t>bias</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70</a:t>
            </a:fld>
            <a:endParaRPr lang="es-E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71</a:t>
            </a:fld>
            <a:endParaRPr lang="es-ES"/>
          </a:p>
        </p:txBody>
      </p:sp>
      <p:pic>
        <p:nvPicPr>
          <p:cNvPr id="179202" name="Picture 2" descr="http://imgc.allpostersimages.com/images/P-473-488-90/61/6147/EJ2G100Z/posters/aaron-bacall-there-s-a-flaw-in-your-experimental-design-all-the-mice-are-scorpios-cartoon.jpg"/>
          <p:cNvPicPr>
            <a:picLocks noGrp="1" noChangeAspect="1" noChangeArrowheads="1"/>
          </p:cNvPicPr>
          <p:nvPr>
            <p:ph idx="1"/>
          </p:nvPr>
        </p:nvPicPr>
        <p:blipFill>
          <a:blip r:embed="rId2" cstate="print"/>
          <a:srcRect/>
          <a:stretch>
            <a:fillRect/>
          </a:stretch>
        </p:blipFill>
        <p:spPr bwMode="auto">
          <a:xfrm>
            <a:off x="1043608" y="1119838"/>
            <a:ext cx="6984775" cy="5227506"/>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77500" lnSpcReduction="20000"/>
          </a:bodyPr>
          <a:lstStyle/>
          <a:p>
            <a:r>
              <a:rPr lang="es-MX" b="1" dirty="0" err="1" smtClean="0">
                <a:solidFill>
                  <a:srgbClr val="FF0000"/>
                </a:solidFill>
              </a:rPr>
              <a:t>Confounding</a:t>
            </a:r>
            <a:r>
              <a:rPr lang="es-MX" dirty="0" smtClean="0"/>
              <a:t>:</a:t>
            </a:r>
          </a:p>
          <a:p>
            <a:pPr lvl="1"/>
            <a:r>
              <a:rPr lang="es-MX" dirty="0" err="1" smtClean="0"/>
              <a:t>There</a:t>
            </a:r>
            <a:r>
              <a:rPr lang="es-MX" dirty="0" smtClean="0"/>
              <a:t> </a:t>
            </a:r>
            <a:r>
              <a:rPr lang="es-MX" dirty="0" err="1" smtClean="0"/>
              <a:t>exists</a:t>
            </a:r>
            <a:r>
              <a:rPr lang="es-MX" dirty="0" smtClean="0"/>
              <a:t> </a:t>
            </a:r>
            <a:r>
              <a:rPr lang="es-MX" b="1" dirty="0" err="1" smtClean="0">
                <a:solidFill>
                  <a:srgbClr val="FF0000"/>
                </a:solidFill>
              </a:rPr>
              <a:t>confounding</a:t>
            </a:r>
            <a:r>
              <a:rPr lang="es-MX" dirty="0" smtClean="0"/>
              <a:t> </a:t>
            </a:r>
            <a:r>
              <a:rPr lang="es-MX" dirty="0" err="1" smtClean="0"/>
              <a:t>when</a:t>
            </a:r>
            <a:r>
              <a:rPr lang="es-MX" dirty="0" smtClean="0"/>
              <a:t> </a:t>
            </a:r>
            <a:r>
              <a:rPr lang="es-MX" dirty="0" err="1" smtClean="0"/>
              <a:t>the</a:t>
            </a:r>
            <a:r>
              <a:rPr lang="es-MX" dirty="0" smtClean="0"/>
              <a:t> experimental </a:t>
            </a:r>
            <a:r>
              <a:rPr lang="es-MX" dirty="0" err="1" smtClean="0"/>
              <a:t>design</a:t>
            </a:r>
            <a:r>
              <a:rPr lang="es-MX" dirty="0" smtClean="0"/>
              <a:t> </a:t>
            </a:r>
            <a:r>
              <a:rPr lang="es-MX" dirty="0" err="1" smtClean="0"/>
              <a:t>does</a:t>
            </a:r>
            <a:r>
              <a:rPr lang="es-MX" dirty="0" smtClean="0"/>
              <a:t> </a:t>
            </a:r>
            <a:r>
              <a:rPr lang="es-MX" dirty="0" err="1" smtClean="0"/>
              <a:t>not</a:t>
            </a:r>
            <a:r>
              <a:rPr lang="es-MX" dirty="0" smtClean="0"/>
              <a:t> </a:t>
            </a:r>
            <a:r>
              <a:rPr lang="es-MX" dirty="0" err="1" smtClean="0"/>
              <a:t>allow</a:t>
            </a:r>
            <a:r>
              <a:rPr lang="es-MX" dirty="0" smtClean="0"/>
              <a:t> </a:t>
            </a:r>
            <a:r>
              <a:rPr lang="es-MX" dirty="0" err="1" smtClean="0"/>
              <a:t>to</a:t>
            </a:r>
            <a:r>
              <a:rPr lang="es-MX" dirty="0" smtClean="0"/>
              <a:t> </a:t>
            </a:r>
            <a:r>
              <a:rPr lang="es-MX" dirty="0" err="1" smtClean="0"/>
              <a:t>reasonably</a:t>
            </a:r>
            <a:r>
              <a:rPr lang="es-MX" dirty="0" smtClean="0"/>
              <a:t> </a:t>
            </a:r>
            <a:r>
              <a:rPr lang="es-MX" dirty="0" err="1" smtClean="0"/>
              <a:t>eliminate</a:t>
            </a:r>
            <a:r>
              <a:rPr lang="es-MX" dirty="0" smtClean="0"/>
              <a:t> plausible </a:t>
            </a:r>
            <a:r>
              <a:rPr lang="es-MX" dirty="0" err="1" smtClean="0"/>
              <a:t>alternatives</a:t>
            </a:r>
            <a:r>
              <a:rPr lang="es-MX" dirty="0" smtClean="0"/>
              <a:t> </a:t>
            </a:r>
            <a:r>
              <a:rPr lang="es-MX" dirty="0" err="1" smtClean="0"/>
              <a:t>to</a:t>
            </a:r>
            <a:r>
              <a:rPr lang="es-MX" dirty="0" smtClean="0"/>
              <a:t> </a:t>
            </a:r>
            <a:r>
              <a:rPr lang="es-MX" dirty="0" err="1" smtClean="0"/>
              <a:t>an</a:t>
            </a:r>
            <a:r>
              <a:rPr lang="es-MX" dirty="0" smtClean="0"/>
              <a:t> </a:t>
            </a:r>
            <a:r>
              <a:rPr lang="es-MX" dirty="0" err="1" smtClean="0"/>
              <a:t>observed</a:t>
            </a:r>
            <a:r>
              <a:rPr lang="es-MX" dirty="0" smtClean="0"/>
              <a:t> </a:t>
            </a:r>
            <a:r>
              <a:rPr lang="es-MX" dirty="0" err="1" smtClean="0"/>
              <a:t>relation</a:t>
            </a:r>
            <a:endParaRPr lang="es-MX" dirty="0" smtClean="0"/>
          </a:p>
          <a:p>
            <a:pPr lvl="2"/>
            <a:r>
              <a:rPr lang="en-GB" dirty="0" smtClean="0"/>
              <a:t>Confounding provides an alternative explanation for an association between an exposure and an outcome. [</a:t>
            </a:r>
            <a:r>
              <a:rPr lang="en-GB" dirty="0" smtClean="0">
                <a:hlinkClick r:id="rId2"/>
              </a:rPr>
              <a:t>http://www.healthknowledge.org.uk/public-health-textbook/research-methods/1a-epidemiology/confounding-interactions-methods</a:t>
            </a:r>
            <a:r>
              <a:rPr lang="en-GB" dirty="0" smtClean="0"/>
              <a:t>]</a:t>
            </a:r>
            <a:endParaRPr lang="es-MX" dirty="0" smtClean="0"/>
          </a:p>
          <a:p>
            <a:pPr lvl="1"/>
            <a:endParaRPr lang="es-MX" dirty="0" smtClean="0"/>
          </a:p>
          <a:p>
            <a:pPr lvl="1"/>
            <a:r>
              <a:rPr lang="es-MX" b="1" dirty="0" err="1" smtClean="0">
                <a:solidFill>
                  <a:srgbClr val="FF0000"/>
                </a:solidFill>
              </a:rPr>
              <a:t>Covariates</a:t>
            </a:r>
            <a:r>
              <a:rPr lang="es-MX" dirty="0" smtClean="0"/>
              <a:t> </a:t>
            </a:r>
            <a:r>
              <a:rPr lang="es-MX" dirty="0" err="1" smtClean="0"/>
              <a:t>or</a:t>
            </a:r>
            <a:r>
              <a:rPr lang="es-MX" dirty="0" smtClean="0"/>
              <a:t> </a:t>
            </a:r>
            <a:r>
              <a:rPr lang="es-MX" dirty="0" err="1" smtClean="0">
                <a:solidFill>
                  <a:srgbClr val="00B050"/>
                </a:solidFill>
              </a:rPr>
              <a:t>confounding</a:t>
            </a:r>
            <a:r>
              <a:rPr lang="es-MX" dirty="0" smtClean="0">
                <a:solidFill>
                  <a:srgbClr val="00B050"/>
                </a:solidFill>
              </a:rPr>
              <a:t> </a:t>
            </a:r>
            <a:r>
              <a:rPr lang="es-MX" dirty="0" err="1" smtClean="0">
                <a:solidFill>
                  <a:srgbClr val="00B050"/>
                </a:solidFill>
              </a:rPr>
              <a:t>factors</a:t>
            </a:r>
            <a:r>
              <a:rPr lang="es-MX" dirty="0" smtClean="0"/>
              <a:t> (</a:t>
            </a:r>
            <a:r>
              <a:rPr lang="es-MX" dirty="0" err="1" smtClean="0"/>
              <a:t>a.k.a.</a:t>
            </a:r>
            <a:r>
              <a:rPr lang="es-MX" dirty="0" smtClean="0"/>
              <a:t> </a:t>
            </a:r>
            <a:r>
              <a:rPr lang="es-MX" dirty="0" err="1" smtClean="0"/>
              <a:t>hidden</a:t>
            </a:r>
            <a:r>
              <a:rPr lang="es-MX" dirty="0" smtClean="0"/>
              <a:t> variables, </a:t>
            </a:r>
            <a:r>
              <a:rPr lang="es-MX" dirty="0" err="1" smtClean="0"/>
              <a:t>latent</a:t>
            </a:r>
            <a:r>
              <a:rPr lang="es-MX" dirty="0" smtClean="0"/>
              <a:t> variables, </a:t>
            </a:r>
            <a:r>
              <a:rPr lang="es-MX" dirty="0" err="1" smtClean="0"/>
              <a:t>confounder</a:t>
            </a:r>
            <a:r>
              <a:rPr lang="es-MX" dirty="0" smtClean="0"/>
              <a:t>, </a:t>
            </a:r>
            <a:r>
              <a:rPr lang="es-MX" dirty="0" err="1" smtClean="0"/>
              <a:t>lurking</a:t>
            </a:r>
            <a:r>
              <a:rPr lang="es-MX" dirty="0" smtClean="0"/>
              <a:t> variable) are </a:t>
            </a:r>
            <a:r>
              <a:rPr lang="es-MX" dirty="0" err="1" smtClean="0"/>
              <a:t>those</a:t>
            </a:r>
            <a:r>
              <a:rPr lang="es-MX" dirty="0" smtClean="0"/>
              <a:t> variables </a:t>
            </a:r>
            <a:r>
              <a:rPr lang="es-MX" dirty="0" err="1" smtClean="0"/>
              <a:t>which</a:t>
            </a:r>
            <a:r>
              <a:rPr lang="es-MX" dirty="0" smtClean="0"/>
              <a:t> </a:t>
            </a:r>
            <a:r>
              <a:rPr lang="es-MX" dirty="0" err="1" smtClean="0"/>
              <a:t>distort</a:t>
            </a:r>
            <a:r>
              <a:rPr lang="es-MX" dirty="0" smtClean="0"/>
              <a:t> </a:t>
            </a:r>
            <a:r>
              <a:rPr lang="es-MX" dirty="0" err="1" smtClean="0"/>
              <a:t>the</a:t>
            </a:r>
            <a:r>
              <a:rPr lang="es-MX" dirty="0" smtClean="0"/>
              <a:t> </a:t>
            </a:r>
            <a:r>
              <a:rPr lang="es-MX" dirty="0" err="1" smtClean="0"/>
              <a:t>metric</a:t>
            </a:r>
            <a:r>
              <a:rPr lang="es-MX" dirty="0" smtClean="0"/>
              <a:t> of </a:t>
            </a:r>
            <a:r>
              <a:rPr lang="es-MX" dirty="0" err="1" smtClean="0"/>
              <a:t>association</a:t>
            </a:r>
            <a:r>
              <a:rPr lang="es-MX" dirty="0" smtClean="0"/>
              <a:t> </a:t>
            </a:r>
            <a:r>
              <a:rPr lang="es-MX" dirty="0" err="1" smtClean="0"/>
              <a:t>between</a:t>
            </a:r>
            <a:r>
              <a:rPr lang="es-MX" dirty="0" smtClean="0"/>
              <a:t> </a:t>
            </a:r>
            <a:r>
              <a:rPr lang="es-MX" dirty="0" err="1" smtClean="0"/>
              <a:t>any</a:t>
            </a:r>
            <a:r>
              <a:rPr lang="es-MX" dirty="0" smtClean="0"/>
              <a:t> </a:t>
            </a:r>
            <a:r>
              <a:rPr lang="es-MX" dirty="0" err="1" smtClean="0"/>
              <a:t>other</a:t>
            </a:r>
            <a:r>
              <a:rPr lang="es-MX" dirty="0" smtClean="0"/>
              <a:t> </a:t>
            </a:r>
            <a:r>
              <a:rPr lang="es-MX" dirty="0" err="1" smtClean="0"/>
              <a:t>two</a:t>
            </a:r>
            <a:r>
              <a:rPr lang="es-MX" dirty="0" smtClean="0"/>
              <a:t> variables.</a:t>
            </a:r>
          </a:p>
          <a:p>
            <a:pPr lvl="1"/>
            <a:endParaRPr lang="es-MX" dirty="0" smtClean="0"/>
          </a:p>
          <a:p>
            <a:pPr lvl="1"/>
            <a:r>
              <a:rPr lang="es-MX" dirty="0" err="1" smtClean="0"/>
              <a:t>Much</a:t>
            </a:r>
            <a:r>
              <a:rPr lang="es-MX" dirty="0" smtClean="0"/>
              <a:t> of </a:t>
            </a:r>
            <a:r>
              <a:rPr lang="es-MX" dirty="0" err="1" smtClean="0"/>
              <a:t>achieving</a:t>
            </a:r>
            <a:r>
              <a:rPr lang="es-MX" dirty="0" smtClean="0"/>
              <a:t> a </a:t>
            </a:r>
            <a:r>
              <a:rPr lang="es-MX" dirty="0" err="1" smtClean="0"/>
              <a:t>good</a:t>
            </a:r>
            <a:r>
              <a:rPr lang="es-MX" dirty="0" smtClean="0"/>
              <a:t> experimental </a:t>
            </a:r>
            <a:r>
              <a:rPr lang="es-MX" dirty="0" err="1" smtClean="0"/>
              <a:t>design</a:t>
            </a:r>
            <a:r>
              <a:rPr lang="es-MX" dirty="0" smtClean="0"/>
              <a:t> </a:t>
            </a:r>
            <a:r>
              <a:rPr lang="es-MX" dirty="0" err="1" smtClean="0"/>
              <a:t>is</a:t>
            </a:r>
            <a:r>
              <a:rPr lang="es-MX" dirty="0" smtClean="0"/>
              <a:t> </a:t>
            </a:r>
            <a:r>
              <a:rPr lang="es-MX" dirty="0" err="1" smtClean="0"/>
              <a:t>oriented</a:t>
            </a:r>
            <a:r>
              <a:rPr lang="es-MX" dirty="0" smtClean="0"/>
              <a:t> </a:t>
            </a:r>
            <a:r>
              <a:rPr lang="es-MX" dirty="0" err="1" smtClean="0"/>
              <a:t>to</a:t>
            </a:r>
            <a:r>
              <a:rPr lang="es-MX" dirty="0" smtClean="0"/>
              <a:t> </a:t>
            </a:r>
            <a:r>
              <a:rPr lang="es-MX" dirty="0" err="1" smtClean="0"/>
              <a:t>eliminate</a:t>
            </a:r>
            <a:r>
              <a:rPr lang="es-MX" dirty="0" smtClean="0"/>
              <a:t>, reduce </a:t>
            </a:r>
            <a:r>
              <a:rPr lang="es-MX" dirty="0" err="1" smtClean="0"/>
              <a:t>or</a:t>
            </a:r>
            <a:r>
              <a:rPr lang="es-MX" dirty="0" smtClean="0"/>
              <a:t> control </a:t>
            </a:r>
            <a:r>
              <a:rPr lang="es-MX" dirty="0" err="1" smtClean="0"/>
              <a:t>confounding</a:t>
            </a:r>
            <a:r>
              <a:rPr lang="es-MX" dirty="0" smtClean="0"/>
              <a:t>.</a:t>
            </a:r>
            <a:endParaRPr lang="en-GB" dirty="0" smtClean="0"/>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72</a:t>
            </a:fld>
            <a:endParaRPr lang="es-E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85000" lnSpcReduction="20000"/>
          </a:bodyPr>
          <a:lstStyle/>
          <a:p>
            <a:r>
              <a:rPr lang="es-MX" b="1" i="1" dirty="0" err="1" smtClean="0"/>
              <a:t>Example</a:t>
            </a:r>
            <a:r>
              <a:rPr lang="es-MX" dirty="0" smtClean="0"/>
              <a:t>: </a:t>
            </a:r>
            <a:r>
              <a:rPr lang="es-MX" dirty="0" err="1" smtClean="0">
                <a:solidFill>
                  <a:srgbClr val="FF0000"/>
                </a:solidFill>
              </a:rPr>
              <a:t>Confounding</a:t>
            </a:r>
            <a:endParaRPr lang="es-MX" dirty="0" smtClean="0">
              <a:solidFill>
                <a:srgbClr val="FF0000"/>
              </a:solidFill>
            </a:endParaRPr>
          </a:p>
          <a:p>
            <a:pPr lvl="1"/>
            <a:r>
              <a:rPr lang="es-MX" dirty="0" smtClean="0"/>
              <a:t>A </a:t>
            </a:r>
            <a:r>
              <a:rPr lang="es-MX" dirty="0" err="1" smtClean="0"/>
              <a:t>researcher</a:t>
            </a:r>
            <a:r>
              <a:rPr lang="es-MX" dirty="0" smtClean="0"/>
              <a:t> in </a:t>
            </a:r>
            <a:r>
              <a:rPr lang="es-MX" dirty="0" err="1" smtClean="0"/>
              <a:t>pharmacology</a:t>
            </a:r>
            <a:r>
              <a:rPr lang="es-MX" dirty="0" smtClean="0"/>
              <a:t> </a:t>
            </a:r>
            <a:r>
              <a:rPr lang="es-MX" dirty="0" err="1" smtClean="0"/>
              <a:t>design</a:t>
            </a:r>
            <a:r>
              <a:rPr lang="es-MX" dirty="0" smtClean="0"/>
              <a:t> </a:t>
            </a:r>
            <a:r>
              <a:rPr lang="es-MX" dirty="0" err="1" smtClean="0"/>
              <a:t>an</a:t>
            </a:r>
            <a:r>
              <a:rPr lang="es-MX" dirty="0" smtClean="0"/>
              <a:t> </a:t>
            </a:r>
            <a:r>
              <a:rPr lang="es-MX" dirty="0" err="1" smtClean="0"/>
              <a:t>experiment</a:t>
            </a:r>
            <a:r>
              <a:rPr lang="es-MX" dirty="0" smtClean="0"/>
              <a:t> </a:t>
            </a:r>
            <a:r>
              <a:rPr lang="es-MX" dirty="0" err="1" smtClean="0"/>
              <a:t>with</a:t>
            </a:r>
            <a:r>
              <a:rPr lang="es-MX" dirty="0" smtClean="0"/>
              <a:t> 2 </a:t>
            </a:r>
            <a:r>
              <a:rPr lang="es-MX" dirty="0" err="1" smtClean="0"/>
              <a:t>groups</a:t>
            </a:r>
            <a:r>
              <a:rPr lang="es-MX" dirty="0" smtClean="0"/>
              <a:t> </a:t>
            </a:r>
            <a:r>
              <a:rPr lang="es-MX" dirty="0" err="1" smtClean="0"/>
              <a:t>split</a:t>
            </a:r>
            <a:r>
              <a:rPr lang="es-MX" dirty="0" smtClean="0"/>
              <a:t> </a:t>
            </a:r>
            <a:r>
              <a:rPr lang="es-MX" dirty="0" err="1" smtClean="0"/>
              <a:t>by</a:t>
            </a:r>
            <a:r>
              <a:rPr lang="es-MX" dirty="0" smtClean="0"/>
              <a:t> </a:t>
            </a:r>
            <a:r>
              <a:rPr lang="es-MX" dirty="0" err="1" smtClean="0"/>
              <a:t>gender</a:t>
            </a:r>
            <a:r>
              <a:rPr lang="es-MX" dirty="0" smtClean="0"/>
              <a:t>; 100 </a:t>
            </a:r>
            <a:r>
              <a:rPr lang="es-MX" dirty="0" err="1" smtClean="0"/>
              <a:t>men</a:t>
            </a:r>
            <a:r>
              <a:rPr lang="es-MX" dirty="0" smtClean="0"/>
              <a:t> </a:t>
            </a:r>
            <a:r>
              <a:rPr lang="es-MX" dirty="0" err="1" smtClean="0"/>
              <a:t>receive</a:t>
            </a:r>
            <a:r>
              <a:rPr lang="es-MX" dirty="0" smtClean="0"/>
              <a:t> </a:t>
            </a:r>
            <a:r>
              <a:rPr lang="es-MX" dirty="0" err="1" smtClean="0"/>
              <a:t>the</a:t>
            </a:r>
            <a:r>
              <a:rPr lang="es-MX" dirty="0" smtClean="0"/>
              <a:t> </a:t>
            </a:r>
            <a:r>
              <a:rPr lang="es-MX" dirty="0" err="1" smtClean="0"/>
              <a:t>drug</a:t>
            </a:r>
            <a:r>
              <a:rPr lang="es-MX" dirty="0" smtClean="0"/>
              <a:t> and 100 </a:t>
            </a:r>
            <a:r>
              <a:rPr lang="es-MX" dirty="0" err="1" smtClean="0"/>
              <a:t>woman</a:t>
            </a:r>
            <a:r>
              <a:rPr lang="es-MX" dirty="0" smtClean="0"/>
              <a:t> do </a:t>
            </a:r>
            <a:r>
              <a:rPr lang="es-MX" dirty="0" err="1" smtClean="0"/>
              <a:t>not</a:t>
            </a:r>
            <a:r>
              <a:rPr lang="es-MX" dirty="0" smtClean="0"/>
              <a:t> </a:t>
            </a:r>
            <a:r>
              <a:rPr lang="es-MX" dirty="0" err="1" smtClean="0"/>
              <a:t>receive</a:t>
            </a:r>
            <a:r>
              <a:rPr lang="es-MX" dirty="0" smtClean="0"/>
              <a:t> </a:t>
            </a:r>
            <a:r>
              <a:rPr lang="es-MX" dirty="0" err="1" smtClean="0"/>
              <a:t>the</a:t>
            </a:r>
            <a:r>
              <a:rPr lang="es-MX" dirty="0" smtClean="0"/>
              <a:t> </a:t>
            </a:r>
            <a:r>
              <a:rPr lang="es-MX" dirty="0" err="1" smtClean="0"/>
              <a:t>drug</a:t>
            </a:r>
            <a:r>
              <a:rPr lang="es-MX" dirty="0" smtClean="0"/>
              <a:t>. At </a:t>
            </a:r>
            <a:r>
              <a:rPr lang="es-MX" dirty="0" err="1" smtClean="0"/>
              <a:t>the</a:t>
            </a:r>
            <a:r>
              <a:rPr lang="es-MX" dirty="0" smtClean="0"/>
              <a:t> </a:t>
            </a:r>
            <a:r>
              <a:rPr lang="es-MX" dirty="0" err="1" smtClean="0"/>
              <a:t>end</a:t>
            </a:r>
            <a:r>
              <a:rPr lang="es-MX" dirty="0" smtClean="0"/>
              <a:t> of </a:t>
            </a:r>
            <a:r>
              <a:rPr lang="es-MX" dirty="0" err="1" smtClean="0"/>
              <a:t>the</a:t>
            </a:r>
            <a:r>
              <a:rPr lang="es-MX" dirty="0" smtClean="0"/>
              <a:t> </a:t>
            </a:r>
            <a:r>
              <a:rPr lang="es-MX" dirty="0" err="1" smtClean="0"/>
              <a:t>experiment</a:t>
            </a:r>
            <a:r>
              <a:rPr lang="es-MX" dirty="0" smtClean="0"/>
              <a:t>, </a:t>
            </a:r>
            <a:r>
              <a:rPr lang="es-MX" dirty="0" err="1" smtClean="0"/>
              <a:t>the</a:t>
            </a:r>
            <a:r>
              <a:rPr lang="es-MX" dirty="0" smtClean="0"/>
              <a:t> </a:t>
            </a:r>
            <a:r>
              <a:rPr lang="es-MX" dirty="0" err="1" smtClean="0"/>
              <a:t>group</a:t>
            </a:r>
            <a:r>
              <a:rPr lang="es-MX" dirty="0" smtClean="0"/>
              <a:t> of </a:t>
            </a:r>
            <a:r>
              <a:rPr lang="es-MX" dirty="0" err="1" smtClean="0"/>
              <a:t>men</a:t>
            </a:r>
            <a:r>
              <a:rPr lang="es-MX" dirty="0" smtClean="0"/>
              <a:t> </a:t>
            </a:r>
            <a:r>
              <a:rPr lang="es-MX" dirty="0" err="1" smtClean="0"/>
              <a:t>report</a:t>
            </a:r>
            <a:r>
              <a:rPr lang="es-MX" dirty="0" smtClean="0"/>
              <a:t> </a:t>
            </a:r>
            <a:r>
              <a:rPr lang="es-MX" dirty="0" err="1" smtClean="0"/>
              <a:t>less</a:t>
            </a:r>
            <a:r>
              <a:rPr lang="es-MX" dirty="0" smtClean="0"/>
              <a:t> </a:t>
            </a:r>
            <a:r>
              <a:rPr lang="es-MX" dirty="0" err="1" smtClean="0"/>
              <a:t>colds</a:t>
            </a:r>
            <a:r>
              <a:rPr lang="es-MX" dirty="0" smtClean="0"/>
              <a:t> </a:t>
            </a:r>
            <a:r>
              <a:rPr lang="es-MX" dirty="0" err="1" smtClean="0"/>
              <a:t>than</a:t>
            </a:r>
            <a:r>
              <a:rPr lang="es-MX" dirty="0" smtClean="0"/>
              <a:t> </a:t>
            </a:r>
            <a:r>
              <a:rPr lang="es-MX" dirty="0" err="1" smtClean="0"/>
              <a:t>the</a:t>
            </a:r>
            <a:r>
              <a:rPr lang="es-MX" dirty="0" smtClean="0"/>
              <a:t> </a:t>
            </a:r>
            <a:r>
              <a:rPr lang="es-MX" dirty="0" err="1" smtClean="0"/>
              <a:t>group</a:t>
            </a:r>
            <a:r>
              <a:rPr lang="es-MX" dirty="0" smtClean="0"/>
              <a:t> of </a:t>
            </a:r>
            <a:r>
              <a:rPr lang="es-MX" dirty="0" err="1" smtClean="0"/>
              <a:t>women</a:t>
            </a:r>
            <a:r>
              <a:rPr lang="es-MX" dirty="0" smtClean="0"/>
              <a:t>.</a:t>
            </a:r>
          </a:p>
          <a:p>
            <a:pPr lvl="1"/>
            <a:endParaRPr lang="es-MX" dirty="0" smtClean="0"/>
          </a:p>
          <a:p>
            <a:pPr lvl="1"/>
            <a:r>
              <a:rPr lang="es-MX" dirty="0" err="1" smtClean="0"/>
              <a:t>This</a:t>
            </a:r>
            <a:r>
              <a:rPr lang="es-MX" dirty="0" smtClean="0"/>
              <a:t> </a:t>
            </a:r>
            <a:r>
              <a:rPr lang="es-MX" dirty="0" err="1" smtClean="0"/>
              <a:t>experiment</a:t>
            </a:r>
            <a:r>
              <a:rPr lang="es-MX" dirty="0" smtClean="0"/>
              <a:t> </a:t>
            </a:r>
            <a:r>
              <a:rPr lang="es-MX" dirty="0" err="1" smtClean="0"/>
              <a:t>is</a:t>
            </a:r>
            <a:r>
              <a:rPr lang="es-MX" dirty="0" smtClean="0"/>
              <a:t> </a:t>
            </a:r>
            <a:r>
              <a:rPr lang="es-MX" dirty="0" err="1" smtClean="0"/>
              <a:t>confounded</a:t>
            </a:r>
            <a:r>
              <a:rPr lang="es-MX" dirty="0" smtClean="0"/>
              <a:t>. </a:t>
            </a:r>
            <a:r>
              <a:rPr lang="es-MX" dirty="0" err="1" smtClean="0"/>
              <a:t>It</a:t>
            </a:r>
            <a:r>
              <a:rPr lang="es-MX" dirty="0" smtClean="0"/>
              <a:t> </a:t>
            </a:r>
            <a:r>
              <a:rPr lang="es-MX" dirty="0" err="1" smtClean="0"/>
              <a:t>is</a:t>
            </a:r>
            <a:r>
              <a:rPr lang="es-MX" dirty="0" smtClean="0"/>
              <a:t> </a:t>
            </a:r>
            <a:r>
              <a:rPr lang="es-MX" dirty="0" err="1" smtClean="0"/>
              <a:t>impossible</a:t>
            </a:r>
            <a:r>
              <a:rPr lang="es-MX" dirty="0" smtClean="0"/>
              <a:t> </a:t>
            </a:r>
            <a:r>
              <a:rPr lang="es-MX" dirty="0" err="1" smtClean="0"/>
              <a:t>to</a:t>
            </a:r>
            <a:r>
              <a:rPr lang="es-MX" dirty="0" smtClean="0"/>
              <a:t> determine </a:t>
            </a:r>
            <a:r>
              <a:rPr lang="es-MX" dirty="0" err="1" smtClean="0"/>
              <a:t>whether</a:t>
            </a:r>
            <a:r>
              <a:rPr lang="es-MX" dirty="0" smtClean="0"/>
              <a:t> </a:t>
            </a:r>
            <a:r>
              <a:rPr lang="es-MX" dirty="0" err="1" smtClean="0"/>
              <a:t>the</a:t>
            </a:r>
            <a:r>
              <a:rPr lang="es-MX" dirty="0" smtClean="0"/>
              <a:t> </a:t>
            </a:r>
            <a:r>
              <a:rPr lang="es-MX" dirty="0" err="1" smtClean="0"/>
              <a:t>drug</a:t>
            </a:r>
            <a:r>
              <a:rPr lang="es-MX" dirty="0" smtClean="0"/>
              <a:t> </a:t>
            </a:r>
            <a:r>
              <a:rPr lang="es-MX" dirty="0" err="1" smtClean="0"/>
              <a:t>was</a:t>
            </a:r>
            <a:r>
              <a:rPr lang="es-MX" dirty="0" smtClean="0"/>
              <a:t> </a:t>
            </a:r>
            <a:r>
              <a:rPr lang="es-MX" dirty="0" err="1" smtClean="0"/>
              <a:t>effective</a:t>
            </a:r>
            <a:r>
              <a:rPr lang="es-MX" dirty="0" smtClean="0"/>
              <a:t> </a:t>
            </a:r>
            <a:r>
              <a:rPr lang="es-MX" dirty="0" err="1" smtClean="0"/>
              <a:t>since</a:t>
            </a:r>
            <a:r>
              <a:rPr lang="es-MX" dirty="0" smtClean="0"/>
              <a:t> </a:t>
            </a:r>
            <a:r>
              <a:rPr lang="es-MX" dirty="0" err="1" smtClean="0"/>
              <a:t>gender</a:t>
            </a:r>
            <a:r>
              <a:rPr lang="es-MX" dirty="0" smtClean="0"/>
              <a:t> </a:t>
            </a:r>
            <a:r>
              <a:rPr lang="es-MX" dirty="0" err="1" smtClean="0"/>
              <a:t>may</a:t>
            </a:r>
            <a:r>
              <a:rPr lang="es-MX" dirty="0" smtClean="0"/>
              <a:t> </a:t>
            </a:r>
            <a:r>
              <a:rPr lang="es-MX" dirty="0" err="1" smtClean="0"/>
              <a:t>be</a:t>
            </a:r>
            <a:r>
              <a:rPr lang="es-MX" dirty="0" smtClean="0"/>
              <a:t> </a:t>
            </a:r>
            <a:r>
              <a:rPr lang="es-MX" dirty="0" err="1" smtClean="0"/>
              <a:t>influencing</a:t>
            </a:r>
            <a:r>
              <a:rPr lang="es-MX" dirty="0" smtClean="0"/>
              <a:t> </a:t>
            </a:r>
            <a:r>
              <a:rPr lang="es-MX" dirty="0" err="1" smtClean="0"/>
              <a:t>the</a:t>
            </a:r>
            <a:r>
              <a:rPr lang="es-MX" dirty="0" smtClean="0"/>
              <a:t> </a:t>
            </a:r>
            <a:r>
              <a:rPr lang="es-MX" dirty="0" err="1" smtClean="0"/>
              <a:t>outcomes</a:t>
            </a:r>
            <a:r>
              <a:rPr lang="es-MX" dirty="0" smtClean="0"/>
              <a:t>.</a:t>
            </a:r>
          </a:p>
          <a:p>
            <a:pPr lvl="2"/>
            <a:r>
              <a:rPr lang="es-MX" dirty="0" err="1" smtClean="0"/>
              <a:t>Perhaps</a:t>
            </a:r>
            <a:r>
              <a:rPr lang="es-MX" dirty="0" smtClean="0"/>
              <a:t> </a:t>
            </a:r>
            <a:r>
              <a:rPr lang="es-MX" dirty="0" err="1" smtClean="0"/>
              <a:t>men</a:t>
            </a:r>
            <a:r>
              <a:rPr lang="es-MX" dirty="0" smtClean="0"/>
              <a:t> are </a:t>
            </a:r>
            <a:r>
              <a:rPr lang="es-MX" dirty="0" err="1" smtClean="0"/>
              <a:t>less</a:t>
            </a:r>
            <a:r>
              <a:rPr lang="es-MX" dirty="0" smtClean="0"/>
              <a:t> </a:t>
            </a:r>
            <a:r>
              <a:rPr lang="es-MX" dirty="0" err="1" smtClean="0"/>
              <a:t>likely</a:t>
            </a:r>
            <a:r>
              <a:rPr lang="es-MX" dirty="0" smtClean="0"/>
              <a:t> </a:t>
            </a:r>
            <a:r>
              <a:rPr lang="es-MX" dirty="0" err="1" smtClean="0"/>
              <a:t>to</a:t>
            </a:r>
            <a:r>
              <a:rPr lang="es-MX" dirty="0" smtClean="0"/>
              <a:t> catch </a:t>
            </a:r>
            <a:r>
              <a:rPr lang="es-MX" dirty="0" err="1" smtClean="0"/>
              <a:t>the</a:t>
            </a:r>
            <a:r>
              <a:rPr lang="es-MX" dirty="0" smtClean="0"/>
              <a:t> virus</a:t>
            </a:r>
          </a:p>
          <a:p>
            <a:pPr lvl="2"/>
            <a:r>
              <a:rPr lang="es-MX" dirty="0" err="1" smtClean="0"/>
              <a:t>If</a:t>
            </a:r>
            <a:r>
              <a:rPr lang="es-MX" dirty="0" smtClean="0"/>
              <a:t> </a:t>
            </a:r>
            <a:r>
              <a:rPr lang="es-MX" dirty="0" err="1" smtClean="0"/>
              <a:t>you</a:t>
            </a:r>
            <a:r>
              <a:rPr lang="es-MX" dirty="0" smtClean="0"/>
              <a:t> </a:t>
            </a:r>
            <a:r>
              <a:rPr lang="es-MX" dirty="0" err="1" smtClean="0"/>
              <a:t>really</a:t>
            </a:r>
            <a:r>
              <a:rPr lang="es-MX" dirty="0" smtClean="0"/>
              <a:t> </a:t>
            </a:r>
            <a:r>
              <a:rPr lang="es-MX" dirty="0" err="1" smtClean="0"/>
              <a:t>want</a:t>
            </a:r>
            <a:r>
              <a:rPr lang="es-MX" dirty="0" smtClean="0"/>
              <a:t> </a:t>
            </a:r>
            <a:r>
              <a:rPr lang="es-MX" dirty="0" err="1" smtClean="0"/>
              <a:t>to</a:t>
            </a:r>
            <a:r>
              <a:rPr lang="es-MX" dirty="0" smtClean="0"/>
              <a:t> </a:t>
            </a:r>
            <a:r>
              <a:rPr lang="es-MX" dirty="0" err="1" smtClean="0"/>
              <a:t>demonstrate</a:t>
            </a:r>
            <a:r>
              <a:rPr lang="es-MX" dirty="0" smtClean="0"/>
              <a:t> </a:t>
            </a:r>
            <a:r>
              <a:rPr lang="es-MX" dirty="0" err="1" smtClean="0"/>
              <a:t>that</a:t>
            </a:r>
            <a:r>
              <a:rPr lang="es-MX" dirty="0" smtClean="0"/>
              <a:t> </a:t>
            </a:r>
            <a:r>
              <a:rPr lang="es-MX" dirty="0" err="1" smtClean="0"/>
              <a:t>the</a:t>
            </a:r>
            <a:r>
              <a:rPr lang="es-MX" dirty="0" smtClean="0"/>
              <a:t> </a:t>
            </a:r>
            <a:r>
              <a:rPr lang="es-MX" dirty="0" err="1" smtClean="0"/>
              <a:t>drug</a:t>
            </a:r>
            <a:r>
              <a:rPr lang="es-MX" dirty="0" smtClean="0"/>
              <a:t> </a:t>
            </a:r>
            <a:r>
              <a:rPr lang="es-MX" dirty="0" err="1" smtClean="0"/>
              <a:t>works</a:t>
            </a:r>
            <a:r>
              <a:rPr lang="es-MX" dirty="0" smtClean="0"/>
              <a:t> in </a:t>
            </a:r>
            <a:r>
              <a:rPr lang="es-MX" dirty="0" err="1" smtClean="0"/>
              <a:t>men</a:t>
            </a:r>
            <a:r>
              <a:rPr lang="es-MX" dirty="0" smtClean="0"/>
              <a:t> and </a:t>
            </a:r>
            <a:r>
              <a:rPr lang="es-MX" dirty="0" err="1" smtClean="0"/>
              <a:t>not</a:t>
            </a:r>
            <a:r>
              <a:rPr lang="es-MX" dirty="0" smtClean="0"/>
              <a:t> in </a:t>
            </a:r>
            <a:r>
              <a:rPr lang="es-MX" dirty="0" err="1" smtClean="0"/>
              <a:t>women</a:t>
            </a:r>
            <a:r>
              <a:rPr lang="es-MX" dirty="0" smtClean="0"/>
              <a:t>, </a:t>
            </a:r>
            <a:r>
              <a:rPr lang="es-MX" dirty="0" err="1" smtClean="0"/>
              <a:t>then</a:t>
            </a:r>
            <a:r>
              <a:rPr lang="es-MX" dirty="0" smtClean="0"/>
              <a:t> </a:t>
            </a:r>
            <a:r>
              <a:rPr lang="es-MX" dirty="0" err="1" smtClean="0"/>
              <a:t>gender</a:t>
            </a:r>
            <a:r>
              <a:rPr lang="es-MX" dirty="0" smtClean="0"/>
              <a:t> </a:t>
            </a:r>
            <a:r>
              <a:rPr lang="es-MX" dirty="0" err="1" smtClean="0"/>
              <a:t>should</a:t>
            </a:r>
            <a:r>
              <a:rPr lang="es-MX" dirty="0" smtClean="0"/>
              <a:t> </a:t>
            </a:r>
            <a:r>
              <a:rPr lang="es-MX" dirty="0" err="1" smtClean="0"/>
              <a:t>have</a:t>
            </a:r>
            <a:r>
              <a:rPr lang="es-MX" dirty="0" smtClean="0"/>
              <a:t> </a:t>
            </a:r>
            <a:r>
              <a:rPr lang="es-MX" dirty="0" err="1" smtClean="0"/>
              <a:t>been</a:t>
            </a:r>
            <a:r>
              <a:rPr lang="es-MX" dirty="0" smtClean="0"/>
              <a:t> a </a:t>
            </a:r>
            <a:r>
              <a:rPr lang="es-MX" dirty="0" err="1" smtClean="0"/>
              <a:t>controlled</a:t>
            </a:r>
            <a:r>
              <a:rPr lang="es-MX" dirty="0" smtClean="0"/>
              <a:t> factor; </a:t>
            </a:r>
            <a:r>
              <a:rPr lang="es-MX" dirty="0" err="1" smtClean="0"/>
              <a:t>e.g.</a:t>
            </a:r>
            <a:r>
              <a:rPr lang="es-MX" dirty="0" smtClean="0"/>
              <a:t> 4 </a:t>
            </a:r>
            <a:r>
              <a:rPr lang="es-MX" dirty="0" err="1" smtClean="0"/>
              <a:t>groups</a:t>
            </a:r>
            <a:r>
              <a:rPr lang="es-MX" dirty="0" smtClean="0"/>
              <a:t> (</a:t>
            </a:r>
            <a:r>
              <a:rPr lang="es-MX" dirty="0" err="1" smtClean="0"/>
              <a:t>men</a:t>
            </a:r>
            <a:r>
              <a:rPr lang="es-MX" dirty="0" smtClean="0"/>
              <a:t> </a:t>
            </a:r>
            <a:r>
              <a:rPr lang="es-MX" dirty="0" err="1" smtClean="0"/>
              <a:t>with</a:t>
            </a:r>
            <a:r>
              <a:rPr lang="es-MX" dirty="0" smtClean="0"/>
              <a:t> </a:t>
            </a:r>
            <a:r>
              <a:rPr lang="es-MX" dirty="0" err="1" smtClean="0"/>
              <a:t>drug</a:t>
            </a:r>
            <a:r>
              <a:rPr lang="es-MX" dirty="0" smtClean="0"/>
              <a:t> </a:t>
            </a:r>
            <a:r>
              <a:rPr lang="es-MX" dirty="0" err="1" smtClean="0"/>
              <a:t>intake</a:t>
            </a:r>
            <a:r>
              <a:rPr lang="es-MX" dirty="0" smtClean="0"/>
              <a:t>, </a:t>
            </a:r>
            <a:r>
              <a:rPr lang="es-MX" dirty="0" err="1" smtClean="0"/>
              <a:t>men</a:t>
            </a:r>
            <a:r>
              <a:rPr lang="es-MX" dirty="0" smtClean="0"/>
              <a:t> </a:t>
            </a:r>
            <a:r>
              <a:rPr lang="es-MX" dirty="0" err="1" smtClean="0"/>
              <a:t>without</a:t>
            </a:r>
            <a:r>
              <a:rPr lang="es-MX" dirty="0" smtClean="0"/>
              <a:t> </a:t>
            </a:r>
            <a:r>
              <a:rPr lang="es-MX" dirty="0" err="1" smtClean="0"/>
              <a:t>drug</a:t>
            </a:r>
            <a:r>
              <a:rPr lang="es-MX" dirty="0" smtClean="0"/>
              <a:t> </a:t>
            </a:r>
            <a:r>
              <a:rPr lang="es-MX" dirty="0" err="1" smtClean="0"/>
              <a:t>intake</a:t>
            </a:r>
            <a:r>
              <a:rPr lang="es-MX" dirty="0" smtClean="0"/>
              <a:t>, </a:t>
            </a:r>
            <a:r>
              <a:rPr lang="es-MX" dirty="0" err="1" smtClean="0"/>
              <a:t>women</a:t>
            </a:r>
            <a:r>
              <a:rPr lang="es-MX" dirty="0" smtClean="0"/>
              <a:t> </a:t>
            </a:r>
            <a:r>
              <a:rPr lang="es-MX" dirty="0" err="1" smtClean="0"/>
              <a:t>with</a:t>
            </a:r>
            <a:r>
              <a:rPr lang="es-MX" dirty="0" smtClean="0"/>
              <a:t> </a:t>
            </a:r>
            <a:r>
              <a:rPr lang="es-MX" dirty="0" err="1" smtClean="0"/>
              <a:t>drug</a:t>
            </a:r>
            <a:r>
              <a:rPr lang="es-MX" dirty="0" smtClean="0"/>
              <a:t> </a:t>
            </a:r>
            <a:r>
              <a:rPr lang="es-MX" dirty="0" err="1" smtClean="0"/>
              <a:t>intake</a:t>
            </a:r>
            <a:r>
              <a:rPr lang="es-MX" dirty="0" smtClean="0"/>
              <a:t> and </a:t>
            </a:r>
            <a:r>
              <a:rPr lang="es-MX" dirty="0" err="1" smtClean="0"/>
              <a:t>women</a:t>
            </a:r>
            <a:r>
              <a:rPr lang="es-MX" dirty="0" smtClean="0"/>
              <a:t> </a:t>
            </a:r>
            <a:r>
              <a:rPr lang="es-MX" dirty="0" err="1" smtClean="0"/>
              <a:t>without</a:t>
            </a:r>
            <a:r>
              <a:rPr lang="es-MX" dirty="0" smtClean="0"/>
              <a:t> </a:t>
            </a:r>
            <a:r>
              <a:rPr lang="es-MX" dirty="0" err="1" smtClean="0"/>
              <a:t>drug</a:t>
            </a:r>
            <a:r>
              <a:rPr lang="es-MX" dirty="0" smtClean="0"/>
              <a:t> </a:t>
            </a:r>
            <a:r>
              <a:rPr lang="es-MX" dirty="0" err="1" smtClean="0"/>
              <a:t>intake</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dirty="0"/>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73</a:t>
            </a:fld>
            <a:endParaRPr lang="es-ES"/>
          </a:p>
        </p:txBody>
      </p:sp>
      <p:sp>
        <p:nvSpPr>
          <p:cNvPr id="7" name="6 CuadroTexto"/>
          <p:cNvSpPr txBox="1"/>
          <p:nvPr/>
        </p:nvSpPr>
        <p:spPr>
          <a:xfrm>
            <a:off x="323528" y="6488668"/>
            <a:ext cx="7501413" cy="369332"/>
          </a:xfrm>
          <a:prstGeom prst="rect">
            <a:avLst/>
          </a:prstGeom>
          <a:noFill/>
        </p:spPr>
        <p:txBody>
          <a:bodyPr wrap="none" rtlCol="0">
            <a:spAutoFit/>
          </a:bodyPr>
          <a:lstStyle/>
          <a:p>
            <a:r>
              <a:rPr lang="es-MX" dirty="0" err="1" smtClean="0"/>
              <a:t>Example</a:t>
            </a:r>
            <a:r>
              <a:rPr lang="es-MX" dirty="0" smtClean="0"/>
              <a:t> </a:t>
            </a:r>
            <a:r>
              <a:rPr lang="es-MX" dirty="0" err="1" smtClean="0"/>
              <a:t>from</a:t>
            </a:r>
            <a:r>
              <a:rPr lang="es-MX" dirty="0" smtClean="0"/>
              <a:t>: [http://stattrek.com/experiments/what-is-an-experiment.aspx]</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Replication</a:t>
            </a:r>
            <a:r>
              <a:rPr lang="es-MX" dirty="0" smtClean="0"/>
              <a:t>:</a:t>
            </a:r>
          </a:p>
          <a:p>
            <a:pPr lvl="1"/>
            <a:endParaRPr lang="es-MX" dirty="0" smtClean="0"/>
          </a:p>
          <a:p>
            <a:pPr lvl="1"/>
            <a:r>
              <a:rPr lang="es-MX" dirty="0" err="1" smtClean="0"/>
              <a:t>Involves</a:t>
            </a:r>
            <a:r>
              <a:rPr lang="es-MX" dirty="0" smtClean="0"/>
              <a:t> </a:t>
            </a:r>
            <a:r>
              <a:rPr lang="es-MX" dirty="0" err="1" smtClean="0"/>
              <a:t>assigning</a:t>
            </a:r>
            <a:r>
              <a:rPr lang="es-MX" dirty="0" smtClean="0"/>
              <a:t> </a:t>
            </a:r>
            <a:r>
              <a:rPr lang="es-MX" dirty="0" err="1" smtClean="0"/>
              <a:t>the</a:t>
            </a:r>
            <a:r>
              <a:rPr lang="es-MX" dirty="0" smtClean="0"/>
              <a:t> </a:t>
            </a:r>
            <a:r>
              <a:rPr lang="es-MX" dirty="0" err="1" smtClean="0"/>
              <a:t>same</a:t>
            </a:r>
            <a:r>
              <a:rPr lang="es-MX" dirty="0" smtClean="0"/>
              <a:t> </a:t>
            </a:r>
            <a:r>
              <a:rPr lang="es-MX" dirty="0" err="1" smtClean="0"/>
              <a:t>treatment</a:t>
            </a:r>
            <a:r>
              <a:rPr lang="es-MX" dirty="0" smtClean="0"/>
              <a:t> </a:t>
            </a:r>
            <a:r>
              <a:rPr lang="es-MX" dirty="0" err="1" smtClean="0"/>
              <a:t>to</a:t>
            </a:r>
            <a:r>
              <a:rPr lang="es-MX" dirty="0" smtClean="0"/>
              <a:t> </a:t>
            </a:r>
            <a:r>
              <a:rPr lang="es-MX" dirty="0" err="1" smtClean="0"/>
              <a:t>many</a:t>
            </a:r>
            <a:r>
              <a:rPr lang="es-MX" dirty="0" smtClean="0"/>
              <a:t> experimental </a:t>
            </a:r>
            <a:r>
              <a:rPr lang="es-MX" dirty="0" err="1" smtClean="0"/>
              <a:t>units</a:t>
            </a:r>
            <a:endParaRPr lang="es-MX" dirty="0" smtClean="0"/>
          </a:p>
          <a:p>
            <a:pPr lvl="1"/>
            <a:endParaRPr lang="es-MX" dirty="0" smtClean="0"/>
          </a:p>
          <a:p>
            <a:pPr lvl="1"/>
            <a:r>
              <a:rPr lang="es-MX" dirty="0" smtClean="0"/>
              <a:t>In general, </a:t>
            </a:r>
            <a:r>
              <a:rPr lang="es-MX" dirty="0" err="1" smtClean="0"/>
              <a:t>the</a:t>
            </a:r>
            <a:r>
              <a:rPr lang="es-MX" dirty="0" smtClean="0"/>
              <a:t> more experimental </a:t>
            </a:r>
            <a:r>
              <a:rPr lang="es-MX" dirty="0" err="1" smtClean="0"/>
              <a:t>units</a:t>
            </a:r>
            <a:r>
              <a:rPr lang="es-MX" dirty="0" smtClean="0"/>
              <a:t> per </a:t>
            </a:r>
            <a:r>
              <a:rPr lang="es-MX" dirty="0" err="1" smtClean="0"/>
              <a:t>treatement</a:t>
            </a:r>
            <a:r>
              <a:rPr lang="es-MX" dirty="0" smtClean="0"/>
              <a:t> </a:t>
            </a:r>
            <a:r>
              <a:rPr lang="es-MX" dirty="0" err="1" smtClean="0"/>
              <a:t>the</a:t>
            </a:r>
            <a:r>
              <a:rPr lang="es-MX" dirty="0" smtClean="0"/>
              <a:t> </a:t>
            </a:r>
            <a:r>
              <a:rPr lang="es-MX" dirty="0" err="1" smtClean="0"/>
              <a:t>lower</a:t>
            </a:r>
            <a:r>
              <a:rPr lang="es-MX" dirty="0" smtClean="0"/>
              <a:t> </a:t>
            </a:r>
            <a:r>
              <a:rPr lang="es-MX" dirty="0" err="1" smtClean="0"/>
              <a:t>the</a:t>
            </a:r>
            <a:r>
              <a:rPr lang="es-MX" dirty="0" smtClean="0"/>
              <a:t> </a:t>
            </a:r>
            <a:r>
              <a:rPr lang="es-MX" dirty="0" err="1" smtClean="0"/>
              <a:t>standard</a:t>
            </a:r>
            <a:r>
              <a:rPr lang="es-MX" dirty="0" smtClean="0"/>
              <a:t> error</a:t>
            </a:r>
          </a:p>
          <a:p>
            <a:pPr lvl="2"/>
            <a:r>
              <a:rPr lang="es-MX" dirty="0" smtClean="0"/>
              <a:t>…</a:t>
            </a:r>
            <a:r>
              <a:rPr lang="es-MX" dirty="0" err="1" smtClean="0"/>
              <a:t>beware</a:t>
            </a:r>
            <a:r>
              <a:rPr lang="es-MX" dirty="0" smtClean="0"/>
              <a:t> of </a:t>
            </a:r>
            <a:r>
              <a:rPr lang="es-MX" dirty="0" err="1" smtClean="0"/>
              <a:t>overpowering</a:t>
            </a:r>
            <a:r>
              <a:rPr lang="es-MX" dirty="0" smtClean="0"/>
              <a:t> </a:t>
            </a:r>
            <a:r>
              <a:rPr lang="es-MX" dirty="0" err="1" smtClean="0"/>
              <a:t>effects</a:t>
            </a:r>
            <a:r>
              <a:rPr lang="es-MX" dirty="0" smtClean="0"/>
              <a:t> </a:t>
            </a:r>
            <a:r>
              <a:rPr lang="es-MX" dirty="0" err="1" smtClean="0"/>
              <a:t>though</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74</a:t>
            </a:fld>
            <a:endParaRPr lang="es-E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dirty="0" err="1" smtClean="0"/>
              <a:t>An</a:t>
            </a:r>
            <a:r>
              <a:rPr lang="es-MX" dirty="0" smtClean="0"/>
              <a:t> </a:t>
            </a:r>
            <a:r>
              <a:rPr lang="es-MX" dirty="0" err="1" smtClean="0"/>
              <a:t>experiment</a:t>
            </a:r>
            <a:r>
              <a:rPr lang="es-MX" dirty="0" smtClean="0"/>
              <a:t> has a </a:t>
            </a:r>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 </a:t>
            </a:r>
            <a:r>
              <a:rPr lang="es-MX" dirty="0" err="1" smtClean="0"/>
              <a:t>if</a:t>
            </a:r>
            <a:r>
              <a:rPr lang="es-MX" dirty="0" smtClean="0"/>
              <a:t> </a:t>
            </a:r>
            <a:r>
              <a:rPr lang="es-MX" dirty="0" err="1" smtClean="0"/>
              <a:t>each</a:t>
            </a:r>
            <a:r>
              <a:rPr lang="es-MX" dirty="0" smtClean="0"/>
              <a:t> </a:t>
            </a:r>
            <a:r>
              <a:rPr lang="es-MX" dirty="0" err="1" smtClean="0"/>
              <a:t>treatment</a:t>
            </a:r>
            <a:r>
              <a:rPr lang="es-MX" dirty="0" smtClean="0"/>
              <a:t> </a:t>
            </a:r>
            <a:r>
              <a:rPr lang="es-MX" dirty="0" err="1" smtClean="0"/>
              <a:t>is</a:t>
            </a:r>
            <a:r>
              <a:rPr lang="es-MX" dirty="0" smtClean="0"/>
              <a:t> </a:t>
            </a:r>
            <a:r>
              <a:rPr lang="es-MX" dirty="0" err="1" smtClean="0"/>
              <a:t>applied</a:t>
            </a:r>
            <a:r>
              <a:rPr lang="es-MX" dirty="0" smtClean="0"/>
              <a:t> </a:t>
            </a:r>
            <a:r>
              <a:rPr lang="es-MX" dirty="0" err="1" smtClean="0"/>
              <a:t>to</a:t>
            </a:r>
            <a:r>
              <a:rPr lang="es-MX" dirty="0" smtClean="0"/>
              <a:t> </a:t>
            </a:r>
            <a:r>
              <a:rPr lang="es-MX" dirty="0" err="1" smtClean="0"/>
              <a:t>the</a:t>
            </a:r>
            <a:r>
              <a:rPr lang="es-MX" dirty="0" smtClean="0"/>
              <a:t> </a:t>
            </a:r>
            <a:r>
              <a:rPr lang="es-MX" dirty="0" err="1" smtClean="0"/>
              <a:t>same</a:t>
            </a:r>
            <a:r>
              <a:rPr lang="es-MX" dirty="0" smtClean="0"/>
              <a:t> </a:t>
            </a:r>
            <a:r>
              <a:rPr lang="es-MX" dirty="0" err="1" smtClean="0"/>
              <a:t>number</a:t>
            </a:r>
            <a:r>
              <a:rPr lang="es-MX" dirty="0" smtClean="0"/>
              <a:t> of experimental </a:t>
            </a:r>
            <a:r>
              <a:rPr lang="es-MX" dirty="0" err="1" smtClean="0"/>
              <a:t>units</a:t>
            </a:r>
            <a:r>
              <a:rPr lang="es-MX" dirty="0" smtClean="0"/>
              <a:t>.</a:t>
            </a:r>
          </a:p>
          <a:p>
            <a:pPr lvl="2"/>
            <a:r>
              <a:rPr lang="es-MX" dirty="0" err="1" smtClean="0"/>
              <a:t>If</a:t>
            </a:r>
            <a:r>
              <a:rPr lang="es-MX" dirty="0" smtClean="0"/>
              <a:t> </a:t>
            </a:r>
            <a:r>
              <a:rPr lang="es-MX" dirty="0" err="1" smtClean="0"/>
              <a:t>replication</a:t>
            </a:r>
            <a:r>
              <a:rPr lang="es-MX" dirty="0" smtClean="0"/>
              <a:t> </a:t>
            </a:r>
            <a:r>
              <a:rPr lang="es-MX" dirty="0" err="1" smtClean="0"/>
              <a:t>is</a:t>
            </a:r>
            <a:r>
              <a:rPr lang="es-MX" dirty="0" smtClean="0"/>
              <a:t> </a:t>
            </a:r>
            <a:r>
              <a:rPr lang="es-MX" dirty="0" err="1" smtClean="0"/>
              <a:t>low</a:t>
            </a:r>
            <a:r>
              <a:rPr lang="es-MX" dirty="0" smtClean="0"/>
              <a:t>, </a:t>
            </a:r>
            <a:r>
              <a:rPr lang="es-MX" dirty="0" err="1" smtClean="0"/>
              <a:t>then</a:t>
            </a:r>
            <a:r>
              <a:rPr lang="es-MX" dirty="0" smtClean="0"/>
              <a:t> </a:t>
            </a:r>
            <a:r>
              <a:rPr lang="es-MX" dirty="0" err="1" smtClean="0"/>
              <a:t>the</a:t>
            </a:r>
            <a:r>
              <a:rPr lang="es-MX" dirty="0" smtClean="0"/>
              <a:t> </a:t>
            </a:r>
            <a:r>
              <a:rPr lang="es-MX" dirty="0" err="1" smtClean="0"/>
              <a:t>number</a:t>
            </a:r>
            <a:r>
              <a:rPr lang="es-MX" dirty="0" smtClean="0"/>
              <a:t> </a:t>
            </a:r>
            <a:r>
              <a:rPr lang="es-MX" dirty="0" err="1" smtClean="0"/>
              <a:t>should</a:t>
            </a:r>
            <a:r>
              <a:rPr lang="es-MX" dirty="0" smtClean="0"/>
              <a:t> </a:t>
            </a:r>
            <a:r>
              <a:rPr lang="es-MX" dirty="0" err="1" smtClean="0"/>
              <a:t>be</a:t>
            </a:r>
            <a:r>
              <a:rPr lang="es-MX" dirty="0" smtClean="0"/>
              <a:t> </a:t>
            </a:r>
            <a:r>
              <a:rPr lang="es-MX" dirty="0" err="1" smtClean="0"/>
              <a:t>exactly</a:t>
            </a:r>
            <a:r>
              <a:rPr lang="es-MX" dirty="0" smtClean="0"/>
              <a:t> </a:t>
            </a:r>
            <a:r>
              <a:rPr lang="es-MX" dirty="0" err="1" smtClean="0"/>
              <a:t>the</a:t>
            </a:r>
            <a:r>
              <a:rPr lang="es-MX" dirty="0" smtClean="0"/>
              <a:t> </a:t>
            </a:r>
            <a:r>
              <a:rPr lang="es-MX" dirty="0" err="1" smtClean="0"/>
              <a:t>same</a:t>
            </a:r>
            <a:r>
              <a:rPr lang="es-MX" dirty="0" smtClean="0"/>
              <a:t>.</a:t>
            </a:r>
          </a:p>
          <a:p>
            <a:pPr lvl="3"/>
            <a:r>
              <a:rPr lang="es-MX" dirty="0" err="1" smtClean="0"/>
              <a:t>Example</a:t>
            </a:r>
            <a:r>
              <a:rPr lang="es-MX" dirty="0" smtClean="0"/>
              <a:t>: </a:t>
            </a:r>
            <a:r>
              <a:rPr lang="es-MX" dirty="0" err="1" smtClean="0"/>
              <a:t>If</a:t>
            </a:r>
            <a:r>
              <a:rPr lang="es-MX" dirty="0" smtClean="0"/>
              <a:t> </a:t>
            </a:r>
            <a:r>
              <a:rPr lang="es-MX" dirty="0" err="1" smtClean="0"/>
              <a:t>two</a:t>
            </a:r>
            <a:r>
              <a:rPr lang="es-MX" dirty="0" smtClean="0"/>
              <a:t> </a:t>
            </a:r>
            <a:r>
              <a:rPr lang="es-MX" dirty="0" err="1" smtClean="0"/>
              <a:t>treatments</a:t>
            </a:r>
            <a:r>
              <a:rPr lang="es-MX" dirty="0" smtClean="0"/>
              <a:t> are </a:t>
            </a:r>
            <a:r>
              <a:rPr lang="es-MX" dirty="0" err="1" smtClean="0"/>
              <a:t>applied</a:t>
            </a:r>
            <a:r>
              <a:rPr lang="es-MX" dirty="0" smtClean="0"/>
              <a:t> 0 and 1 times, </a:t>
            </a:r>
            <a:r>
              <a:rPr lang="es-MX" dirty="0" err="1" smtClean="0"/>
              <a:t>then</a:t>
            </a:r>
            <a:r>
              <a:rPr lang="es-MX" dirty="0" smtClean="0"/>
              <a:t> </a:t>
            </a:r>
            <a:r>
              <a:rPr lang="es-MX" dirty="0" err="1" smtClean="0"/>
              <a:t>the</a:t>
            </a:r>
            <a:r>
              <a:rPr lang="es-MX" dirty="0" smtClean="0"/>
              <a:t> </a:t>
            </a:r>
            <a:r>
              <a:rPr lang="es-MX" dirty="0" err="1" smtClean="0"/>
              <a:t>design</a:t>
            </a:r>
            <a:r>
              <a:rPr lang="es-MX" dirty="0" smtClean="0"/>
              <a:t> </a:t>
            </a:r>
            <a:r>
              <a:rPr lang="es-MX" dirty="0" err="1" smtClean="0"/>
              <a:t>is</a:t>
            </a:r>
            <a:r>
              <a:rPr lang="es-MX" dirty="0" smtClean="0"/>
              <a:t> </a:t>
            </a:r>
            <a:r>
              <a:rPr lang="es-MX" dirty="0" err="1" smtClean="0"/>
              <a:t>unbalanced</a:t>
            </a:r>
            <a:r>
              <a:rPr lang="es-MX" dirty="0" smtClean="0"/>
              <a:t>.</a:t>
            </a:r>
          </a:p>
          <a:p>
            <a:pPr lvl="2"/>
            <a:r>
              <a:rPr lang="es-MX" dirty="0" err="1" smtClean="0"/>
              <a:t>If</a:t>
            </a:r>
            <a:r>
              <a:rPr lang="es-MX" dirty="0" smtClean="0"/>
              <a:t> </a:t>
            </a:r>
            <a:r>
              <a:rPr lang="es-MX" dirty="0" err="1" smtClean="0"/>
              <a:t>replication</a:t>
            </a:r>
            <a:r>
              <a:rPr lang="es-MX" dirty="0" smtClean="0"/>
              <a:t> </a:t>
            </a:r>
            <a:r>
              <a:rPr lang="es-MX" dirty="0" err="1" smtClean="0"/>
              <a:t>is</a:t>
            </a:r>
            <a:r>
              <a:rPr lang="es-MX" dirty="0" smtClean="0"/>
              <a:t> </a:t>
            </a:r>
            <a:r>
              <a:rPr lang="es-MX" dirty="0" err="1" smtClean="0"/>
              <a:t>high</a:t>
            </a:r>
            <a:r>
              <a:rPr lang="es-MX" dirty="0" smtClean="0"/>
              <a:t>, </a:t>
            </a:r>
            <a:r>
              <a:rPr lang="es-MX" dirty="0" err="1" smtClean="0"/>
              <a:t>then</a:t>
            </a:r>
            <a:r>
              <a:rPr lang="es-MX" dirty="0" smtClean="0"/>
              <a:t> </a:t>
            </a:r>
            <a:r>
              <a:rPr lang="es-MX" dirty="0" err="1" smtClean="0"/>
              <a:t>it</a:t>
            </a:r>
            <a:r>
              <a:rPr lang="es-MX" dirty="0" smtClean="0"/>
              <a:t> </a:t>
            </a:r>
            <a:r>
              <a:rPr lang="es-MX" dirty="0" err="1" smtClean="0"/>
              <a:t>is</a:t>
            </a:r>
            <a:r>
              <a:rPr lang="es-MX" dirty="0" smtClean="0"/>
              <a:t> </a:t>
            </a:r>
            <a:r>
              <a:rPr lang="es-MX" dirty="0" err="1" smtClean="0"/>
              <a:t>often</a:t>
            </a:r>
            <a:r>
              <a:rPr lang="es-MX" dirty="0" smtClean="0"/>
              <a:t> </a:t>
            </a:r>
            <a:r>
              <a:rPr lang="es-MX" dirty="0" err="1" smtClean="0"/>
              <a:t>enough</a:t>
            </a:r>
            <a:r>
              <a:rPr lang="es-MX" dirty="0" smtClean="0"/>
              <a:t> </a:t>
            </a:r>
            <a:r>
              <a:rPr lang="es-MX" dirty="0" err="1" smtClean="0"/>
              <a:t>if</a:t>
            </a:r>
            <a:r>
              <a:rPr lang="es-MX" dirty="0" smtClean="0"/>
              <a:t> </a:t>
            </a:r>
            <a:r>
              <a:rPr lang="es-MX" dirty="0" err="1" smtClean="0"/>
              <a:t>they</a:t>
            </a:r>
            <a:r>
              <a:rPr lang="es-MX" dirty="0" smtClean="0"/>
              <a:t> are </a:t>
            </a:r>
            <a:r>
              <a:rPr lang="es-MX" dirty="0" err="1" smtClean="0"/>
              <a:t>approximate</a:t>
            </a:r>
            <a:r>
              <a:rPr lang="es-MX" dirty="0" smtClean="0"/>
              <a:t>.</a:t>
            </a:r>
          </a:p>
          <a:p>
            <a:pPr lvl="3"/>
            <a:r>
              <a:rPr lang="es-MX" dirty="0" err="1" smtClean="0"/>
              <a:t>Example</a:t>
            </a:r>
            <a:r>
              <a:rPr lang="es-MX" dirty="0" smtClean="0"/>
              <a:t>: </a:t>
            </a:r>
            <a:r>
              <a:rPr lang="es-MX" dirty="0" err="1" smtClean="0"/>
              <a:t>If</a:t>
            </a:r>
            <a:r>
              <a:rPr lang="es-MX" dirty="0" smtClean="0"/>
              <a:t> </a:t>
            </a:r>
            <a:r>
              <a:rPr lang="es-MX" dirty="0" err="1" smtClean="0"/>
              <a:t>two</a:t>
            </a:r>
            <a:r>
              <a:rPr lang="es-MX" dirty="0" smtClean="0"/>
              <a:t> </a:t>
            </a:r>
            <a:r>
              <a:rPr lang="es-MX" dirty="0" err="1" smtClean="0"/>
              <a:t>treatments</a:t>
            </a:r>
            <a:r>
              <a:rPr lang="es-MX" dirty="0" smtClean="0"/>
              <a:t> are </a:t>
            </a:r>
            <a:r>
              <a:rPr lang="es-MX" dirty="0" err="1" smtClean="0"/>
              <a:t>applied</a:t>
            </a:r>
            <a:r>
              <a:rPr lang="es-MX" dirty="0" smtClean="0"/>
              <a:t>  1000 and 1001 times, </a:t>
            </a:r>
            <a:r>
              <a:rPr lang="es-MX" dirty="0" err="1" smtClean="0"/>
              <a:t>then</a:t>
            </a:r>
            <a:r>
              <a:rPr lang="es-MX" dirty="0" smtClean="0"/>
              <a:t> </a:t>
            </a:r>
            <a:r>
              <a:rPr lang="es-MX" dirty="0" err="1" smtClean="0"/>
              <a:t>the</a:t>
            </a:r>
            <a:r>
              <a:rPr lang="es-MX" dirty="0" smtClean="0"/>
              <a:t> </a:t>
            </a:r>
            <a:r>
              <a:rPr lang="es-MX" dirty="0" err="1" smtClean="0"/>
              <a:t>design</a:t>
            </a:r>
            <a:r>
              <a:rPr lang="es-MX" dirty="0" smtClean="0"/>
              <a:t> </a:t>
            </a:r>
            <a:r>
              <a:rPr lang="es-MX" dirty="0" err="1" smtClean="0"/>
              <a:t>is</a:t>
            </a:r>
            <a:r>
              <a:rPr lang="es-MX" dirty="0" smtClean="0"/>
              <a:t> </a:t>
            </a:r>
            <a:r>
              <a:rPr lang="es-MX" dirty="0" err="1" smtClean="0"/>
              <a:t>balanced</a:t>
            </a:r>
            <a:r>
              <a:rPr lang="es-MX" dirty="0" smtClean="0"/>
              <a:t>.</a:t>
            </a:r>
          </a:p>
          <a:p>
            <a:pPr lvl="3"/>
            <a:endParaRPr lang="es-MX" dirty="0" smtClean="0"/>
          </a:p>
          <a:p>
            <a:pPr lvl="1"/>
            <a:r>
              <a:rPr lang="es-ES" dirty="0" err="1" smtClean="0"/>
              <a:t>Many</a:t>
            </a:r>
            <a:r>
              <a:rPr lang="es-ES" dirty="0" smtClean="0"/>
              <a:t> </a:t>
            </a:r>
            <a:r>
              <a:rPr lang="es-ES" dirty="0" err="1" smtClean="0"/>
              <a:t>hypothesis</a:t>
            </a:r>
            <a:r>
              <a:rPr lang="es-ES" dirty="0" smtClean="0"/>
              <a:t> </a:t>
            </a:r>
            <a:r>
              <a:rPr lang="es-ES" dirty="0" err="1" smtClean="0"/>
              <a:t>tests</a:t>
            </a:r>
            <a:r>
              <a:rPr lang="es-ES" dirty="0" smtClean="0"/>
              <a:t> </a:t>
            </a:r>
            <a:r>
              <a:rPr lang="es-ES" dirty="0" err="1" smtClean="0"/>
              <a:t>require</a:t>
            </a:r>
            <a:r>
              <a:rPr lang="es-ES" dirty="0" smtClean="0"/>
              <a:t> a </a:t>
            </a:r>
            <a:r>
              <a:rPr lang="es-ES" dirty="0" err="1" smtClean="0"/>
              <a:t>balanced</a:t>
            </a:r>
            <a:r>
              <a:rPr lang="es-ES" dirty="0" smtClean="0"/>
              <a:t> </a:t>
            </a:r>
            <a:r>
              <a:rPr lang="es-ES" dirty="0" err="1" smtClean="0"/>
              <a:t>design</a:t>
            </a:r>
            <a:r>
              <a:rPr lang="es-ES" dirty="0" smtClean="0"/>
              <a:t> as </a:t>
            </a:r>
            <a:r>
              <a:rPr lang="es-ES" dirty="0" err="1" smtClean="0"/>
              <a:t>an</a:t>
            </a:r>
            <a:r>
              <a:rPr lang="es-ES" dirty="0" smtClean="0"/>
              <a:t> </a:t>
            </a:r>
            <a:r>
              <a:rPr lang="es-ES" dirty="0" err="1" smtClean="0"/>
              <a:t>assumption</a:t>
            </a:r>
            <a:endParaRPr lang="es-ES"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75</a:t>
            </a:fld>
            <a:endParaRPr lang="es-E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dirty="0" err="1" smtClean="0"/>
              <a:t>Many</a:t>
            </a:r>
            <a:r>
              <a:rPr lang="es-MX" dirty="0" smtClean="0"/>
              <a:t> of </a:t>
            </a:r>
            <a:r>
              <a:rPr lang="es-MX" dirty="0" err="1" smtClean="0"/>
              <a:t>the</a:t>
            </a:r>
            <a:r>
              <a:rPr lang="es-MX" dirty="0" smtClean="0"/>
              <a:t> </a:t>
            </a:r>
            <a:r>
              <a:rPr lang="es-MX" dirty="0" err="1" smtClean="0"/>
              <a:t>decisions</a:t>
            </a:r>
            <a:r>
              <a:rPr lang="es-MX" dirty="0" smtClean="0"/>
              <a:t> </a:t>
            </a:r>
            <a:r>
              <a:rPr lang="es-MX" dirty="0" err="1" smtClean="0"/>
              <a:t>regarding</a:t>
            </a:r>
            <a:r>
              <a:rPr lang="es-MX" dirty="0" smtClean="0"/>
              <a:t> </a:t>
            </a:r>
            <a:r>
              <a:rPr lang="es-MX" dirty="0" err="1" smtClean="0"/>
              <a:t>the</a:t>
            </a:r>
            <a:r>
              <a:rPr lang="es-MX" dirty="0" smtClean="0"/>
              <a:t> experimental </a:t>
            </a:r>
            <a:r>
              <a:rPr lang="es-MX" dirty="0" err="1" smtClean="0"/>
              <a:t>design</a:t>
            </a:r>
            <a:r>
              <a:rPr lang="es-MX" dirty="0" smtClean="0"/>
              <a:t> are </a:t>
            </a:r>
            <a:r>
              <a:rPr lang="es-MX" dirty="0" err="1" smtClean="0"/>
              <a:t>made</a:t>
            </a:r>
            <a:r>
              <a:rPr lang="es-MX" dirty="0" smtClean="0"/>
              <a:t> </a:t>
            </a:r>
            <a:r>
              <a:rPr lang="es-MX" dirty="0" err="1" smtClean="0"/>
              <a:t>trying</a:t>
            </a:r>
            <a:r>
              <a:rPr lang="es-MX" dirty="0" smtClean="0"/>
              <a:t> </a:t>
            </a:r>
            <a:r>
              <a:rPr lang="es-MX" dirty="0" err="1" smtClean="0"/>
              <a:t>to</a:t>
            </a:r>
            <a:r>
              <a:rPr lang="es-MX" dirty="0" smtClean="0"/>
              <a:t> </a:t>
            </a:r>
            <a:r>
              <a:rPr lang="es-MX" dirty="0" err="1" smtClean="0"/>
              <a:t>ensure</a:t>
            </a:r>
            <a:r>
              <a:rPr lang="es-MX" dirty="0" smtClean="0"/>
              <a:t> a </a:t>
            </a:r>
            <a:r>
              <a:rPr lang="es-MX" dirty="0" err="1" smtClean="0"/>
              <a:t>fair</a:t>
            </a:r>
            <a:r>
              <a:rPr lang="es-MX" dirty="0" smtClean="0"/>
              <a:t> </a:t>
            </a:r>
            <a:r>
              <a:rPr lang="es-MX" dirty="0" err="1" smtClean="0"/>
              <a:t>comparison</a:t>
            </a:r>
            <a:r>
              <a:rPr lang="es-MX" dirty="0" smtClean="0"/>
              <a:t> </a:t>
            </a:r>
            <a:r>
              <a:rPr lang="es-MX" dirty="0" err="1" smtClean="0"/>
              <a:t>between</a:t>
            </a:r>
            <a:r>
              <a:rPr lang="es-MX" dirty="0" smtClean="0"/>
              <a:t> </a:t>
            </a:r>
            <a:r>
              <a:rPr lang="es-MX" dirty="0" err="1" smtClean="0"/>
              <a:t>treatments</a:t>
            </a:r>
            <a:endParaRPr lang="es-MX" dirty="0" smtClean="0"/>
          </a:p>
          <a:p>
            <a:pPr lvl="2"/>
            <a:r>
              <a:rPr lang="es-MX" dirty="0" err="1" smtClean="0"/>
              <a:t>When</a:t>
            </a:r>
            <a:r>
              <a:rPr lang="es-MX" dirty="0" smtClean="0"/>
              <a:t> </a:t>
            </a:r>
            <a:r>
              <a:rPr lang="es-MX" dirty="0" err="1" smtClean="0"/>
              <a:t>the</a:t>
            </a:r>
            <a:r>
              <a:rPr lang="es-MX" dirty="0" smtClean="0"/>
              <a:t> </a:t>
            </a:r>
            <a:r>
              <a:rPr lang="es-MX" dirty="0" err="1" smtClean="0"/>
              <a:t>comparison</a:t>
            </a:r>
            <a:r>
              <a:rPr lang="es-MX" dirty="0" smtClean="0"/>
              <a:t> </a:t>
            </a:r>
            <a:r>
              <a:rPr lang="es-MX" dirty="0" err="1" smtClean="0"/>
              <a:t>between</a:t>
            </a:r>
            <a:r>
              <a:rPr lang="es-MX" dirty="0" smtClean="0"/>
              <a:t> </a:t>
            </a:r>
            <a:r>
              <a:rPr lang="es-MX" dirty="0" err="1" smtClean="0"/>
              <a:t>treatments</a:t>
            </a:r>
            <a:r>
              <a:rPr lang="es-MX" dirty="0" smtClean="0"/>
              <a:t> </a:t>
            </a:r>
            <a:r>
              <a:rPr lang="es-MX" dirty="0" err="1" smtClean="0"/>
              <a:t>is</a:t>
            </a:r>
            <a:r>
              <a:rPr lang="es-MX" dirty="0" smtClean="0"/>
              <a:t> </a:t>
            </a:r>
            <a:r>
              <a:rPr lang="es-MX" dirty="0" err="1" smtClean="0"/>
              <a:t>fair</a:t>
            </a:r>
            <a:r>
              <a:rPr lang="es-MX" dirty="0" smtClean="0"/>
              <a:t>, </a:t>
            </a:r>
            <a:r>
              <a:rPr lang="es-MX" dirty="0" err="1" smtClean="0"/>
              <a:t>then</a:t>
            </a:r>
            <a:r>
              <a:rPr lang="es-MX" dirty="0" smtClean="0"/>
              <a:t> </a:t>
            </a:r>
            <a:r>
              <a:rPr lang="es-MX" dirty="0" err="1" smtClean="0"/>
              <a:t>groups</a:t>
            </a:r>
            <a:r>
              <a:rPr lang="es-MX" dirty="0" smtClean="0"/>
              <a:t> are </a:t>
            </a:r>
            <a:r>
              <a:rPr lang="es-MX" dirty="0" err="1" smtClean="0"/>
              <a:t>said</a:t>
            </a:r>
            <a:r>
              <a:rPr lang="es-MX" dirty="0" smtClean="0"/>
              <a:t> </a:t>
            </a:r>
            <a:r>
              <a:rPr lang="es-MX" dirty="0" err="1" smtClean="0"/>
              <a:t>to</a:t>
            </a:r>
            <a:r>
              <a:rPr lang="es-MX" dirty="0" smtClean="0"/>
              <a:t> </a:t>
            </a:r>
            <a:r>
              <a:rPr lang="es-MX" dirty="0" err="1" smtClean="0"/>
              <a:t>be</a:t>
            </a:r>
            <a:r>
              <a:rPr lang="es-MX" dirty="0" smtClean="0"/>
              <a:t> </a:t>
            </a:r>
            <a:r>
              <a:rPr lang="es-MX" dirty="0" smtClean="0">
                <a:solidFill>
                  <a:srgbClr val="FF0000"/>
                </a:solidFill>
              </a:rPr>
              <a:t>comparables</a:t>
            </a:r>
            <a:r>
              <a:rPr lang="es-MX" dirty="0" smtClean="0"/>
              <a:t>.</a:t>
            </a:r>
          </a:p>
          <a:p>
            <a:pPr lvl="2"/>
            <a:endParaRPr lang="es-MX" dirty="0" smtClean="0"/>
          </a:p>
          <a:p>
            <a:pPr lvl="1"/>
            <a:r>
              <a:rPr lang="es-MX" dirty="0" smtClean="0"/>
              <a:t>A </a:t>
            </a:r>
            <a:r>
              <a:rPr lang="es-MX" dirty="0" err="1" smtClean="0"/>
              <a:t>balanced</a:t>
            </a:r>
            <a:r>
              <a:rPr lang="es-MX" dirty="0" smtClean="0"/>
              <a:t> </a:t>
            </a:r>
            <a:r>
              <a:rPr lang="es-MX" dirty="0" err="1" smtClean="0"/>
              <a:t>design</a:t>
            </a:r>
            <a:r>
              <a:rPr lang="es-MX" dirty="0" smtClean="0"/>
              <a:t> </a:t>
            </a:r>
            <a:r>
              <a:rPr lang="es-MX" dirty="0" err="1" smtClean="0"/>
              <a:t>often</a:t>
            </a:r>
            <a:r>
              <a:rPr lang="es-MX" dirty="0" smtClean="0"/>
              <a:t> </a:t>
            </a:r>
            <a:r>
              <a:rPr lang="es-MX" dirty="0" err="1" smtClean="0"/>
              <a:t>favours</a:t>
            </a:r>
            <a:r>
              <a:rPr lang="es-MX" dirty="0" smtClean="0"/>
              <a:t> comparable </a:t>
            </a:r>
            <a:r>
              <a:rPr lang="es-MX" dirty="0" err="1" smtClean="0"/>
              <a:t>groups</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76</a:t>
            </a:fld>
            <a:endParaRPr lang="es-E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85000" lnSpcReduction="10000"/>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Orthogonality</a:t>
            </a:r>
            <a:r>
              <a:rPr lang="es-MX" b="1" dirty="0" smtClean="0">
                <a:solidFill>
                  <a:srgbClr val="FF0000"/>
                </a:solidFill>
              </a:rPr>
              <a:t> of </a:t>
            </a:r>
            <a:r>
              <a:rPr lang="es-MX" b="1" dirty="0" err="1" smtClean="0">
                <a:solidFill>
                  <a:srgbClr val="FF0000"/>
                </a:solidFill>
              </a:rPr>
              <a:t>factors</a:t>
            </a:r>
            <a:endParaRPr lang="es-MX" b="1" dirty="0" smtClean="0">
              <a:solidFill>
                <a:srgbClr val="FF0000"/>
              </a:solidFill>
            </a:endParaRPr>
          </a:p>
          <a:p>
            <a:pPr lvl="2"/>
            <a:r>
              <a:rPr lang="es-MX" dirty="0" smtClean="0"/>
              <a:t>In </a:t>
            </a:r>
            <a:r>
              <a:rPr lang="es-MX" dirty="0" err="1" smtClean="0"/>
              <a:t>an</a:t>
            </a:r>
            <a:r>
              <a:rPr lang="es-MX" dirty="0" smtClean="0"/>
              <a:t> experimental </a:t>
            </a:r>
            <a:r>
              <a:rPr lang="es-MX" dirty="0" err="1" smtClean="0"/>
              <a:t>design</a:t>
            </a:r>
            <a:r>
              <a:rPr lang="es-MX" dirty="0" smtClean="0"/>
              <a:t>, </a:t>
            </a:r>
            <a:r>
              <a:rPr lang="es-MX" dirty="0" err="1" smtClean="0"/>
              <a:t>factors</a:t>
            </a:r>
            <a:r>
              <a:rPr lang="es-MX" dirty="0" smtClean="0"/>
              <a:t> </a:t>
            </a:r>
            <a:r>
              <a:rPr lang="es-MX" dirty="0" smtClean="0">
                <a:solidFill>
                  <a:srgbClr val="00B050"/>
                </a:solidFill>
              </a:rPr>
              <a:t>T</a:t>
            </a:r>
            <a:r>
              <a:rPr lang="es-MX" baseline="-25000" dirty="0" smtClean="0">
                <a:solidFill>
                  <a:srgbClr val="00B050"/>
                </a:solidFill>
              </a:rPr>
              <a:t>1</a:t>
            </a:r>
            <a:r>
              <a:rPr lang="es-MX" dirty="0" smtClean="0"/>
              <a:t> </a:t>
            </a:r>
            <a:r>
              <a:rPr lang="es-MX" dirty="0" err="1" smtClean="0"/>
              <a:t>with</a:t>
            </a:r>
            <a:r>
              <a:rPr lang="es-MX" dirty="0" smtClean="0"/>
              <a:t> </a:t>
            </a:r>
            <a:r>
              <a:rPr lang="es-MX" dirty="0" smtClean="0">
                <a:solidFill>
                  <a:srgbClr val="00B050"/>
                </a:solidFill>
              </a:rPr>
              <a:t>I</a:t>
            </a:r>
            <a:r>
              <a:rPr lang="es-MX" dirty="0" smtClean="0"/>
              <a:t> </a:t>
            </a:r>
            <a:r>
              <a:rPr lang="es-MX" dirty="0" err="1" smtClean="0"/>
              <a:t>levels</a:t>
            </a:r>
            <a:r>
              <a:rPr lang="es-MX" dirty="0" smtClean="0"/>
              <a:t> and </a:t>
            </a:r>
            <a:r>
              <a:rPr lang="es-MX" dirty="0" smtClean="0">
                <a:solidFill>
                  <a:srgbClr val="00B050"/>
                </a:solidFill>
              </a:rPr>
              <a:t>T</a:t>
            </a:r>
            <a:r>
              <a:rPr lang="es-MX" baseline="-25000" dirty="0" smtClean="0">
                <a:solidFill>
                  <a:srgbClr val="00B050"/>
                </a:solidFill>
              </a:rPr>
              <a:t>2</a:t>
            </a:r>
            <a:r>
              <a:rPr lang="es-MX" dirty="0" smtClean="0"/>
              <a:t> </a:t>
            </a:r>
            <a:r>
              <a:rPr lang="es-MX" dirty="0" err="1" smtClean="0"/>
              <a:t>with</a:t>
            </a:r>
            <a:r>
              <a:rPr lang="es-MX" dirty="0" smtClean="0"/>
              <a:t> </a:t>
            </a:r>
            <a:r>
              <a:rPr lang="es-MX" dirty="0" smtClean="0">
                <a:solidFill>
                  <a:srgbClr val="00B050"/>
                </a:solidFill>
              </a:rPr>
              <a:t>J</a:t>
            </a:r>
            <a:r>
              <a:rPr lang="es-MX" dirty="0" smtClean="0"/>
              <a:t> </a:t>
            </a:r>
            <a:r>
              <a:rPr lang="es-MX" dirty="0" err="1" smtClean="0"/>
              <a:t>levels</a:t>
            </a:r>
            <a:r>
              <a:rPr lang="es-MX" dirty="0" smtClean="0"/>
              <a:t> are </a:t>
            </a:r>
            <a:r>
              <a:rPr lang="es-MX" b="1" dirty="0" err="1" smtClean="0">
                <a:solidFill>
                  <a:srgbClr val="FF0000"/>
                </a:solidFill>
              </a:rPr>
              <a:t>orthogonal</a:t>
            </a:r>
            <a:r>
              <a:rPr lang="es-MX" dirty="0" smtClean="0"/>
              <a:t> </a:t>
            </a:r>
            <a:r>
              <a:rPr lang="es-MX" dirty="0" err="1" smtClean="0"/>
              <a:t>if</a:t>
            </a:r>
            <a:r>
              <a:rPr lang="es-MX" dirty="0" smtClean="0"/>
              <a:t> in </a:t>
            </a:r>
            <a:r>
              <a:rPr lang="es-MX" dirty="0" err="1" smtClean="0"/>
              <a:t>the</a:t>
            </a:r>
            <a:r>
              <a:rPr lang="es-MX" dirty="0" smtClean="0"/>
              <a:t> </a:t>
            </a:r>
            <a:r>
              <a:rPr lang="es-MX" dirty="0" err="1" smtClean="0"/>
              <a:t>groups</a:t>
            </a:r>
            <a:r>
              <a:rPr lang="es-MX" dirty="0" smtClean="0"/>
              <a:t> of </a:t>
            </a:r>
            <a:r>
              <a:rPr lang="es-MX" dirty="0" err="1" smtClean="0"/>
              <a:t>the</a:t>
            </a:r>
            <a:r>
              <a:rPr lang="es-MX" dirty="0" smtClean="0"/>
              <a:t> </a:t>
            </a:r>
            <a:r>
              <a:rPr lang="es-MX" dirty="0" err="1" smtClean="0"/>
              <a:t>design</a:t>
            </a:r>
            <a:r>
              <a:rPr lang="es-MX" dirty="0" smtClean="0"/>
              <a:t>, </a:t>
            </a:r>
            <a:r>
              <a:rPr lang="es-MX" dirty="0" err="1" smtClean="0"/>
              <a:t>each</a:t>
            </a:r>
            <a:r>
              <a:rPr lang="es-MX" dirty="0" smtClean="0"/>
              <a:t> </a:t>
            </a:r>
            <a:r>
              <a:rPr lang="es-MX" dirty="0" err="1" smtClean="0"/>
              <a:t>level</a:t>
            </a:r>
            <a:r>
              <a:rPr lang="es-ES" dirty="0" smtClean="0"/>
              <a:t> </a:t>
            </a:r>
            <a:r>
              <a:rPr lang="es-ES" dirty="0" err="1" smtClean="0">
                <a:solidFill>
                  <a:srgbClr val="00B050"/>
                </a:solidFill>
              </a:rPr>
              <a:t>i</a:t>
            </a:r>
            <a:r>
              <a:rPr lang="es-ES" dirty="0" err="1" smtClean="0">
                <a:solidFill>
                  <a:srgbClr val="00B050"/>
                </a:solidFill>
                <a:latin typeface="Arial Unicode MS"/>
                <a:ea typeface="Arial Unicode MS"/>
                <a:cs typeface="Arial Unicode MS"/>
              </a:rPr>
              <a:t>∈I</a:t>
            </a:r>
            <a:r>
              <a:rPr lang="es-ES" dirty="0" smtClean="0"/>
              <a:t> of factor </a:t>
            </a:r>
            <a:r>
              <a:rPr lang="es-ES" dirty="0" smtClean="0">
                <a:solidFill>
                  <a:srgbClr val="00B050"/>
                </a:solidFill>
              </a:rPr>
              <a:t>T</a:t>
            </a:r>
            <a:r>
              <a:rPr lang="es-ES" baseline="-25000" dirty="0" smtClean="0">
                <a:solidFill>
                  <a:srgbClr val="00B050"/>
                </a:solidFill>
              </a:rPr>
              <a:t>1</a:t>
            </a:r>
            <a:r>
              <a:rPr lang="es-ES" dirty="0" smtClean="0"/>
              <a:t> </a:t>
            </a:r>
            <a:r>
              <a:rPr lang="es-ES" dirty="0" err="1" smtClean="0"/>
              <a:t>appear</a:t>
            </a:r>
            <a:r>
              <a:rPr lang="es-ES" dirty="0" smtClean="0"/>
              <a:t> in </a:t>
            </a:r>
            <a:r>
              <a:rPr lang="es-ES" dirty="0" err="1" smtClean="0"/>
              <a:t>the</a:t>
            </a:r>
            <a:r>
              <a:rPr lang="es-ES" dirty="0" smtClean="0"/>
              <a:t> </a:t>
            </a:r>
            <a:r>
              <a:rPr lang="es-ES" dirty="0" err="1" smtClean="0"/>
              <a:t>same</a:t>
            </a:r>
            <a:r>
              <a:rPr lang="es-ES" dirty="0" smtClean="0"/>
              <a:t> </a:t>
            </a:r>
            <a:r>
              <a:rPr lang="es-ES" dirty="0" err="1" smtClean="0"/>
              <a:t>proportion</a:t>
            </a:r>
            <a:r>
              <a:rPr lang="es-ES" dirty="0" smtClean="0"/>
              <a:t> </a:t>
            </a:r>
            <a:r>
              <a:rPr lang="es-ES" dirty="0" err="1" smtClean="0"/>
              <a:t>the</a:t>
            </a:r>
            <a:r>
              <a:rPr lang="es-ES" dirty="0" smtClean="0"/>
              <a:t> </a:t>
            </a:r>
            <a:r>
              <a:rPr lang="es-ES" dirty="0" err="1" smtClean="0">
                <a:solidFill>
                  <a:srgbClr val="00B050"/>
                </a:solidFill>
              </a:rPr>
              <a:t>j</a:t>
            </a:r>
            <a:r>
              <a:rPr lang="es-ES" dirty="0" err="1" smtClean="0">
                <a:solidFill>
                  <a:srgbClr val="00B050"/>
                </a:solidFill>
                <a:latin typeface="Arial Unicode MS"/>
                <a:ea typeface="Arial Unicode MS"/>
                <a:cs typeface="Arial Unicode MS"/>
              </a:rPr>
              <a:t>∈J</a:t>
            </a:r>
            <a:r>
              <a:rPr lang="es-ES" dirty="0" smtClean="0"/>
              <a:t> </a:t>
            </a:r>
            <a:r>
              <a:rPr lang="es-ES" dirty="0" err="1" smtClean="0"/>
              <a:t>levels</a:t>
            </a:r>
            <a:r>
              <a:rPr lang="es-ES" dirty="0" smtClean="0"/>
              <a:t> of factor </a:t>
            </a:r>
            <a:r>
              <a:rPr lang="es-ES" dirty="0" smtClean="0">
                <a:solidFill>
                  <a:srgbClr val="00B050"/>
                </a:solidFill>
              </a:rPr>
              <a:t>T</a:t>
            </a:r>
            <a:r>
              <a:rPr lang="es-ES" baseline="-25000" dirty="0" smtClean="0">
                <a:solidFill>
                  <a:srgbClr val="00B050"/>
                </a:solidFill>
              </a:rPr>
              <a:t>2</a:t>
            </a:r>
            <a:r>
              <a:rPr lang="es-ES" dirty="0" smtClean="0"/>
              <a:t>.</a:t>
            </a:r>
          </a:p>
          <a:p>
            <a:pPr lvl="2"/>
            <a:endParaRPr lang="es-ES" dirty="0" smtClean="0"/>
          </a:p>
          <a:p>
            <a:pPr lvl="2"/>
            <a:r>
              <a:rPr lang="es-ES" dirty="0" err="1" smtClean="0"/>
              <a:t>The</a:t>
            </a:r>
            <a:r>
              <a:rPr lang="es-ES" dirty="0" smtClean="0"/>
              <a:t> </a:t>
            </a:r>
            <a:r>
              <a:rPr lang="es-ES" dirty="0" err="1" smtClean="0"/>
              <a:t>property</a:t>
            </a:r>
            <a:r>
              <a:rPr lang="es-ES" dirty="0" smtClean="0"/>
              <a:t> of </a:t>
            </a:r>
            <a:r>
              <a:rPr lang="es-ES" dirty="0" err="1" smtClean="0"/>
              <a:t>orthogonality</a:t>
            </a:r>
            <a:r>
              <a:rPr lang="es-ES" dirty="0" smtClean="0"/>
              <a:t> </a:t>
            </a:r>
            <a:r>
              <a:rPr lang="es-ES" dirty="0" err="1" smtClean="0"/>
              <a:t>permits</a:t>
            </a:r>
            <a:r>
              <a:rPr lang="es-ES" dirty="0" smtClean="0"/>
              <a:t> </a:t>
            </a:r>
            <a:r>
              <a:rPr lang="es-ES" dirty="0" err="1" smtClean="0"/>
              <a:t>separating</a:t>
            </a:r>
            <a:r>
              <a:rPr lang="es-ES" dirty="0" smtClean="0"/>
              <a:t> </a:t>
            </a:r>
            <a:r>
              <a:rPr lang="es-ES" dirty="0" err="1" smtClean="0"/>
              <a:t>the</a:t>
            </a:r>
            <a:r>
              <a:rPr lang="es-ES" dirty="0" smtClean="0"/>
              <a:t> </a:t>
            </a:r>
            <a:r>
              <a:rPr lang="es-ES" dirty="0" err="1" smtClean="0"/>
              <a:t>effects</a:t>
            </a:r>
            <a:r>
              <a:rPr lang="es-ES" dirty="0" smtClean="0"/>
              <a:t> of </a:t>
            </a:r>
            <a:r>
              <a:rPr lang="es-ES" dirty="0" err="1" smtClean="0"/>
              <a:t>each</a:t>
            </a:r>
            <a:r>
              <a:rPr lang="es-ES" dirty="0" smtClean="0"/>
              <a:t> </a:t>
            </a:r>
            <a:r>
              <a:rPr lang="es-ES" dirty="0" err="1" smtClean="0"/>
              <a:t>one</a:t>
            </a:r>
            <a:r>
              <a:rPr lang="es-ES" dirty="0" smtClean="0"/>
              <a:t> of </a:t>
            </a:r>
            <a:r>
              <a:rPr lang="es-ES" dirty="0" err="1" smtClean="0"/>
              <a:t>the</a:t>
            </a:r>
            <a:r>
              <a:rPr lang="es-ES" dirty="0" smtClean="0"/>
              <a:t> </a:t>
            </a:r>
            <a:r>
              <a:rPr lang="es-ES" dirty="0" err="1" smtClean="0"/>
              <a:t>factors</a:t>
            </a:r>
            <a:r>
              <a:rPr lang="es-ES" dirty="0" smtClean="0"/>
              <a:t> </a:t>
            </a:r>
            <a:r>
              <a:rPr lang="es-ES" dirty="0" err="1" smtClean="0"/>
              <a:t>over</a:t>
            </a:r>
            <a:r>
              <a:rPr lang="es-ES" dirty="0" smtClean="0"/>
              <a:t> </a:t>
            </a:r>
            <a:r>
              <a:rPr lang="es-ES" dirty="0" err="1" smtClean="0"/>
              <a:t>the</a:t>
            </a:r>
            <a:r>
              <a:rPr lang="es-ES" dirty="0" smtClean="0"/>
              <a:t> variables of </a:t>
            </a:r>
            <a:r>
              <a:rPr lang="es-ES" dirty="0" err="1" smtClean="0"/>
              <a:t>interest</a:t>
            </a:r>
            <a:r>
              <a:rPr lang="es-ES" dirty="0" smtClean="0"/>
              <a:t>.</a:t>
            </a:r>
          </a:p>
          <a:p>
            <a:pPr lvl="3"/>
            <a:r>
              <a:rPr lang="es-ES" dirty="0" err="1" smtClean="0"/>
              <a:t>The</a:t>
            </a:r>
            <a:r>
              <a:rPr lang="es-ES" dirty="0" smtClean="0"/>
              <a:t> </a:t>
            </a:r>
            <a:r>
              <a:rPr lang="es-ES" dirty="0" err="1" smtClean="0"/>
              <a:t>estimation</a:t>
            </a:r>
            <a:r>
              <a:rPr lang="es-ES" dirty="0" smtClean="0"/>
              <a:t> </a:t>
            </a:r>
            <a:r>
              <a:rPr lang="es-ES" dirty="0" err="1" smtClean="0"/>
              <a:t>obtained</a:t>
            </a:r>
            <a:r>
              <a:rPr lang="es-ES" dirty="0" smtClean="0"/>
              <a:t> </a:t>
            </a:r>
            <a:r>
              <a:rPr lang="es-ES" dirty="0" err="1" smtClean="0"/>
              <a:t>under</a:t>
            </a:r>
            <a:r>
              <a:rPr lang="es-ES" dirty="0" smtClean="0"/>
              <a:t> </a:t>
            </a:r>
            <a:r>
              <a:rPr lang="es-ES" dirty="0" err="1" smtClean="0"/>
              <a:t>orthogonality</a:t>
            </a:r>
            <a:r>
              <a:rPr lang="es-ES" dirty="0" smtClean="0"/>
              <a:t> </a:t>
            </a:r>
            <a:r>
              <a:rPr lang="es-ES" dirty="0" err="1" smtClean="0"/>
              <a:t>for</a:t>
            </a:r>
            <a:r>
              <a:rPr lang="es-ES" dirty="0" smtClean="0"/>
              <a:t> </a:t>
            </a:r>
            <a:r>
              <a:rPr lang="es-ES" dirty="0" err="1" smtClean="0"/>
              <a:t>the</a:t>
            </a:r>
            <a:r>
              <a:rPr lang="es-ES" dirty="0" smtClean="0"/>
              <a:t> </a:t>
            </a:r>
            <a:r>
              <a:rPr lang="es-ES" dirty="0" err="1" smtClean="0"/>
              <a:t>effects</a:t>
            </a:r>
            <a:r>
              <a:rPr lang="es-ES" dirty="0" smtClean="0"/>
              <a:t> of a factor are </a:t>
            </a:r>
            <a:r>
              <a:rPr lang="es-ES" dirty="0" err="1" smtClean="0"/>
              <a:t>not</a:t>
            </a:r>
            <a:r>
              <a:rPr lang="es-ES" dirty="0" smtClean="0"/>
              <a:t> </a:t>
            </a:r>
            <a:r>
              <a:rPr lang="es-ES" dirty="0" err="1" smtClean="0"/>
              <a:t>affected</a:t>
            </a:r>
            <a:r>
              <a:rPr lang="es-ES" dirty="0" smtClean="0"/>
              <a:t> </a:t>
            </a:r>
            <a:r>
              <a:rPr lang="es-ES" dirty="0" err="1" smtClean="0"/>
              <a:t>by</a:t>
            </a:r>
            <a:r>
              <a:rPr lang="es-ES" dirty="0" smtClean="0"/>
              <a:t> </a:t>
            </a:r>
            <a:r>
              <a:rPr lang="es-ES" dirty="0" err="1" smtClean="0"/>
              <a:t>the</a:t>
            </a:r>
            <a:r>
              <a:rPr lang="es-ES" dirty="0" smtClean="0"/>
              <a:t> </a:t>
            </a:r>
            <a:r>
              <a:rPr lang="es-ES" dirty="0" err="1" smtClean="0"/>
              <a:t>effects</a:t>
            </a:r>
            <a:r>
              <a:rPr lang="es-ES" dirty="0" smtClean="0"/>
              <a:t> of </a:t>
            </a:r>
            <a:r>
              <a:rPr lang="es-ES" dirty="0" err="1" smtClean="0"/>
              <a:t>other</a:t>
            </a:r>
            <a:r>
              <a:rPr lang="es-ES" dirty="0" smtClean="0"/>
              <a:t> </a:t>
            </a:r>
            <a:r>
              <a:rPr lang="es-ES" dirty="0" err="1" smtClean="0"/>
              <a:t>factors</a:t>
            </a:r>
            <a:r>
              <a:rPr lang="es-ES" dirty="0" smtClean="0"/>
              <a:t>, </a:t>
            </a:r>
            <a:r>
              <a:rPr lang="es-ES" dirty="0" err="1" smtClean="0"/>
              <a:t>thus</a:t>
            </a:r>
            <a:r>
              <a:rPr lang="es-ES" dirty="0" smtClean="0"/>
              <a:t> </a:t>
            </a:r>
            <a:r>
              <a:rPr lang="es-ES" dirty="0" err="1" smtClean="0"/>
              <a:t>allowing</a:t>
            </a:r>
            <a:r>
              <a:rPr lang="es-ES" dirty="0" smtClean="0"/>
              <a:t> </a:t>
            </a:r>
            <a:r>
              <a:rPr lang="es-ES" dirty="0" err="1" smtClean="0"/>
              <a:t>to</a:t>
            </a:r>
            <a:r>
              <a:rPr lang="es-ES" dirty="0" smtClean="0"/>
              <a:t> </a:t>
            </a:r>
            <a:r>
              <a:rPr lang="es-ES" dirty="0" err="1" smtClean="0"/>
              <a:t>separate</a:t>
            </a:r>
            <a:r>
              <a:rPr lang="es-ES" dirty="0" smtClean="0"/>
              <a:t> </a:t>
            </a:r>
            <a:r>
              <a:rPr lang="es-ES" dirty="0" err="1" smtClean="0"/>
              <a:t>the</a:t>
            </a:r>
            <a:r>
              <a:rPr lang="es-ES" dirty="0" smtClean="0"/>
              <a:t> simple </a:t>
            </a:r>
            <a:r>
              <a:rPr lang="es-ES" dirty="0" err="1" smtClean="0"/>
              <a:t>or</a:t>
            </a:r>
            <a:r>
              <a:rPr lang="es-ES" dirty="0" smtClean="0"/>
              <a:t> </a:t>
            </a:r>
            <a:r>
              <a:rPr lang="es-ES" dirty="0" err="1" smtClean="0"/>
              <a:t>main</a:t>
            </a:r>
            <a:r>
              <a:rPr lang="es-ES" dirty="0" smtClean="0"/>
              <a:t> </a:t>
            </a:r>
            <a:r>
              <a:rPr lang="es-ES" dirty="0" err="1" smtClean="0"/>
              <a:t>effects</a:t>
            </a:r>
            <a:r>
              <a:rPr lang="es-ES" dirty="0" smtClean="0"/>
              <a:t> of </a:t>
            </a:r>
            <a:r>
              <a:rPr lang="es-ES" dirty="0" err="1" smtClean="0"/>
              <a:t>each</a:t>
            </a:r>
            <a:r>
              <a:rPr lang="es-ES" dirty="0" smtClean="0"/>
              <a:t> individual factor </a:t>
            </a:r>
            <a:r>
              <a:rPr lang="es-ES" dirty="0" err="1" smtClean="0"/>
              <a:t>studied</a:t>
            </a:r>
            <a:r>
              <a:rPr lang="es-ES" dirty="0" smtClean="0"/>
              <a:t>.</a:t>
            </a:r>
          </a:p>
          <a:p>
            <a:pPr lvl="3"/>
            <a:endParaRPr lang="es-ES" dirty="0" smtClean="0"/>
          </a:p>
          <a:p>
            <a:pPr lvl="2"/>
            <a:r>
              <a:rPr lang="es-ES" dirty="0" err="1" smtClean="0"/>
              <a:t>Recommended</a:t>
            </a:r>
            <a:r>
              <a:rPr lang="es-ES" dirty="0" smtClean="0"/>
              <a:t> </a:t>
            </a:r>
            <a:r>
              <a:rPr lang="es-ES" dirty="0" err="1" smtClean="0"/>
              <a:t>reading</a:t>
            </a:r>
            <a:r>
              <a:rPr lang="es-ES" dirty="0" smtClean="0"/>
              <a:t>:</a:t>
            </a:r>
          </a:p>
          <a:p>
            <a:pPr lvl="3"/>
            <a:r>
              <a:rPr lang="es-ES" dirty="0" smtClean="0">
                <a:hlinkClick r:id="rId2"/>
              </a:rPr>
              <a:t>http://www.udc.es/dep/mate/estadistica2/sec5_6.html</a:t>
            </a:r>
            <a:endParaRPr lang="es-ES" dirty="0" smtClean="0"/>
          </a:p>
          <a:p>
            <a:pPr lvl="3"/>
            <a:endParaRPr lang="es-ES" dirty="0" smtClean="0"/>
          </a:p>
          <a:p>
            <a:pPr lvl="1"/>
            <a:endParaRPr lang="es-ES" dirty="0" smtClean="0"/>
          </a:p>
          <a:p>
            <a:pPr lvl="1"/>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77</a:t>
            </a:fld>
            <a:endParaRPr lang="es-E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dirty="0" smtClean="0"/>
              <a:t>A </a:t>
            </a:r>
            <a:r>
              <a:rPr lang="es-MX" dirty="0" err="1" smtClean="0"/>
              <a:t>latin</a:t>
            </a:r>
            <a:r>
              <a:rPr lang="es-MX" dirty="0" smtClean="0"/>
              <a:t> </a:t>
            </a:r>
            <a:r>
              <a:rPr lang="es-MX" dirty="0" err="1" smtClean="0"/>
              <a:t>square</a:t>
            </a:r>
            <a:r>
              <a:rPr lang="es-MX" dirty="0" smtClean="0"/>
              <a:t> </a:t>
            </a:r>
            <a:r>
              <a:rPr lang="es-MX" dirty="0" err="1" smtClean="0"/>
              <a:t>is</a:t>
            </a:r>
            <a:r>
              <a:rPr lang="es-MX" dirty="0" smtClean="0"/>
              <a:t> a </a:t>
            </a:r>
            <a:r>
              <a:rPr lang="es-MX" dirty="0" err="1" smtClean="0">
                <a:solidFill>
                  <a:srgbClr val="00B050"/>
                </a:solidFill>
              </a:rPr>
              <a:t>kxk</a:t>
            </a:r>
            <a:r>
              <a:rPr lang="es-MX" dirty="0" smtClean="0"/>
              <a:t> </a:t>
            </a:r>
            <a:r>
              <a:rPr lang="es-MX" dirty="0" err="1" smtClean="0"/>
              <a:t>matrix</a:t>
            </a:r>
            <a:r>
              <a:rPr lang="es-MX" dirty="0" smtClean="0"/>
              <a:t> </a:t>
            </a:r>
            <a:r>
              <a:rPr lang="es-MX" dirty="0" err="1" smtClean="0"/>
              <a:t>conformed</a:t>
            </a:r>
            <a:r>
              <a:rPr lang="es-MX" dirty="0" smtClean="0"/>
              <a:t> </a:t>
            </a:r>
            <a:r>
              <a:rPr lang="es-MX" dirty="0" err="1" smtClean="0"/>
              <a:t>by</a:t>
            </a:r>
            <a:r>
              <a:rPr lang="es-MX" dirty="0" smtClean="0"/>
              <a:t> k </a:t>
            </a:r>
            <a:r>
              <a:rPr lang="es-MX" dirty="0" err="1" smtClean="0"/>
              <a:t>vectors</a:t>
            </a:r>
            <a:r>
              <a:rPr lang="es-MX" dirty="0" smtClean="0"/>
              <a:t> </a:t>
            </a:r>
            <a:r>
              <a:rPr lang="es-MX" dirty="0" err="1" smtClean="0"/>
              <a:t>concatenated</a:t>
            </a:r>
            <a:r>
              <a:rPr lang="es-MX" dirty="0" smtClean="0"/>
              <a:t>  in </a:t>
            </a:r>
            <a:r>
              <a:rPr lang="es-MX" dirty="0" err="1" smtClean="0"/>
              <a:t>such</a:t>
            </a:r>
            <a:r>
              <a:rPr lang="es-MX" dirty="0" smtClean="0"/>
              <a:t> a </a:t>
            </a:r>
            <a:r>
              <a:rPr lang="es-MX" dirty="0" err="1" smtClean="0"/>
              <a:t>way</a:t>
            </a:r>
            <a:r>
              <a:rPr lang="es-MX" dirty="0" smtClean="0"/>
              <a:t> </a:t>
            </a:r>
            <a:r>
              <a:rPr lang="es-MX" dirty="0" err="1" smtClean="0"/>
              <a:t>that</a:t>
            </a:r>
            <a:r>
              <a:rPr lang="es-MX" dirty="0" smtClean="0"/>
              <a:t>:</a:t>
            </a:r>
          </a:p>
          <a:p>
            <a:pPr lvl="3"/>
            <a:r>
              <a:rPr lang="es-MX" dirty="0" err="1" smtClean="0"/>
              <a:t>Each</a:t>
            </a:r>
            <a:r>
              <a:rPr lang="es-MX" dirty="0" smtClean="0"/>
              <a:t> vector </a:t>
            </a:r>
            <a:r>
              <a:rPr lang="es-MX" dirty="0" err="1" smtClean="0"/>
              <a:t>contains</a:t>
            </a:r>
            <a:r>
              <a:rPr lang="es-MX" dirty="0" smtClean="0"/>
              <a:t> </a:t>
            </a:r>
            <a:r>
              <a:rPr lang="es-MX" dirty="0" err="1" smtClean="0"/>
              <a:t>all</a:t>
            </a:r>
            <a:r>
              <a:rPr lang="es-MX" dirty="0" smtClean="0"/>
              <a:t> </a:t>
            </a:r>
            <a:r>
              <a:rPr lang="es-MX" dirty="0" err="1" smtClean="0"/>
              <a:t>elements</a:t>
            </a:r>
            <a:r>
              <a:rPr lang="es-MX" dirty="0" smtClean="0"/>
              <a:t> 1 </a:t>
            </a:r>
            <a:r>
              <a:rPr lang="es-MX" dirty="0" err="1" smtClean="0"/>
              <a:t>to</a:t>
            </a:r>
            <a:r>
              <a:rPr lang="es-MX" dirty="0" smtClean="0"/>
              <a:t> k (</a:t>
            </a:r>
            <a:r>
              <a:rPr lang="es-MX" dirty="0" err="1" smtClean="0"/>
              <a:t>or</a:t>
            </a:r>
            <a:r>
              <a:rPr lang="es-MX" dirty="0" smtClean="0"/>
              <a:t> </a:t>
            </a:r>
            <a:r>
              <a:rPr lang="es-MX" dirty="0" err="1" smtClean="0"/>
              <a:t>with</a:t>
            </a:r>
            <a:r>
              <a:rPr lang="es-MX" dirty="0" smtClean="0"/>
              <a:t> </a:t>
            </a:r>
            <a:r>
              <a:rPr lang="es-MX" dirty="0" err="1" smtClean="0"/>
              <a:t>letter</a:t>
            </a:r>
            <a:r>
              <a:rPr lang="es-MX" dirty="0" smtClean="0"/>
              <a:t>, A, B, C, </a:t>
            </a:r>
            <a:r>
              <a:rPr lang="es-MX" dirty="0" err="1" smtClean="0"/>
              <a:t>etc</a:t>
            </a:r>
            <a:r>
              <a:rPr lang="es-MX" dirty="0" smtClean="0"/>
              <a:t>)</a:t>
            </a:r>
          </a:p>
          <a:p>
            <a:pPr lvl="3"/>
            <a:r>
              <a:rPr lang="es-MX" dirty="0" err="1" smtClean="0"/>
              <a:t>Neither</a:t>
            </a:r>
            <a:r>
              <a:rPr lang="es-MX" dirty="0" smtClean="0"/>
              <a:t> in </a:t>
            </a:r>
            <a:r>
              <a:rPr lang="es-MX" dirty="0" err="1" smtClean="0"/>
              <a:t>the</a:t>
            </a:r>
            <a:r>
              <a:rPr lang="es-MX" dirty="0" smtClean="0"/>
              <a:t> </a:t>
            </a:r>
            <a:r>
              <a:rPr lang="es-MX" dirty="0" err="1" smtClean="0"/>
              <a:t>rows</a:t>
            </a:r>
            <a:r>
              <a:rPr lang="es-MX" dirty="0" smtClean="0"/>
              <a:t> </a:t>
            </a:r>
            <a:r>
              <a:rPr lang="es-MX" dirty="0" err="1" smtClean="0"/>
              <a:t>or</a:t>
            </a:r>
            <a:r>
              <a:rPr lang="es-MX" dirty="0" smtClean="0"/>
              <a:t> in </a:t>
            </a:r>
            <a:r>
              <a:rPr lang="es-MX" dirty="0" err="1" smtClean="0"/>
              <a:t>the</a:t>
            </a:r>
            <a:r>
              <a:rPr lang="es-MX" dirty="0" smtClean="0"/>
              <a:t> </a:t>
            </a:r>
            <a:r>
              <a:rPr lang="es-MX" dirty="0" err="1" smtClean="0"/>
              <a:t>columns</a:t>
            </a:r>
            <a:r>
              <a:rPr lang="es-MX" dirty="0" smtClean="0"/>
              <a:t>, </a:t>
            </a:r>
            <a:r>
              <a:rPr lang="es-MX" dirty="0" err="1" smtClean="0"/>
              <a:t>the</a:t>
            </a:r>
            <a:r>
              <a:rPr lang="es-MX" dirty="0" smtClean="0"/>
              <a:t> </a:t>
            </a:r>
            <a:r>
              <a:rPr lang="es-MX" dirty="0" err="1" smtClean="0"/>
              <a:t>elements</a:t>
            </a:r>
            <a:r>
              <a:rPr lang="es-MX" dirty="0" smtClean="0"/>
              <a:t> are </a:t>
            </a:r>
            <a:r>
              <a:rPr lang="es-MX" dirty="0" err="1" smtClean="0"/>
              <a:t>repeated</a:t>
            </a:r>
            <a:endParaRPr lang="es-MX" dirty="0" smtClean="0"/>
          </a:p>
          <a:p>
            <a:pPr lvl="3"/>
            <a:r>
              <a:rPr lang="es-MX" dirty="0" smtClean="0"/>
              <a:t>[http://mathworld.wolfram.com/LatinSquare.html]</a:t>
            </a:r>
          </a:p>
          <a:p>
            <a:pPr lvl="2"/>
            <a:endParaRPr lang="es-MX" b="1" dirty="0" smtClean="0">
              <a:solidFill>
                <a:srgbClr val="00B050"/>
              </a:solidFill>
            </a:endParaRPr>
          </a:p>
          <a:p>
            <a:pPr lvl="2"/>
            <a:r>
              <a:rPr lang="es-ES" dirty="0" err="1" smtClean="0"/>
              <a:t>Recommended</a:t>
            </a:r>
            <a:r>
              <a:rPr lang="es-ES" dirty="0" smtClean="0"/>
              <a:t> </a:t>
            </a:r>
            <a:r>
              <a:rPr lang="es-ES" dirty="0" err="1" smtClean="0"/>
              <a:t>readings</a:t>
            </a:r>
            <a:r>
              <a:rPr lang="es-ES" dirty="0" smtClean="0"/>
              <a:t>:</a:t>
            </a:r>
          </a:p>
          <a:p>
            <a:pPr lvl="3"/>
            <a:r>
              <a:rPr lang="es-ES" dirty="0" err="1" smtClean="0"/>
              <a:t>Armitage</a:t>
            </a:r>
            <a:r>
              <a:rPr lang="es-ES" dirty="0" smtClean="0"/>
              <a:t> P (2002) “</a:t>
            </a:r>
            <a:r>
              <a:rPr lang="es-ES" dirty="0" err="1" smtClean="0"/>
              <a:t>Statistical</a:t>
            </a:r>
            <a:r>
              <a:rPr lang="es-ES" dirty="0" smtClean="0"/>
              <a:t> </a:t>
            </a:r>
            <a:r>
              <a:rPr lang="es-ES" dirty="0" err="1" smtClean="0"/>
              <a:t>Methods</a:t>
            </a:r>
            <a:r>
              <a:rPr lang="es-ES" dirty="0" smtClean="0"/>
              <a:t> in </a:t>
            </a:r>
            <a:r>
              <a:rPr lang="es-ES" dirty="0" err="1" smtClean="0"/>
              <a:t>Medical</a:t>
            </a:r>
            <a:r>
              <a:rPr lang="es-ES" dirty="0" smtClean="0"/>
              <a:t> </a:t>
            </a:r>
            <a:r>
              <a:rPr lang="es-ES" dirty="0" err="1" smtClean="0"/>
              <a:t>Research</a:t>
            </a:r>
            <a:r>
              <a:rPr lang="es-ES" dirty="0" smtClean="0"/>
              <a:t>” </a:t>
            </a:r>
            <a:r>
              <a:rPr lang="es-ES" dirty="0" err="1" smtClean="0"/>
              <a:t>Blackwell</a:t>
            </a:r>
            <a:r>
              <a:rPr lang="es-ES" dirty="0" smtClean="0"/>
              <a:t>, 4th </a:t>
            </a:r>
            <a:r>
              <a:rPr lang="es-ES" dirty="0" err="1" smtClean="0"/>
              <a:t>Ed</a:t>
            </a:r>
            <a:endParaRPr lang="es-ES" dirty="0" smtClean="0"/>
          </a:p>
          <a:p>
            <a:pPr lvl="3"/>
            <a:r>
              <a:rPr lang="es-ES" dirty="0" smtClean="0">
                <a:hlinkClick r:id="rId2"/>
              </a:rPr>
              <a:t>http://www.udc.es/dep/mate/estadistica2/sec5_6.html</a:t>
            </a:r>
            <a:endParaRPr lang="es-ES" dirty="0" smtClean="0"/>
          </a:p>
          <a:p>
            <a:pPr lvl="3"/>
            <a:r>
              <a:rPr lang="es-ES" dirty="0" smtClean="0">
                <a:hlinkClick r:id="rId3"/>
              </a:rPr>
              <a:t>http://www.statsdirect.com/help/analysis_of_variance/latin.htm</a:t>
            </a:r>
            <a:endParaRPr lang="es-ES" dirty="0" smtClean="0"/>
          </a:p>
          <a:p>
            <a:pPr lvl="3"/>
            <a:endParaRPr lang="es-ES" dirty="0" smtClean="0"/>
          </a:p>
          <a:p>
            <a:pPr lvl="2"/>
            <a:endParaRPr lang="en-GB" b="1" dirty="0">
              <a:solidFill>
                <a:srgbClr val="00B050"/>
              </a:solidFill>
            </a:endParaRP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78</a:t>
            </a:fld>
            <a:endParaRPr lang="es-E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dirty="0" err="1" smtClean="0"/>
              <a:t>Examples</a:t>
            </a:r>
            <a:r>
              <a:rPr lang="es-MX" dirty="0" smtClean="0"/>
              <a:t>: </a:t>
            </a:r>
            <a:r>
              <a:rPr lang="es-MX" dirty="0" err="1" smtClean="0"/>
              <a:t>Latin</a:t>
            </a:r>
            <a:r>
              <a:rPr lang="es-MX" dirty="0" smtClean="0"/>
              <a:t> </a:t>
            </a:r>
            <a:r>
              <a:rPr lang="es-MX" dirty="0" err="1" smtClean="0"/>
              <a:t>squres</a:t>
            </a:r>
            <a:r>
              <a:rPr lang="es-MX" dirty="0" smtClean="0"/>
              <a:t> of </a:t>
            </a:r>
            <a:r>
              <a:rPr lang="es-MX" dirty="0" err="1" smtClean="0"/>
              <a:t>order</a:t>
            </a:r>
            <a:r>
              <a:rPr lang="es-MX" dirty="0" smtClean="0"/>
              <a:t> 2 and 3</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79</a:t>
            </a:fld>
            <a:endParaRPr lang="es-ES"/>
          </a:p>
        </p:txBody>
      </p:sp>
      <p:pic>
        <p:nvPicPr>
          <p:cNvPr id="1026" name="Picture 2" descr=" [1 2; 2 1],[2 1; 1 2], "/>
          <p:cNvPicPr>
            <a:picLocks noChangeAspect="1" noChangeArrowheads="1"/>
          </p:cNvPicPr>
          <p:nvPr/>
        </p:nvPicPr>
        <p:blipFill>
          <a:blip r:embed="rId2" cstate="print"/>
          <a:srcRect/>
          <a:stretch>
            <a:fillRect/>
          </a:stretch>
        </p:blipFill>
        <p:spPr bwMode="auto">
          <a:xfrm>
            <a:off x="971600" y="3717032"/>
            <a:ext cx="1944216" cy="760782"/>
          </a:xfrm>
          <a:prstGeom prst="rect">
            <a:avLst/>
          </a:prstGeom>
          <a:noFill/>
        </p:spPr>
      </p:pic>
      <p:pic>
        <p:nvPicPr>
          <p:cNvPr id="1028" name="Picture 4" descr="  [1 2 3; 2 3 1; 3 1 2],[1 2 3; 3 1 2; 2 3 1],[1 3 2; 2 1 3; 3 2 1],[1 3 2; 3 2 1; 2 1 3], &#10; [2 1 3; 1 3 2; 3 2 1],[2 1 3; 3 2 1; 1 3 2],[2 3 1; 1 2 3; 3 1 2],[2 3 1; 3 1 2; 1 2 3], &#10; [3 2 1; 1 3 2; 2 1 3],[3 2 1; 2 1 3; 1 3 2],[3 1 2; 1 2 3; 2 3 1],[3 1 2; 2 3 1; 1 2 3],  "/>
          <p:cNvPicPr>
            <a:picLocks noChangeAspect="1" noChangeArrowheads="1"/>
          </p:cNvPicPr>
          <p:nvPr/>
        </p:nvPicPr>
        <p:blipFill>
          <a:blip r:embed="rId3" cstate="print"/>
          <a:srcRect/>
          <a:stretch>
            <a:fillRect/>
          </a:stretch>
        </p:blipFill>
        <p:spPr bwMode="auto">
          <a:xfrm>
            <a:off x="4283968" y="2924944"/>
            <a:ext cx="4090205" cy="2952328"/>
          </a:xfrm>
          <a:prstGeom prst="rect">
            <a:avLst/>
          </a:prstGeom>
          <a:noFill/>
        </p:spPr>
      </p:pic>
      <p:sp>
        <p:nvSpPr>
          <p:cNvPr id="9" name="8 CuadroTexto"/>
          <p:cNvSpPr txBox="1"/>
          <p:nvPr/>
        </p:nvSpPr>
        <p:spPr>
          <a:xfrm>
            <a:off x="467544" y="6021288"/>
            <a:ext cx="6263253" cy="369332"/>
          </a:xfrm>
          <a:prstGeom prst="rect">
            <a:avLst/>
          </a:prstGeom>
          <a:noFill/>
        </p:spPr>
        <p:txBody>
          <a:bodyPr wrap="none" rtlCol="0">
            <a:spAutoFit/>
          </a:bodyPr>
          <a:lstStyle/>
          <a:p>
            <a:r>
              <a:rPr lang="es-MX" dirty="0" smtClean="0"/>
              <a:t>Figures </a:t>
            </a:r>
            <a:r>
              <a:rPr lang="es-MX" dirty="0" err="1" smtClean="0"/>
              <a:t>from</a:t>
            </a:r>
            <a:r>
              <a:rPr lang="es-MX" dirty="0" smtClean="0"/>
              <a:t>: [http://mathworld.wolfram.com/LatinSquare.html]</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Excuse No. </a:t>
            </a:r>
            <a:r>
              <a:rPr lang="es-MX" dirty="0" smtClean="0"/>
              <a:t>5</a:t>
            </a:r>
            <a:endParaRPr lang="en-GB" dirty="0"/>
          </a:p>
        </p:txBody>
      </p:sp>
      <p:sp>
        <p:nvSpPr>
          <p:cNvPr id="3" name="2 Marcador de contenido"/>
          <p:cNvSpPr>
            <a:spLocks noGrp="1"/>
          </p:cNvSpPr>
          <p:nvPr>
            <p:ph idx="1"/>
          </p:nvPr>
        </p:nvSpPr>
        <p:spPr/>
        <p:txBody>
          <a:bodyPr>
            <a:normAutofit fontScale="92500" lnSpcReduction="1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a:t>
            </a:r>
            <a:r>
              <a:rPr lang="es-MX" dirty="0" err="1" smtClean="0"/>
              <a:t>All</a:t>
            </a:r>
            <a:r>
              <a:rPr lang="es-MX" dirty="0" smtClean="0"/>
              <a:t> I </a:t>
            </a:r>
            <a:r>
              <a:rPr lang="es-MX" dirty="0" err="1" smtClean="0"/>
              <a:t>need</a:t>
            </a:r>
            <a:r>
              <a:rPr lang="es-MX" dirty="0" smtClean="0"/>
              <a:t> </a:t>
            </a:r>
            <a:r>
              <a:rPr lang="es-MX" dirty="0" err="1" smtClean="0"/>
              <a:t>to</a:t>
            </a:r>
            <a:r>
              <a:rPr lang="es-MX" dirty="0" smtClean="0"/>
              <a:t> do </a:t>
            </a:r>
            <a:r>
              <a:rPr lang="es-MX" dirty="0" err="1" smtClean="0"/>
              <a:t>for</a:t>
            </a:r>
            <a:r>
              <a:rPr lang="es-MX" dirty="0" smtClean="0"/>
              <a:t> </a:t>
            </a:r>
            <a:r>
              <a:rPr lang="es-MX" dirty="0" err="1" smtClean="0"/>
              <a:t>publishing</a:t>
            </a:r>
            <a:r>
              <a:rPr lang="es-MX" dirty="0" smtClean="0"/>
              <a:t> </a:t>
            </a:r>
            <a:r>
              <a:rPr lang="es-MX" dirty="0" err="1" smtClean="0"/>
              <a:t>is</a:t>
            </a:r>
            <a:r>
              <a:rPr lang="es-MX" dirty="0" smtClean="0"/>
              <a:t> </a:t>
            </a:r>
            <a:r>
              <a:rPr lang="es-MX" dirty="0" err="1" smtClean="0"/>
              <a:t>to</a:t>
            </a:r>
            <a:r>
              <a:rPr lang="es-MX" dirty="0" smtClean="0"/>
              <a:t> </a:t>
            </a:r>
            <a:r>
              <a:rPr lang="es-MX" dirty="0" err="1" smtClean="0"/>
              <a:t>repeat</a:t>
            </a:r>
            <a:r>
              <a:rPr lang="es-MX" dirty="0" smtClean="0"/>
              <a:t> </a:t>
            </a:r>
            <a:r>
              <a:rPr lang="es-MX" dirty="0" err="1" smtClean="0"/>
              <a:t>the</a:t>
            </a:r>
            <a:r>
              <a:rPr lang="es-MX" dirty="0" smtClean="0"/>
              <a:t> </a:t>
            </a:r>
            <a:r>
              <a:rPr lang="es-MX" dirty="0" err="1" smtClean="0"/>
              <a:t>procedure</a:t>
            </a:r>
            <a:r>
              <a:rPr lang="es-MX" dirty="0" smtClean="0"/>
              <a:t> </a:t>
            </a:r>
            <a:r>
              <a:rPr lang="es-MX" dirty="0" err="1" smtClean="0"/>
              <a:t>other</a:t>
            </a:r>
            <a:r>
              <a:rPr lang="es-MX" dirty="0" smtClean="0"/>
              <a:t> </a:t>
            </a:r>
            <a:r>
              <a:rPr lang="es-MX" dirty="0" err="1" smtClean="0"/>
              <a:t>people</a:t>
            </a:r>
            <a:r>
              <a:rPr lang="es-MX" dirty="0" smtClean="0"/>
              <a:t> </a:t>
            </a:r>
            <a:r>
              <a:rPr lang="es-MX" dirty="0" err="1" smtClean="0"/>
              <a:t>have</a:t>
            </a:r>
            <a:r>
              <a:rPr lang="es-MX" dirty="0" smtClean="0"/>
              <a:t> </a:t>
            </a:r>
            <a:r>
              <a:rPr lang="es-MX" dirty="0" err="1" smtClean="0"/>
              <a:t>published</a:t>
            </a:r>
            <a:r>
              <a:rPr lang="es-MX" dirty="0" smtClean="0"/>
              <a:t> </a:t>
            </a:r>
            <a:r>
              <a:rPr lang="es-MX" dirty="0" err="1" smtClean="0"/>
              <a:t>before</a:t>
            </a:r>
            <a:r>
              <a:rPr lang="es-MX" dirty="0" smtClean="0"/>
              <a:t>”</a:t>
            </a:r>
            <a:endParaRPr lang="es-MX" dirty="0" smtClean="0"/>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err="1" smtClean="0"/>
              <a:t>Science</a:t>
            </a:r>
            <a:r>
              <a:rPr lang="es-MX" dirty="0" smtClean="0"/>
              <a:t> </a:t>
            </a:r>
            <a:r>
              <a:rPr lang="es-MX" dirty="0" err="1" smtClean="0"/>
              <a:t>is</a:t>
            </a:r>
            <a:r>
              <a:rPr lang="es-MX" dirty="0" smtClean="0"/>
              <a:t> </a:t>
            </a:r>
            <a:r>
              <a:rPr lang="es-MX" dirty="0" err="1" smtClean="0"/>
              <a:t>irrelevant</a:t>
            </a:r>
            <a:r>
              <a:rPr lang="es-MX" dirty="0" smtClean="0"/>
              <a:t>. Publishing </a:t>
            </a:r>
            <a:r>
              <a:rPr lang="es-MX" dirty="0" err="1" smtClean="0"/>
              <a:t>is</a:t>
            </a:r>
            <a:r>
              <a:rPr lang="es-MX" dirty="0" smtClean="0"/>
              <a:t> </a:t>
            </a:r>
            <a:r>
              <a:rPr lang="es-MX" dirty="0" err="1" smtClean="0"/>
              <a:t>the</a:t>
            </a:r>
            <a:r>
              <a:rPr lang="es-MX" dirty="0" smtClean="0"/>
              <a:t> </a:t>
            </a:r>
            <a:r>
              <a:rPr lang="es-MX" dirty="0" err="1" smtClean="0"/>
              <a:t>only</a:t>
            </a:r>
            <a:r>
              <a:rPr lang="es-MX" dirty="0" smtClean="0"/>
              <a:t> </a:t>
            </a:r>
            <a:r>
              <a:rPr lang="es-MX" dirty="0" err="1" smtClean="0"/>
              <a:t>thing</a:t>
            </a:r>
            <a:r>
              <a:rPr lang="es-MX" dirty="0" smtClean="0"/>
              <a:t> </a:t>
            </a:r>
            <a:r>
              <a:rPr lang="es-MX" dirty="0" err="1" smtClean="0"/>
              <a:t>that</a:t>
            </a:r>
            <a:r>
              <a:rPr lang="es-MX" dirty="0" smtClean="0"/>
              <a:t> </a:t>
            </a:r>
            <a:r>
              <a:rPr lang="es-MX" dirty="0" err="1" smtClean="0"/>
              <a:t>matters</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err="1" smtClean="0"/>
              <a:t>If</a:t>
            </a:r>
            <a:r>
              <a:rPr lang="es-MX" dirty="0" smtClean="0"/>
              <a:t> </a:t>
            </a:r>
            <a:r>
              <a:rPr lang="es-MX" dirty="0" err="1" smtClean="0"/>
              <a:t>you</a:t>
            </a:r>
            <a:r>
              <a:rPr lang="es-MX" dirty="0" smtClean="0"/>
              <a:t> </a:t>
            </a:r>
            <a:r>
              <a:rPr lang="es-MX" dirty="0" err="1" smtClean="0"/>
              <a:t>only</a:t>
            </a:r>
            <a:r>
              <a:rPr lang="es-MX" dirty="0" smtClean="0"/>
              <a:t> </a:t>
            </a:r>
            <a:r>
              <a:rPr lang="es-MX" dirty="0" err="1" smtClean="0"/>
              <a:t>care</a:t>
            </a:r>
            <a:r>
              <a:rPr lang="es-MX" dirty="0" smtClean="0"/>
              <a:t> </a:t>
            </a:r>
            <a:r>
              <a:rPr lang="es-MX" dirty="0" err="1" smtClean="0"/>
              <a:t>for</a:t>
            </a:r>
            <a:r>
              <a:rPr lang="es-MX" dirty="0" smtClean="0"/>
              <a:t> </a:t>
            </a:r>
            <a:r>
              <a:rPr lang="es-MX" dirty="0" err="1" smtClean="0"/>
              <a:t>the</a:t>
            </a:r>
            <a:r>
              <a:rPr lang="es-MX" dirty="0" smtClean="0"/>
              <a:t> </a:t>
            </a:r>
            <a:r>
              <a:rPr lang="es-MX" dirty="0" err="1" smtClean="0"/>
              <a:t>publication</a:t>
            </a:r>
            <a:r>
              <a:rPr lang="es-MX" dirty="0" smtClean="0"/>
              <a:t>…</a:t>
            </a:r>
            <a:r>
              <a:rPr lang="es-MX" dirty="0" err="1" smtClean="0"/>
              <a:t>you</a:t>
            </a:r>
            <a:r>
              <a:rPr lang="es-MX" dirty="0" smtClean="0"/>
              <a:t> </a:t>
            </a:r>
            <a:r>
              <a:rPr lang="es-MX" dirty="0" err="1" smtClean="0"/>
              <a:t>may</a:t>
            </a:r>
            <a:r>
              <a:rPr lang="es-MX" dirty="0" smtClean="0"/>
              <a:t> </a:t>
            </a:r>
            <a:r>
              <a:rPr lang="es-MX" dirty="0" err="1" smtClean="0"/>
              <a:t>enjoy</a:t>
            </a:r>
            <a:r>
              <a:rPr lang="es-MX" dirty="0" smtClean="0"/>
              <a:t> </a:t>
            </a:r>
            <a:r>
              <a:rPr lang="es-MX" dirty="0" err="1" smtClean="0"/>
              <a:t>one</a:t>
            </a:r>
            <a:r>
              <a:rPr lang="es-MX" dirty="0" smtClean="0"/>
              <a:t> </a:t>
            </a:r>
            <a:r>
              <a:rPr lang="es-MX" dirty="0" err="1" smtClean="0"/>
              <a:t>or</a:t>
            </a:r>
            <a:r>
              <a:rPr lang="es-MX" dirty="0" smtClean="0"/>
              <a:t> </a:t>
            </a:r>
            <a:r>
              <a:rPr lang="es-MX" dirty="0" err="1" smtClean="0"/>
              <a:t>two</a:t>
            </a:r>
            <a:r>
              <a:rPr lang="es-MX" dirty="0" smtClean="0"/>
              <a:t> </a:t>
            </a:r>
            <a:r>
              <a:rPr lang="es-MX" dirty="0" err="1" smtClean="0"/>
              <a:t>successes</a:t>
            </a:r>
            <a:endParaRPr lang="es-MX" dirty="0" smtClean="0"/>
          </a:p>
          <a:p>
            <a:pPr lvl="1"/>
            <a:r>
              <a:rPr lang="es-MX" dirty="0" smtClean="0"/>
              <a:t>…</a:t>
            </a:r>
            <a:r>
              <a:rPr lang="es-MX" dirty="0" err="1" smtClean="0"/>
              <a:t>if</a:t>
            </a:r>
            <a:r>
              <a:rPr lang="es-MX" dirty="0" smtClean="0"/>
              <a:t> </a:t>
            </a:r>
            <a:r>
              <a:rPr lang="es-MX" dirty="0" err="1" smtClean="0"/>
              <a:t>you</a:t>
            </a:r>
            <a:r>
              <a:rPr lang="es-MX" dirty="0" smtClean="0"/>
              <a:t> </a:t>
            </a:r>
            <a:r>
              <a:rPr lang="es-MX" dirty="0" err="1" smtClean="0"/>
              <a:t>just</a:t>
            </a:r>
            <a:r>
              <a:rPr lang="es-MX" dirty="0" smtClean="0"/>
              <a:t> </a:t>
            </a:r>
            <a:r>
              <a:rPr lang="es-MX" dirty="0" err="1" smtClean="0"/>
              <a:t>happen</a:t>
            </a:r>
            <a:r>
              <a:rPr lang="es-MX" dirty="0" smtClean="0"/>
              <a:t> </a:t>
            </a:r>
            <a:r>
              <a:rPr lang="es-MX" dirty="0" err="1" smtClean="0"/>
              <a:t>to</a:t>
            </a:r>
            <a:r>
              <a:rPr lang="es-MX" dirty="0" smtClean="0"/>
              <a:t> </a:t>
            </a:r>
            <a:r>
              <a:rPr lang="es-MX" dirty="0" err="1" smtClean="0"/>
              <a:t>abide</a:t>
            </a:r>
            <a:r>
              <a:rPr lang="es-MX" dirty="0" smtClean="0"/>
              <a:t> </a:t>
            </a:r>
            <a:r>
              <a:rPr lang="es-MX" dirty="0" err="1" smtClean="0"/>
              <a:t>by</a:t>
            </a:r>
            <a:r>
              <a:rPr lang="es-MX" dirty="0" smtClean="0"/>
              <a:t> </a:t>
            </a:r>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you’ll</a:t>
            </a:r>
            <a:r>
              <a:rPr lang="es-MX" dirty="0" smtClean="0"/>
              <a:t> </a:t>
            </a:r>
            <a:r>
              <a:rPr lang="es-MX" dirty="0" err="1" smtClean="0"/>
              <a:t>enjoy</a:t>
            </a:r>
            <a:r>
              <a:rPr lang="es-MX" dirty="0" smtClean="0"/>
              <a:t> </a:t>
            </a:r>
            <a:r>
              <a:rPr lang="es-MX" dirty="0" err="1" smtClean="0"/>
              <a:t>far</a:t>
            </a:r>
            <a:r>
              <a:rPr lang="es-MX" dirty="0" smtClean="0"/>
              <a:t> more </a:t>
            </a:r>
            <a:r>
              <a:rPr lang="es-MX" dirty="0" err="1" smtClean="0"/>
              <a:t>success</a:t>
            </a:r>
            <a:endParaRPr lang="en-GB" dirty="0" smtClean="0"/>
          </a:p>
          <a:p>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a:t>
            </a:fld>
            <a:endParaRPr lang="es-E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dirty="0" err="1" smtClean="0"/>
              <a:t>Number</a:t>
            </a:r>
            <a:r>
              <a:rPr lang="es-MX" dirty="0" smtClean="0"/>
              <a:t> of </a:t>
            </a:r>
            <a:r>
              <a:rPr lang="es-MX" dirty="0" err="1" smtClean="0"/>
              <a:t>possible</a:t>
            </a:r>
            <a:r>
              <a:rPr lang="es-MX" dirty="0" smtClean="0"/>
              <a:t> </a:t>
            </a:r>
            <a:r>
              <a:rPr lang="es-MX" dirty="0" err="1" smtClean="0"/>
              <a:t>latin</a:t>
            </a:r>
            <a:r>
              <a:rPr lang="es-MX" dirty="0" smtClean="0"/>
              <a:t> </a:t>
            </a:r>
            <a:r>
              <a:rPr lang="es-MX" dirty="0" err="1" smtClean="0"/>
              <a:t>squares</a:t>
            </a:r>
            <a:r>
              <a:rPr lang="es-MX" dirty="0" smtClean="0"/>
              <a:t> </a:t>
            </a:r>
            <a:r>
              <a:rPr lang="es-MX" dirty="0" err="1" smtClean="0"/>
              <a:t>according</a:t>
            </a:r>
            <a:r>
              <a:rPr lang="es-MX" dirty="0" smtClean="0"/>
              <a:t> </a:t>
            </a:r>
            <a:r>
              <a:rPr lang="es-MX" dirty="0" err="1" smtClean="0"/>
              <a:t>to</a:t>
            </a:r>
            <a:r>
              <a:rPr lang="es-MX" dirty="0" smtClean="0"/>
              <a:t> </a:t>
            </a:r>
            <a:r>
              <a:rPr lang="es-MX" dirty="0" err="1" smtClean="0"/>
              <a:t>the</a:t>
            </a:r>
            <a:r>
              <a:rPr lang="es-MX" dirty="0" smtClean="0"/>
              <a:t> </a:t>
            </a:r>
            <a:r>
              <a:rPr lang="es-MX" dirty="0" err="1" smtClean="0"/>
              <a:t>number</a:t>
            </a:r>
            <a:r>
              <a:rPr lang="es-MX" dirty="0" smtClean="0"/>
              <a:t> of </a:t>
            </a:r>
            <a:r>
              <a:rPr lang="es-MX" dirty="0" err="1" smtClean="0"/>
              <a:t>groups</a:t>
            </a:r>
            <a:r>
              <a:rPr lang="es-MX" dirty="0" smtClean="0"/>
              <a:t> (</a:t>
            </a:r>
            <a:r>
              <a:rPr lang="es-MX" dirty="0" smtClean="0">
                <a:solidFill>
                  <a:srgbClr val="00B050"/>
                </a:solidFill>
              </a:rPr>
              <a:t>k</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80</a:t>
            </a:fld>
            <a:endParaRPr lang="es-ES"/>
          </a:p>
        </p:txBody>
      </p:sp>
      <p:graphicFrame>
        <p:nvGraphicFramePr>
          <p:cNvPr id="7" name="6 Tabla"/>
          <p:cNvGraphicFramePr>
            <a:graphicFrameLocks noGrp="1"/>
          </p:cNvGraphicFramePr>
          <p:nvPr/>
        </p:nvGraphicFramePr>
        <p:xfrm>
          <a:off x="1403648" y="306896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MX" i="1" dirty="0" smtClean="0"/>
                        <a:t>k</a:t>
                      </a:r>
                      <a:endParaRPr lang="en-GB" i="1" dirty="0"/>
                    </a:p>
                  </a:txBody>
                  <a:tcPr/>
                </a:tc>
                <a:tc>
                  <a:txBody>
                    <a:bodyPr/>
                    <a:lstStyle/>
                    <a:p>
                      <a:r>
                        <a:rPr lang="es-MX" dirty="0" smtClean="0"/>
                        <a:t>#</a:t>
                      </a:r>
                      <a:r>
                        <a:rPr lang="es-MX" dirty="0" err="1" smtClean="0"/>
                        <a:t>L</a:t>
                      </a:r>
                      <a:r>
                        <a:rPr lang="es-MX" baseline="-25000" dirty="0" err="1" smtClean="0"/>
                        <a:t>k</a:t>
                      </a:r>
                      <a:endParaRPr lang="en-GB" baseline="-25000" dirty="0"/>
                    </a:p>
                  </a:txBody>
                  <a:tcPr/>
                </a:tc>
              </a:tr>
              <a:tr h="370840">
                <a:tc>
                  <a:txBody>
                    <a:bodyPr/>
                    <a:lstStyle/>
                    <a:p>
                      <a:r>
                        <a:rPr lang="es-MX" dirty="0" smtClean="0"/>
                        <a:t>2</a:t>
                      </a:r>
                    </a:p>
                  </a:txBody>
                  <a:tcPr/>
                </a:tc>
                <a:tc>
                  <a:txBody>
                    <a:bodyPr/>
                    <a:lstStyle/>
                    <a:p>
                      <a:r>
                        <a:rPr lang="es-MX" dirty="0" smtClean="0"/>
                        <a:t>2</a:t>
                      </a:r>
                      <a:endParaRPr lang="en-GB" dirty="0"/>
                    </a:p>
                  </a:txBody>
                  <a:tcPr/>
                </a:tc>
              </a:tr>
              <a:tr h="370840">
                <a:tc>
                  <a:txBody>
                    <a:bodyPr/>
                    <a:lstStyle/>
                    <a:p>
                      <a:r>
                        <a:rPr lang="es-MX" dirty="0" smtClean="0"/>
                        <a:t>3</a:t>
                      </a:r>
                      <a:endParaRPr lang="en-GB" dirty="0"/>
                    </a:p>
                  </a:txBody>
                  <a:tcPr/>
                </a:tc>
                <a:tc>
                  <a:txBody>
                    <a:bodyPr/>
                    <a:lstStyle/>
                    <a:p>
                      <a:r>
                        <a:rPr lang="es-MX" dirty="0" smtClean="0"/>
                        <a:t>12</a:t>
                      </a:r>
                      <a:endParaRPr lang="en-GB" dirty="0"/>
                    </a:p>
                  </a:txBody>
                  <a:tcPr/>
                </a:tc>
              </a:tr>
              <a:tr h="370840">
                <a:tc>
                  <a:txBody>
                    <a:bodyPr/>
                    <a:lstStyle/>
                    <a:p>
                      <a:r>
                        <a:rPr lang="es-MX" dirty="0" smtClean="0"/>
                        <a:t>4</a:t>
                      </a:r>
                      <a:endParaRPr lang="en-GB" dirty="0"/>
                    </a:p>
                  </a:txBody>
                  <a:tcPr/>
                </a:tc>
                <a:tc>
                  <a:txBody>
                    <a:bodyPr/>
                    <a:lstStyle/>
                    <a:p>
                      <a:r>
                        <a:rPr lang="es-MX" dirty="0" smtClean="0"/>
                        <a:t>576</a:t>
                      </a:r>
                      <a:endParaRPr lang="en-GB" dirty="0"/>
                    </a:p>
                  </a:txBody>
                  <a:tcPr/>
                </a:tc>
              </a:tr>
              <a:tr h="370840">
                <a:tc>
                  <a:txBody>
                    <a:bodyPr/>
                    <a:lstStyle/>
                    <a:p>
                      <a:r>
                        <a:rPr lang="es-MX" dirty="0" smtClean="0"/>
                        <a:t>5</a:t>
                      </a:r>
                      <a:endParaRPr lang="en-GB" dirty="0"/>
                    </a:p>
                  </a:txBody>
                  <a:tcPr/>
                </a:tc>
                <a:tc>
                  <a:txBody>
                    <a:bodyPr/>
                    <a:lstStyle/>
                    <a:p>
                      <a:r>
                        <a:rPr lang="en-GB" dirty="0" smtClean="0"/>
                        <a:t>161280</a:t>
                      </a:r>
                      <a:endParaRPr lang="en-GB" dirty="0"/>
                    </a:p>
                  </a:txBody>
                  <a:tcPr/>
                </a:tc>
              </a:tr>
              <a:tr h="370840">
                <a:tc>
                  <a:txBody>
                    <a:bodyPr/>
                    <a:lstStyle/>
                    <a:p>
                      <a:r>
                        <a:rPr lang="es-MX" dirty="0" smtClean="0"/>
                        <a:t>6</a:t>
                      </a:r>
                      <a:endParaRPr lang="en-GB" dirty="0"/>
                    </a:p>
                  </a:txBody>
                  <a:tcPr/>
                </a:tc>
                <a:tc>
                  <a:txBody>
                    <a:bodyPr/>
                    <a:lstStyle/>
                    <a:p>
                      <a:r>
                        <a:rPr lang="en-GB" dirty="0" smtClean="0"/>
                        <a:t>812851200</a:t>
                      </a:r>
                      <a:endParaRPr lang="en-GB" dirty="0"/>
                    </a:p>
                  </a:txBody>
                  <a:tcPr/>
                </a:tc>
              </a:tr>
              <a:tr h="370840">
                <a:tc>
                  <a:txBody>
                    <a:bodyPr/>
                    <a:lstStyle/>
                    <a:p>
                      <a:r>
                        <a:rPr lang="es-MX" dirty="0" smtClean="0"/>
                        <a:t>7</a:t>
                      </a:r>
                      <a:endParaRPr lang="en-GB" dirty="0"/>
                    </a:p>
                  </a:txBody>
                  <a:tcPr/>
                </a:tc>
                <a:tc>
                  <a:txBody>
                    <a:bodyPr/>
                    <a:lstStyle/>
                    <a:p>
                      <a:r>
                        <a:rPr lang="en-GB" dirty="0" smtClean="0"/>
                        <a:t>61479419904000</a:t>
                      </a:r>
                      <a:endParaRPr lang="en-GB" dirty="0"/>
                    </a:p>
                  </a:txBody>
                  <a:tcPr/>
                </a:tc>
              </a:tr>
              <a:tr h="370840">
                <a:tc>
                  <a:txBody>
                    <a:bodyPr/>
                    <a:lstStyle/>
                    <a:p>
                      <a:r>
                        <a:rPr lang="es-MX" dirty="0" smtClean="0"/>
                        <a:t>8</a:t>
                      </a:r>
                      <a:endParaRPr lang="en-GB" dirty="0"/>
                    </a:p>
                  </a:txBody>
                  <a:tcPr/>
                </a:tc>
                <a:tc>
                  <a:txBody>
                    <a:bodyPr/>
                    <a:lstStyle/>
                    <a:p>
                      <a:r>
                        <a:rPr lang="en-GB" dirty="0" smtClean="0"/>
                        <a:t>108776032459082956800</a:t>
                      </a:r>
                      <a:endParaRPr lang="en-GB" dirty="0"/>
                    </a:p>
                  </a:txBody>
                  <a:tcPr/>
                </a:tc>
              </a:tr>
            </a:tbl>
          </a:graphicData>
        </a:graphic>
      </p:graphicFrame>
      <p:sp>
        <p:nvSpPr>
          <p:cNvPr id="8" name="7 CuadroTexto"/>
          <p:cNvSpPr txBox="1"/>
          <p:nvPr/>
        </p:nvSpPr>
        <p:spPr>
          <a:xfrm>
            <a:off x="395536" y="6237312"/>
            <a:ext cx="8450006" cy="369332"/>
          </a:xfrm>
          <a:prstGeom prst="rect">
            <a:avLst/>
          </a:prstGeom>
          <a:noFill/>
        </p:spPr>
        <p:txBody>
          <a:bodyPr wrap="none" rtlCol="0">
            <a:spAutoFit/>
          </a:bodyPr>
          <a:lstStyle/>
          <a:p>
            <a:r>
              <a:rPr lang="es-MX" dirty="0" err="1" smtClean="0"/>
              <a:t>Refs</a:t>
            </a:r>
            <a:r>
              <a:rPr lang="es-MX" dirty="0" smtClean="0"/>
              <a:t>: [http://oeis.org/A002860] and [Alter R, 1975, </a:t>
            </a:r>
            <a:r>
              <a:rPr lang="es-MX" dirty="0" err="1" smtClean="0"/>
              <a:t>Amer</a:t>
            </a:r>
            <a:r>
              <a:rPr lang="es-MX" dirty="0" smtClean="0"/>
              <a:t> </a:t>
            </a:r>
            <a:r>
              <a:rPr lang="es-MX" dirty="0" err="1" smtClean="0"/>
              <a:t>Math</a:t>
            </a:r>
            <a:r>
              <a:rPr lang="es-MX" dirty="0" smtClean="0"/>
              <a:t> </a:t>
            </a:r>
            <a:r>
              <a:rPr lang="es-MX" dirty="0" err="1" smtClean="0"/>
              <a:t>Monthly</a:t>
            </a:r>
            <a:r>
              <a:rPr lang="es-MX" dirty="0" smtClean="0"/>
              <a:t>, 82(6):632-634 ]</a:t>
            </a:r>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dirty="0" err="1" smtClean="0"/>
              <a:t>The</a:t>
            </a:r>
            <a:r>
              <a:rPr lang="es-MX" dirty="0" smtClean="0"/>
              <a:t> experimental </a:t>
            </a:r>
            <a:r>
              <a:rPr lang="es-MX" dirty="0" err="1" smtClean="0"/>
              <a:t>designs</a:t>
            </a:r>
            <a:r>
              <a:rPr lang="es-MX" dirty="0" smtClean="0"/>
              <a:t> </a:t>
            </a:r>
            <a:r>
              <a:rPr lang="es-MX" dirty="0" err="1" smtClean="0"/>
              <a:t>based</a:t>
            </a:r>
            <a:r>
              <a:rPr lang="es-MX" dirty="0" smtClean="0"/>
              <a:t> </a:t>
            </a:r>
            <a:r>
              <a:rPr lang="es-MX" dirty="0" err="1" smtClean="0"/>
              <a:t>on</a:t>
            </a:r>
            <a:r>
              <a:rPr lang="es-MX" dirty="0" smtClean="0"/>
              <a:t> </a:t>
            </a:r>
            <a:r>
              <a:rPr lang="es-MX" dirty="0" err="1" smtClean="0"/>
              <a:t>latin</a:t>
            </a:r>
            <a:r>
              <a:rPr lang="es-MX" dirty="0" smtClean="0"/>
              <a:t> </a:t>
            </a:r>
            <a:r>
              <a:rPr lang="es-MX" dirty="0" err="1" smtClean="0"/>
              <a:t>squares</a:t>
            </a:r>
            <a:r>
              <a:rPr lang="es-MX" dirty="0" smtClean="0"/>
              <a:t> are </a:t>
            </a:r>
            <a:r>
              <a:rPr lang="es-MX" dirty="0" err="1" smtClean="0"/>
              <a:t>used</a:t>
            </a:r>
            <a:r>
              <a:rPr lang="es-MX" dirty="0" smtClean="0"/>
              <a:t> </a:t>
            </a:r>
            <a:r>
              <a:rPr lang="es-MX" dirty="0" err="1" smtClean="0"/>
              <a:t>for</a:t>
            </a:r>
            <a:r>
              <a:rPr lang="es-MX" dirty="0" smtClean="0"/>
              <a:t> </a:t>
            </a:r>
            <a:r>
              <a:rPr lang="es-MX" dirty="0" err="1" smtClean="0"/>
              <a:t>assigning</a:t>
            </a:r>
            <a:r>
              <a:rPr lang="es-MX" dirty="0" smtClean="0"/>
              <a:t> </a:t>
            </a:r>
            <a:r>
              <a:rPr lang="es-MX" dirty="0" err="1" smtClean="0"/>
              <a:t>treatments</a:t>
            </a:r>
            <a:r>
              <a:rPr lang="es-MX" dirty="0" smtClean="0"/>
              <a:t> </a:t>
            </a:r>
            <a:r>
              <a:rPr lang="es-MX" dirty="0" err="1" smtClean="0"/>
              <a:t>when</a:t>
            </a:r>
            <a:r>
              <a:rPr lang="es-MX" dirty="0" smtClean="0"/>
              <a:t>:</a:t>
            </a:r>
          </a:p>
          <a:p>
            <a:pPr lvl="3"/>
            <a:endParaRPr lang="es-MX" dirty="0" smtClean="0"/>
          </a:p>
          <a:p>
            <a:pPr lvl="3"/>
            <a:r>
              <a:rPr lang="es-MX" b="1" dirty="0" err="1" smtClean="0">
                <a:solidFill>
                  <a:srgbClr val="00B050"/>
                </a:solidFill>
              </a:rPr>
              <a:t>Repeated</a:t>
            </a:r>
            <a:r>
              <a:rPr lang="es-MX" b="1" dirty="0" smtClean="0">
                <a:solidFill>
                  <a:srgbClr val="00B050"/>
                </a:solidFill>
              </a:rPr>
              <a:t> </a:t>
            </a:r>
            <a:r>
              <a:rPr lang="es-MX" b="1" dirty="0" err="1" smtClean="0">
                <a:solidFill>
                  <a:srgbClr val="00B050"/>
                </a:solidFill>
              </a:rPr>
              <a:t>measurements</a:t>
            </a:r>
            <a:r>
              <a:rPr lang="es-MX" b="1" dirty="0" smtClean="0">
                <a:solidFill>
                  <a:srgbClr val="00B050"/>
                </a:solidFill>
              </a:rPr>
              <a:t> and </a:t>
            </a:r>
            <a:r>
              <a:rPr lang="es-MX" b="1" dirty="0" err="1" smtClean="0">
                <a:solidFill>
                  <a:srgbClr val="00B050"/>
                </a:solidFill>
              </a:rPr>
              <a:t>two</a:t>
            </a:r>
            <a:r>
              <a:rPr lang="es-MX" b="1" dirty="0" smtClean="0">
                <a:solidFill>
                  <a:srgbClr val="00B050"/>
                </a:solidFill>
              </a:rPr>
              <a:t> </a:t>
            </a:r>
            <a:r>
              <a:rPr lang="es-MX" b="1" dirty="0" err="1" smtClean="0">
                <a:solidFill>
                  <a:srgbClr val="00B050"/>
                </a:solidFill>
              </a:rPr>
              <a:t>other</a:t>
            </a:r>
            <a:r>
              <a:rPr lang="es-MX" b="1" dirty="0" smtClean="0">
                <a:solidFill>
                  <a:srgbClr val="00B050"/>
                </a:solidFill>
              </a:rPr>
              <a:t> </a:t>
            </a:r>
            <a:r>
              <a:rPr lang="es-MX" b="1" dirty="0" err="1" smtClean="0">
                <a:solidFill>
                  <a:srgbClr val="00B050"/>
                </a:solidFill>
              </a:rPr>
              <a:t>factors</a:t>
            </a:r>
            <a:r>
              <a:rPr lang="es-MX" dirty="0" smtClean="0"/>
              <a:t> are </a:t>
            </a:r>
            <a:r>
              <a:rPr lang="es-MX" dirty="0" err="1" smtClean="0"/>
              <a:t>considered</a:t>
            </a:r>
            <a:r>
              <a:rPr lang="es-MX" dirty="0" smtClean="0"/>
              <a:t>,</a:t>
            </a:r>
          </a:p>
          <a:p>
            <a:pPr lvl="3"/>
            <a:endParaRPr lang="es-MX" dirty="0" smtClean="0"/>
          </a:p>
          <a:p>
            <a:pPr lvl="3"/>
            <a:r>
              <a:rPr lang="es-MX" dirty="0" smtClean="0"/>
              <a:t>As a </a:t>
            </a:r>
            <a:r>
              <a:rPr lang="es-MX" dirty="0" err="1" smtClean="0"/>
              <a:t>generalization</a:t>
            </a:r>
            <a:r>
              <a:rPr lang="es-MX" dirty="0" smtClean="0"/>
              <a:t> of a </a:t>
            </a:r>
            <a:r>
              <a:rPr lang="es-MX" b="1" dirty="0" err="1" smtClean="0">
                <a:solidFill>
                  <a:srgbClr val="00B050"/>
                </a:solidFill>
              </a:rPr>
              <a:t>randomized</a:t>
            </a:r>
            <a:r>
              <a:rPr lang="es-MX" b="1" dirty="0" smtClean="0">
                <a:solidFill>
                  <a:srgbClr val="00B050"/>
                </a:solidFill>
              </a:rPr>
              <a:t> </a:t>
            </a:r>
            <a:r>
              <a:rPr lang="es-MX" b="1" dirty="0" err="1" smtClean="0">
                <a:solidFill>
                  <a:srgbClr val="00B050"/>
                </a:solidFill>
              </a:rPr>
              <a:t>design</a:t>
            </a:r>
            <a:r>
              <a:rPr lang="es-MX" b="1" dirty="0" smtClean="0">
                <a:solidFill>
                  <a:srgbClr val="00B050"/>
                </a:solidFill>
              </a:rPr>
              <a:t> </a:t>
            </a:r>
            <a:r>
              <a:rPr lang="es-MX" b="1" dirty="0" err="1" smtClean="0">
                <a:solidFill>
                  <a:srgbClr val="00B050"/>
                </a:solidFill>
              </a:rPr>
              <a:t>with</a:t>
            </a:r>
            <a:r>
              <a:rPr lang="es-MX" b="1" dirty="0" smtClean="0">
                <a:solidFill>
                  <a:srgbClr val="00B050"/>
                </a:solidFill>
              </a:rPr>
              <a:t> blocks </a:t>
            </a:r>
            <a:r>
              <a:rPr lang="es-MX" b="1" dirty="0" err="1" smtClean="0">
                <a:solidFill>
                  <a:srgbClr val="00B050"/>
                </a:solidFill>
              </a:rPr>
              <a:t>according</a:t>
            </a:r>
            <a:r>
              <a:rPr lang="es-MX" b="1" dirty="0" smtClean="0">
                <a:solidFill>
                  <a:srgbClr val="00B050"/>
                </a:solidFill>
              </a:rPr>
              <a:t> </a:t>
            </a:r>
            <a:r>
              <a:rPr lang="es-MX" b="1" dirty="0" err="1" smtClean="0">
                <a:solidFill>
                  <a:srgbClr val="00B050"/>
                </a:solidFill>
              </a:rPr>
              <a:t>to</a:t>
            </a:r>
            <a:r>
              <a:rPr lang="es-MX" b="1" dirty="0" smtClean="0">
                <a:solidFill>
                  <a:srgbClr val="00B050"/>
                </a:solidFill>
              </a:rPr>
              <a:t> </a:t>
            </a:r>
            <a:r>
              <a:rPr lang="es-MX" b="1" dirty="0" err="1" smtClean="0">
                <a:solidFill>
                  <a:srgbClr val="00B050"/>
                </a:solidFill>
              </a:rPr>
              <a:t>two</a:t>
            </a:r>
            <a:r>
              <a:rPr lang="es-MX" b="1" dirty="0" smtClean="0">
                <a:solidFill>
                  <a:srgbClr val="00B050"/>
                </a:solidFill>
              </a:rPr>
              <a:t> </a:t>
            </a:r>
            <a:r>
              <a:rPr lang="es-MX" b="1" dirty="0" err="1" smtClean="0">
                <a:solidFill>
                  <a:srgbClr val="00B050"/>
                </a:solidFill>
              </a:rPr>
              <a:t>factors</a:t>
            </a:r>
            <a:r>
              <a:rPr lang="es-MX" dirty="0" smtClean="0"/>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81</a:t>
            </a:fld>
            <a:endParaRPr lang="es-E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sz="half" idx="1"/>
          </p:nvPr>
        </p:nvSpPr>
        <p:spPr>
          <a:xfrm>
            <a:off x="457200" y="1052736"/>
            <a:ext cx="4038600" cy="5073427"/>
          </a:xfrm>
        </p:spPr>
        <p:txBody>
          <a:bodyPr>
            <a:normAutofit fontScale="92500"/>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b="1" i="1" dirty="0" err="1" smtClean="0"/>
              <a:t>Example</a:t>
            </a:r>
            <a:r>
              <a:rPr lang="es-MX" dirty="0" smtClean="0"/>
              <a:t>: </a:t>
            </a:r>
            <a:r>
              <a:rPr lang="es-MX" dirty="0" err="1" smtClean="0"/>
              <a:t>We</a:t>
            </a:r>
            <a:r>
              <a:rPr lang="es-MX" dirty="0" smtClean="0"/>
              <a:t> </a:t>
            </a:r>
            <a:r>
              <a:rPr lang="es-MX" dirty="0" err="1" smtClean="0"/>
              <a:t>want</a:t>
            </a:r>
            <a:r>
              <a:rPr lang="es-MX" dirty="0" smtClean="0"/>
              <a:t> </a:t>
            </a:r>
            <a:r>
              <a:rPr lang="es-MX" dirty="0" err="1" smtClean="0"/>
              <a:t>to</a:t>
            </a:r>
            <a:r>
              <a:rPr lang="es-MX" dirty="0" smtClean="0"/>
              <a:t> try 5 </a:t>
            </a:r>
            <a:r>
              <a:rPr lang="es-MX" dirty="0" err="1" smtClean="0"/>
              <a:t>recipes</a:t>
            </a:r>
            <a:r>
              <a:rPr lang="es-MX" dirty="0" smtClean="0"/>
              <a:t> </a:t>
            </a:r>
            <a:r>
              <a:rPr lang="es-MX" dirty="0" err="1" smtClean="0"/>
              <a:t>to</a:t>
            </a:r>
            <a:r>
              <a:rPr lang="es-MX" dirty="0" smtClean="0"/>
              <a:t> </a:t>
            </a:r>
            <a:r>
              <a:rPr lang="es-MX" dirty="0" err="1" smtClean="0"/>
              <a:t>make</a:t>
            </a:r>
            <a:r>
              <a:rPr lang="es-MX" dirty="0" smtClean="0"/>
              <a:t> a chocolate cake (</a:t>
            </a:r>
            <a:r>
              <a:rPr lang="es-MX" dirty="0" err="1" smtClean="0"/>
              <a:t>labelled</a:t>
            </a:r>
            <a:r>
              <a:rPr lang="es-MX" dirty="0" smtClean="0"/>
              <a:t> A, B, C, D y E) and 5 </a:t>
            </a:r>
            <a:r>
              <a:rPr lang="es-MX" dirty="0" err="1" smtClean="0"/>
              <a:t>baking</a:t>
            </a:r>
            <a:r>
              <a:rPr lang="es-MX" dirty="0" smtClean="0"/>
              <a:t> </a:t>
            </a:r>
            <a:r>
              <a:rPr lang="es-MX" dirty="0" err="1" smtClean="0"/>
              <a:t>temperatures</a:t>
            </a:r>
            <a:r>
              <a:rPr lang="es-MX" dirty="0" smtClean="0"/>
              <a:t> (150, 175, 200, 225 y 250 </a:t>
            </a:r>
            <a:r>
              <a:rPr lang="es-MX" dirty="0" err="1" smtClean="0"/>
              <a:t>degrees</a:t>
            </a:r>
            <a:r>
              <a:rPr lang="es-MX" dirty="0" smtClean="0"/>
              <a:t>).</a:t>
            </a:r>
          </a:p>
          <a:p>
            <a:pPr lvl="2"/>
            <a:r>
              <a:rPr lang="es-MX" dirty="0" err="1" smtClean="0"/>
              <a:t>During</a:t>
            </a:r>
            <a:r>
              <a:rPr lang="es-MX" dirty="0" smtClean="0"/>
              <a:t> 5 </a:t>
            </a:r>
            <a:r>
              <a:rPr lang="es-MX" dirty="0" err="1" smtClean="0"/>
              <a:t>days</a:t>
            </a:r>
            <a:r>
              <a:rPr lang="es-MX" dirty="0" smtClean="0"/>
              <a:t> (</a:t>
            </a:r>
            <a:r>
              <a:rPr lang="es-MX" dirty="0" err="1" smtClean="0"/>
              <a:t>repeated</a:t>
            </a:r>
            <a:r>
              <a:rPr lang="es-MX" dirty="0" smtClean="0"/>
              <a:t> </a:t>
            </a:r>
            <a:r>
              <a:rPr lang="es-MX" dirty="0" err="1" smtClean="0"/>
              <a:t>measures</a:t>
            </a:r>
            <a:r>
              <a:rPr lang="es-MX" dirty="0" smtClean="0"/>
              <a:t>), </a:t>
            </a:r>
            <a:r>
              <a:rPr lang="es-MX" dirty="0" err="1" smtClean="0"/>
              <a:t>we</a:t>
            </a:r>
            <a:r>
              <a:rPr lang="es-MX" dirty="0" smtClean="0"/>
              <a:t> </a:t>
            </a:r>
            <a:r>
              <a:rPr lang="es-MX" dirty="0" err="1" smtClean="0"/>
              <a:t>cook</a:t>
            </a:r>
            <a:r>
              <a:rPr lang="es-MX" dirty="0" smtClean="0"/>
              <a:t> 5 </a:t>
            </a:r>
            <a:r>
              <a:rPr lang="es-MX" dirty="0" err="1" smtClean="0"/>
              <a:t>cakes</a:t>
            </a:r>
            <a:r>
              <a:rPr lang="es-MX" dirty="0" smtClean="0"/>
              <a:t> </a:t>
            </a:r>
            <a:r>
              <a:rPr lang="es-MX" dirty="0" err="1" smtClean="0"/>
              <a:t>each</a:t>
            </a:r>
            <a:r>
              <a:rPr lang="es-MX" dirty="0" smtClean="0"/>
              <a:t> </a:t>
            </a:r>
            <a:r>
              <a:rPr lang="es-MX" dirty="0" err="1" smtClean="0"/>
              <a:t>day</a:t>
            </a:r>
            <a:r>
              <a:rPr lang="es-MX" dirty="0" smtClean="0"/>
              <a:t>, </a:t>
            </a:r>
            <a:r>
              <a:rPr lang="es-MX" dirty="0" err="1" smtClean="0"/>
              <a:t>each</a:t>
            </a:r>
            <a:r>
              <a:rPr lang="es-MX" dirty="0" smtClean="0"/>
              <a:t> cake </a:t>
            </a:r>
            <a:r>
              <a:rPr lang="es-MX" dirty="0" err="1" smtClean="0"/>
              <a:t>with</a:t>
            </a:r>
            <a:r>
              <a:rPr lang="es-MX" dirty="0" smtClean="0"/>
              <a:t> </a:t>
            </a:r>
            <a:r>
              <a:rPr lang="es-MX" dirty="0" err="1" smtClean="0"/>
              <a:t>one</a:t>
            </a:r>
            <a:r>
              <a:rPr lang="es-MX" dirty="0" smtClean="0"/>
              <a:t> of </a:t>
            </a:r>
            <a:r>
              <a:rPr lang="es-MX" dirty="0" err="1" smtClean="0"/>
              <a:t>the</a:t>
            </a:r>
            <a:r>
              <a:rPr lang="es-MX" dirty="0" smtClean="0"/>
              <a:t> </a:t>
            </a:r>
            <a:r>
              <a:rPr lang="es-MX" dirty="0" err="1" smtClean="0"/>
              <a:t>different</a:t>
            </a:r>
            <a:r>
              <a:rPr lang="es-MX" dirty="0" smtClean="0"/>
              <a:t> </a:t>
            </a:r>
            <a:r>
              <a:rPr lang="es-MX" dirty="0" err="1" smtClean="0"/>
              <a:t>recipes</a:t>
            </a:r>
            <a:r>
              <a:rPr lang="es-MX" dirty="0" smtClean="0"/>
              <a:t>, and </a:t>
            </a:r>
            <a:r>
              <a:rPr lang="es-MX" dirty="0" err="1" smtClean="0"/>
              <a:t>alternating</a:t>
            </a:r>
            <a:r>
              <a:rPr lang="es-MX" dirty="0" smtClean="0"/>
              <a:t> </a:t>
            </a:r>
            <a:r>
              <a:rPr lang="es-MX" dirty="0" err="1" smtClean="0"/>
              <a:t>the</a:t>
            </a:r>
            <a:r>
              <a:rPr lang="es-MX" dirty="0" smtClean="0"/>
              <a:t> </a:t>
            </a:r>
            <a:r>
              <a:rPr lang="es-MX" dirty="0" err="1" smtClean="0"/>
              <a:t>temperatures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82</a:t>
            </a:fld>
            <a:endParaRPr lang="es-ES"/>
          </a:p>
        </p:txBody>
      </p:sp>
      <p:graphicFrame>
        <p:nvGraphicFramePr>
          <p:cNvPr id="9" name="8 Marcador de contenido"/>
          <p:cNvGraphicFramePr>
            <a:graphicFrameLocks noGrp="1"/>
          </p:cNvGraphicFramePr>
          <p:nvPr>
            <p:ph sz="half" idx="2"/>
          </p:nvPr>
        </p:nvGraphicFramePr>
        <p:xfrm>
          <a:off x="4648200" y="2345288"/>
          <a:ext cx="4223793" cy="2595880"/>
        </p:xfrm>
        <a:graphic>
          <a:graphicData uri="http://schemas.openxmlformats.org/drawingml/2006/table">
            <a:tbl>
              <a:tblPr firstRow="1" bandRow="1">
                <a:tableStyleId>{5C22544A-7EE6-4342-B048-85BDC9FD1C3A}</a:tableStyleId>
              </a:tblPr>
              <a:tblGrid>
                <a:gridCol w="603399"/>
                <a:gridCol w="603399"/>
                <a:gridCol w="603399"/>
                <a:gridCol w="603399"/>
                <a:gridCol w="603399"/>
                <a:gridCol w="603399"/>
                <a:gridCol w="603399"/>
              </a:tblGrid>
              <a:tr h="370840">
                <a:tc>
                  <a:txBody>
                    <a:bodyPr/>
                    <a:lstStyle/>
                    <a:p>
                      <a:endParaRPr lang="en-GB" dirty="0"/>
                    </a:p>
                  </a:txBody>
                  <a:tcPr/>
                </a:tc>
                <a:tc>
                  <a:txBody>
                    <a:bodyPr/>
                    <a:lstStyle/>
                    <a:p>
                      <a:endParaRPr lang="en-GB"/>
                    </a:p>
                  </a:txBody>
                  <a:tcPr/>
                </a:tc>
                <a:tc gridSpan="5">
                  <a:txBody>
                    <a:bodyPr/>
                    <a:lstStyle/>
                    <a:p>
                      <a:pPr algn="ctr"/>
                      <a:r>
                        <a:rPr lang="es-MX" dirty="0" err="1" smtClean="0"/>
                        <a:t>Days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pPr algn="ctr"/>
                      <a:r>
                        <a:rPr lang="es-MX" dirty="0" smtClean="0"/>
                        <a:t>1</a:t>
                      </a:r>
                      <a:endParaRPr lang="en-GB" dirty="0"/>
                    </a:p>
                  </a:txBody>
                  <a:tcPr/>
                </a:tc>
                <a:tc>
                  <a:txBody>
                    <a:bodyPr/>
                    <a:lstStyle/>
                    <a:p>
                      <a:pPr algn="ctr"/>
                      <a:r>
                        <a:rPr lang="es-MX" dirty="0" smtClean="0"/>
                        <a:t>2</a:t>
                      </a:r>
                      <a:endParaRPr lang="en-GB" dirty="0"/>
                    </a:p>
                  </a:txBody>
                  <a:tcPr/>
                </a:tc>
                <a:tc>
                  <a:txBody>
                    <a:bodyPr/>
                    <a:lstStyle/>
                    <a:p>
                      <a:pPr algn="ctr"/>
                      <a:r>
                        <a:rPr lang="es-MX" dirty="0" smtClean="0"/>
                        <a:t>3</a:t>
                      </a:r>
                      <a:endParaRPr lang="en-GB" dirty="0"/>
                    </a:p>
                  </a:txBody>
                  <a:tcPr/>
                </a:tc>
                <a:tc>
                  <a:txBody>
                    <a:bodyPr/>
                    <a:lstStyle/>
                    <a:p>
                      <a:pPr algn="ctr"/>
                      <a:r>
                        <a:rPr lang="es-MX" dirty="0" smtClean="0"/>
                        <a:t>4</a:t>
                      </a:r>
                      <a:endParaRPr lang="en-GB" dirty="0"/>
                    </a:p>
                  </a:txBody>
                  <a:tcPr/>
                </a:tc>
                <a:tc>
                  <a:txBody>
                    <a:bodyPr/>
                    <a:lstStyle/>
                    <a:p>
                      <a:pPr algn="ctr"/>
                      <a:r>
                        <a:rPr lang="es-MX" dirty="0" smtClean="0"/>
                        <a:t>5</a:t>
                      </a:r>
                      <a:endParaRPr lang="en-GB" dirty="0"/>
                    </a:p>
                  </a:txBody>
                  <a:tcPr/>
                </a:tc>
              </a:tr>
              <a:tr h="370840">
                <a:tc rowSpan="5">
                  <a:txBody>
                    <a:bodyPr/>
                    <a:lstStyle/>
                    <a:p>
                      <a:pPr algn="ctr"/>
                      <a:r>
                        <a:rPr lang="es-MX" dirty="0" err="1" smtClean="0"/>
                        <a:t>Temperatures</a:t>
                      </a:r>
                      <a:endParaRPr lang="en-GB" dirty="0"/>
                    </a:p>
                  </a:txBody>
                  <a:tcPr vert="vert270"/>
                </a:tc>
                <a:tc>
                  <a:txBody>
                    <a:bodyPr/>
                    <a:lstStyle/>
                    <a:p>
                      <a:r>
                        <a:rPr lang="es-MX" dirty="0" smtClean="0"/>
                        <a:t>150</a:t>
                      </a:r>
                      <a:endParaRPr lang="en-GB" dirty="0"/>
                    </a:p>
                  </a:txBody>
                  <a:tcPr/>
                </a:tc>
                <a:tc>
                  <a:txBody>
                    <a:bodyPr/>
                    <a:lstStyle/>
                    <a:p>
                      <a:pPr algn="ctr"/>
                      <a:r>
                        <a:rPr lang="es-MX" dirty="0" smtClean="0"/>
                        <a:t>A</a:t>
                      </a:r>
                      <a:endParaRPr lang="en-GB" dirty="0"/>
                    </a:p>
                  </a:txBody>
                  <a:tcPr/>
                </a:tc>
                <a:tc>
                  <a:txBody>
                    <a:bodyPr/>
                    <a:lstStyle/>
                    <a:p>
                      <a:pPr algn="ctr"/>
                      <a:r>
                        <a:rPr lang="es-MX" dirty="0" smtClean="0"/>
                        <a:t>B</a:t>
                      </a:r>
                      <a:endParaRPr lang="en-GB" dirty="0"/>
                    </a:p>
                  </a:txBody>
                  <a:tcPr/>
                </a:tc>
                <a:tc>
                  <a:txBody>
                    <a:bodyPr/>
                    <a:lstStyle/>
                    <a:p>
                      <a:pPr algn="ctr"/>
                      <a:r>
                        <a:rPr lang="es-MX" dirty="0" smtClean="0"/>
                        <a:t>C</a:t>
                      </a:r>
                      <a:endParaRPr lang="en-GB" dirty="0"/>
                    </a:p>
                  </a:txBody>
                  <a:tcPr/>
                </a:tc>
                <a:tc>
                  <a:txBody>
                    <a:bodyPr/>
                    <a:lstStyle/>
                    <a:p>
                      <a:pPr algn="ctr"/>
                      <a:r>
                        <a:rPr lang="es-MX" dirty="0" smtClean="0"/>
                        <a:t>D</a:t>
                      </a:r>
                      <a:endParaRPr lang="en-GB" dirty="0"/>
                    </a:p>
                  </a:txBody>
                  <a:tcPr/>
                </a:tc>
                <a:tc>
                  <a:txBody>
                    <a:bodyPr/>
                    <a:lstStyle/>
                    <a:p>
                      <a:pPr algn="ctr"/>
                      <a:r>
                        <a:rPr lang="es-MX" dirty="0" smtClean="0"/>
                        <a:t>E</a:t>
                      </a:r>
                      <a:endParaRPr lang="en-GB" dirty="0"/>
                    </a:p>
                  </a:txBody>
                  <a:tcPr/>
                </a:tc>
              </a:tr>
              <a:tr h="370840">
                <a:tc vMerge="1">
                  <a:txBody>
                    <a:bodyPr/>
                    <a:lstStyle/>
                    <a:p>
                      <a:endParaRPr lang="en-GB" dirty="0"/>
                    </a:p>
                  </a:txBody>
                  <a:tcPr/>
                </a:tc>
                <a:tc>
                  <a:txBody>
                    <a:bodyPr/>
                    <a:lstStyle/>
                    <a:p>
                      <a:r>
                        <a:rPr lang="es-MX" dirty="0" smtClean="0"/>
                        <a:t>175</a:t>
                      </a:r>
                      <a:endParaRPr lang="en-GB" dirty="0"/>
                    </a:p>
                  </a:txBody>
                  <a:tcPr/>
                </a:tc>
                <a:tc>
                  <a:txBody>
                    <a:bodyPr/>
                    <a:lstStyle/>
                    <a:p>
                      <a:pPr algn="ctr"/>
                      <a:r>
                        <a:rPr lang="es-MX" dirty="0" smtClean="0"/>
                        <a:t>B</a:t>
                      </a:r>
                      <a:endParaRPr lang="en-GB" dirty="0"/>
                    </a:p>
                  </a:txBody>
                  <a:tcPr/>
                </a:tc>
                <a:tc>
                  <a:txBody>
                    <a:bodyPr/>
                    <a:lstStyle/>
                    <a:p>
                      <a:pPr algn="ctr"/>
                      <a:r>
                        <a:rPr lang="es-MX" dirty="0" smtClean="0"/>
                        <a:t>A</a:t>
                      </a:r>
                      <a:endParaRPr lang="en-GB" dirty="0"/>
                    </a:p>
                  </a:txBody>
                  <a:tcPr/>
                </a:tc>
                <a:tc>
                  <a:txBody>
                    <a:bodyPr/>
                    <a:lstStyle/>
                    <a:p>
                      <a:pPr algn="ctr"/>
                      <a:r>
                        <a:rPr lang="es-MX" dirty="0" smtClean="0"/>
                        <a:t>D</a:t>
                      </a:r>
                      <a:endParaRPr lang="en-GB" dirty="0"/>
                    </a:p>
                  </a:txBody>
                  <a:tcPr/>
                </a:tc>
                <a:tc>
                  <a:txBody>
                    <a:bodyPr/>
                    <a:lstStyle/>
                    <a:p>
                      <a:pPr algn="ctr"/>
                      <a:r>
                        <a:rPr lang="es-MX" dirty="0" smtClean="0"/>
                        <a:t>E</a:t>
                      </a:r>
                      <a:endParaRPr lang="en-GB" dirty="0"/>
                    </a:p>
                  </a:txBody>
                  <a:tcPr/>
                </a:tc>
                <a:tc>
                  <a:txBody>
                    <a:bodyPr/>
                    <a:lstStyle/>
                    <a:p>
                      <a:pPr algn="ctr"/>
                      <a:r>
                        <a:rPr lang="es-MX" dirty="0" smtClean="0"/>
                        <a:t>C</a:t>
                      </a:r>
                      <a:endParaRPr lang="en-GB" dirty="0"/>
                    </a:p>
                  </a:txBody>
                  <a:tcPr/>
                </a:tc>
              </a:tr>
              <a:tr h="370840">
                <a:tc vMerge="1">
                  <a:txBody>
                    <a:bodyPr/>
                    <a:lstStyle/>
                    <a:p>
                      <a:endParaRPr lang="en-GB" dirty="0"/>
                    </a:p>
                  </a:txBody>
                  <a:tcPr/>
                </a:tc>
                <a:tc>
                  <a:txBody>
                    <a:bodyPr/>
                    <a:lstStyle/>
                    <a:p>
                      <a:r>
                        <a:rPr lang="es-MX" dirty="0" smtClean="0"/>
                        <a:t>200</a:t>
                      </a:r>
                      <a:endParaRPr lang="en-GB" dirty="0"/>
                    </a:p>
                  </a:txBody>
                  <a:tcPr/>
                </a:tc>
                <a:tc>
                  <a:txBody>
                    <a:bodyPr/>
                    <a:lstStyle/>
                    <a:p>
                      <a:pPr algn="ctr"/>
                      <a:r>
                        <a:rPr lang="es-MX" dirty="0" smtClean="0"/>
                        <a:t>C</a:t>
                      </a:r>
                      <a:endParaRPr lang="en-GB" dirty="0"/>
                    </a:p>
                  </a:txBody>
                  <a:tcPr/>
                </a:tc>
                <a:tc>
                  <a:txBody>
                    <a:bodyPr/>
                    <a:lstStyle/>
                    <a:p>
                      <a:pPr algn="ctr"/>
                      <a:r>
                        <a:rPr lang="es-MX" dirty="0" smtClean="0"/>
                        <a:t>E</a:t>
                      </a:r>
                      <a:endParaRPr lang="en-GB" dirty="0"/>
                    </a:p>
                  </a:txBody>
                  <a:tcPr/>
                </a:tc>
                <a:tc>
                  <a:txBody>
                    <a:bodyPr/>
                    <a:lstStyle/>
                    <a:p>
                      <a:pPr algn="ctr"/>
                      <a:r>
                        <a:rPr lang="es-MX" dirty="0" smtClean="0"/>
                        <a:t>A</a:t>
                      </a:r>
                      <a:endParaRPr lang="en-GB" dirty="0"/>
                    </a:p>
                  </a:txBody>
                  <a:tcPr/>
                </a:tc>
                <a:tc>
                  <a:txBody>
                    <a:bodyPr/>
                    <a:lstStyle/>
                    <a:p>
                      <a:pPr algn="ctr"/>
                      <a:r>
                        <a:rPr lang="es-MX" dirty="0" smtClean="0"/>
                        <a:t>B</a:t>
                      </a:r>
                      <a:endParaRPr lang="en-GB" dirty="0"/>
                    </a:p>
                  </a:txBody>
                  <a:tcPr/>
                </a:tc>
                <a:tc>
                  <a:txBody>
                    <a:bodyPr/>
                    <a:lstStyle/>
                    <a:p>
                      <a:pPr algn="ctr"/>
                      <a:r>
                        <a:rPr lang="es-MX" dirty="0" smtClean="0"/>
                        <a:t>D</a:t>
                      </a:r>
                      <a:endParaRPr lang="en-GB" dirty="0"/>
                    </a:p>
                  </a:txBody>
                  <a:tcPr/>
                </a:tc>
              </a:tr>
              <a:tr h="370840">
                <a:tc vMerge="1">
                  <a:txBody>
                    <a:bodyPr/>
                    <a:lstStyle/>
                    <a:p>
                      <a:endParaRPr lang="en-GB" dirty="0"/>
                    </a:p>
                  </a:txBody>
                  <a:tcPr/>
                </a:tc>
                <a:tc>
                  <a:txBody>
                    <a:bodyPr/>
                    <a:lstStyle/>
                    <a:p>
                      <a:r>
                        <a:rPr lang="es-MX" dirty="0" smtClean="0"/>
                        <a:t>225</a:t>
                      </a:r>
                      <a:endParaRPr lang="en-GB" dirty="0"/>
                    </a:p>
                  </a:txBody>
                  <a:tcPr/>
                </a:tc>
                <a:tc>
                  <a:txBody>
                    <a:bodyPr/>
                    <a:lstStyle/>
                    <a:p>
                      <a:pPr algn="ctr"/>
                      <a:r>
                        <a:rPr lang="es-MX" dirty="0" smtClean="0"/>
                        <a:t>D</a:t>
                      </a:r>
                      <a:endParaRPr lang="en-GB" dirty="0"/>
                    </a:p>
                  </a:txBody>
                  <a:tcPr/>
                </a:tc>
                <a:tc>
                  <a:txBody>
                    <a:bodyPr/>
                    <a:lstStyle/>
                    <a:p>
                      <a:pPr algn="ctr"/>
                      <a:r>
                        <a:rPr lang="es-MX" dirty="0" smtClean="0"/>
                        <a:t>C</a:t>
                      </a:r>
                      <a:endParaRPr lang="en-GB" dirty="0"/>
                    </a:p>
                  </a:txBody>
                  <a:tcPr/>
                </a:tc>
                <a:tc>
                  <a:txBody>
                    <a:bodyPr/>
                    <a:lstStyle/>
                    <a:p>
                      <a:pPr algn="ctr"/>
                      <a:r>
                        <a:rPr lang="es-MX" dirty="0" smtClean="0"/>
                        <a:t>E</a:t>
                      </a:r>
                      <a:endParaRPr lang="en-GB" dirty="0"/>
                    </a:p>
                  </a:txBody>
                  <a:tcPr/>
                </a:tc>
                <a:tc>
                  <a:txBody>
                    <a:bodyPr/>
                    <a:lstStyle/>
                    <a:p>
                      <a:pPr algn="ctr"/>
                      <a:r>
                        <a:rPr lang="es-MX" dirty="0" smtClean="0"/>
                        <a:t>A</a:t>
                      </a:r>
                      <a:endParaRPr lang="en-GB" dirty="0"/>
                    </a:p>
                  </a:txBody>
                  <a:tcPr/>
                </a:tc>
                <a:tc>
                  <a:txBody>
                    <a:bodyPr/>
                    <a:lstStyle/>
                    <a:p>
                      <a:pPr algn="ctr"/>
                      <a:r>
                        <a:rPr lang="es-MX" dirty="0" smtClean="0"/>
                        <a:t>B</a:t>
                      </a:r>
                      <a:endParaRPr lang="en-GB" dirty="0"/>
                    </a:p>
                  </a:txBody>
                  <a:tcPr/>
                </a:tc>
              </a:tr>
              <a:tr h="370840">
                <a:tc vMerge="1">
                  <a:txBody>
                    <a:bodyPr/>
                    <a:lstStyle/>
                    <a:p>
                      <a:endParaRPr lang="en-GB" dirty="0"/>
                    </a:p>
                  </a:txBody>
                  <a:tcPr/>
                </a:tc>
                <a:tc>
                  <a:txBody>
                    <a:bodyPr/>
                    <a:lstStyle/>
                    <a:p>
                      <a:r>
                        <a:rPr lang="es-MX" dirty="0" smtClean="0"/>
                        <a:t>250</a:t>
                      </a:r>
                      <a:endParaRPr lang="en-GB" dirty="0"/>
                    </a:p>
                  </a:txBody>
                  <a:tcPr/>
                </a:tc>
                <a:tc>
                  <a:txBody>
                    <a:bodyPr/>
                    <a:lstStyle/>
                    <a:p>
                      <a:pPr algn="ctr"/>
                      <a:r>
                        <a:rPr lang="es-MX" dirty="0" smtClean="0"/>
                        <a:t>E</a:t>
                      </a:r>
                      <a:endParaRPr lang="en-GB" dirty="0"/>
                    </a:p>
                  </a:txBody>
                  <a:tcPr/>
                </a:tc>
                <a:tc>
                  <a:txBody>
                    <a:bodyPr/>
                    <a:lstStyle/>
                    <a:p>
                      <a:pPr algn="ctr"/>
                      <a:r>
                        <a:rPr lang="es-MX" dirty="0" smtClean="0"/>
                        <a:t>D</a:t>
                      </a:r>
                      <a:endParaRPr lang="en-GB" dirty="0"/>
                    </a:p>
                  </a:txBody>
                  <a:tcPr/>
                </a:tc>
                <a:tc>
                  <a:txBody>
                    <a:bodyPr/>
                    <a:lstStyle/>
                    <a:p>
                      <a:pPr algn="ctr"/>
                      <a:r>
                        <a:rPr lang="es-MX" dirty="0" smtClean="0"/>
                        <a:t>B</a:t>
                      </a:r>
                      <a:endParaRPr lang="en-GB" dirty="0"/>
                    </a:p>
                  </a:txBody>
                  <a:tcPr/>
                </a:tc>
                <a:tc>
                  <a:txBody>
                    <a:bodyPr/>
                    <a:lstStyle/>
                    <a:p>
                      <a:pPr algn="ctr"/>
                      <a:r>
                        <a:rPr lang="es-MX" dirty="0" smtClean="0"/>
                        <a:t>C</a:t>
                      </a:r>
                      <a:endParaRPr lang="en-GB" dirty="0"/>
                    </a:p>
                  </a:txBody>
                  <a:tcPr/>
                </a:tc>
                <a:tc>
                  <a:txBody>
                    <a:bodyPr/>
                    <a:lstStyle/>
                    <a:p>
                      <a:pPr algn="ctr"/>
                      <a:r>
                        <a:rPr lang="es-MX" dirty="0" smtClean="0"/>
                        <a:t>A</a:t>
                      </a:r>
                      <a:endParaRPr lang="en-GB" dirty="0"/>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sz="half" idx="1"/>
          </p:nvPr>
        </p:nvSpPr>
        <p:spPr>
          <a:xfrm>
            <a:off x="611560" y="1124744"/>
            <a:ext cx="4248472" cy="5001419"/>
          </a:xfrm>
        </p:spPr>
        <p:txBody>
          <a:bodyPr>
            <a:normAutofit fontScale="92500" lnSpcReduction="10000"/>
          </a:bodyPr>
          <a:lstStyle/>
          <a:p>
            <a:r>
              <a:rPr lang="es-MX" b="1" dirty="0" err="1" smtClean="0">
                <a:solidFill>
                  <a:srgbClr val="FF0000"/>
                </a:solidFill>
              </a:rPr>
              <a:t>Balanced</a:t>
            </a:r>
            <a:r>
              <a:rPr lang="es-MX" b="1" dirty="0" smtClean="0">
                <a:solidFill>
                  <a:srgbClr val="FF0000"/>
                </a:solidFill>
              </a:rPr>
              <a:t> </a:t>
            </a:r>
            <a:r>
              <a:rPr lang="es-MX" b="1" dirty="0" err="1" smtClean="0">
                <a:solidFill>
                  <a:srgbClr val="FF0000"/>
                </a:solidFill>
              </a:rPr>
              <a:t>design</a:t>
            </a:r>
            <a:r>
              <a:rPr lang="es-MX" dirty="0" smtClean="0"/>
              <a:t>:</a:t>
            </a:r>
          </a:p>
          <a:p>
            <a:pPr lvl="1"/>
            <a:r>
              <a:rPr lang="es-MX" b="1" dirty="0" err="1" smtClean="0">
                <a:solidFill>
                  <a:srgbClr val="FF0000"/>
                </a:solidFill>
              </a:rPr>
              <a:t>Latin</a:t>
            </a:r>
            <a:r>
              <a:rPr lang="es-MX" b="1" dirty="0" smtClean="0">
                <a:solidFill>
                  <a:srgbClr val="FF0000"/>
                </a:solidFill>
              </a:rPr>
              <a:t> </a:t>
            </a:r>
            <a:r>
              <a:rPr lang="es-MX" b="1" dirty="0" err="1" smtClean="0">
                <a:solidFill>
                  <a:srgbClr val="FF0000"/>
                </a:solidFill>
              </a:rPr>
              <a:t>square</a:t>
            </a:r>
            <a:endParaRPr lang="es-MX" b="1" dirty="0" smtClean="0">
              <a:solidFill>
                <a:srgbClr val="FF0000"/>
              </a:solidFill>
            </a:endParaRPr>
          </a:p>
          <a:p>
            <a:pPr lvl="2"/>
            <a:r>
              <a:rPr lang="es-MX" dirty="0" err="1" smtClean="0"/>
              <a:t>Anecdote</a:t>
            </a:r>
            <a:r>
              <a:rPr lang="es-MX" dirty="0" smtClean="0"/>
              <a:t>:</a:t>
            </a:r>
          </a:p>
          <a:p>
            <a:pPr lvl="3"/>
            <a:r>
              <a:rPr lang="es-MX" dirty="0" err="1" smtClean="0"/>
              <a:t>Latin</a:t>
            </a:r>
            <a:r>
              <a:rPr lang="es-MX" dirty="0" smtClean="0"/>
              <a:t> </a:t>
            </a:r>
            <a:r>
              <a:rPr lang="es-MX" dirty="0" err="1" smtClean="0"/>
              <a:t>squares</a:t>
            </a:r>
            <a:r>
              <a:rPr lang="es-MX" dirty="0" smtClean="0"/>
              <a:t> are </a:t>
            </a:r>
            <a:r>
              <a:rPr lang="es-MX" dirty="0" err="1" smtClean="0"/>
              <a:t>known</a:t>
            </a:r>
            <a:r>
              <a:rPr lang="es-MX" dirty="0" smtClean="0"/>
              <a:t> at </a:t>
            </a:r>
            <a:r>
              <a:rPr lang="es-MX" dirty="0" err="1" smtClean="0"/>
              <a:t>least</a:t>
            </a:r>
            <a:r>
              <a:rPr lang="es-MX" dirty="0" smtClean="0"/>
              <a:t> </a:t>
            </a:r>
            <a:r>
              <a:rPr lang="es-MX" dirty="0" err="1" smtClean="0"/>
              <a:t>since</a:t>
            </a:r>
            <a:r>
              <a:rPr lang="es-MX" dirty="0" smtClean="0"/>
              <a:t> </a:t>
            </a:r>
            <a:r>
              <a:rPr lang="es-MX" dirty="0" err="1" smtClean="0"/>
              <a:t>Euler</a:t>
            </a:r>
            <a:endParaRPr lang="es-MX" dirty="0" smtClean="0"/>
          </a:p>
          <a:p>
            <a:pPr lvl="3"/>
            <a:r>
              <a:rPr lang="es-MX" dirty="0" smtClean="0"/>
              <a:t>In </a:t>
            </a:r>
            <a:r>
              <a:rPr lang="es-MX" dirty="0" err="1" smtClean="0"/>
              <a:t>statistics</a:t>
            </a:r>
            <a:r>
              <a:rPr lang="es-MX" dirty="0" smtClean="0"/>
              <a:t>, </a:t>
            </a:r>
            <a:r>
              <a:rPr lang="es-MX" dirty="0" err="1" smtClean="0"/>
              <a:t>they</a:t>
            </a:r>
            <a:r>
              <a:rPr lang="es-MX" dirty="0" smtClean="0"/>
              <a:t> </a:t>
            </a:r>
            <a:r>
              <a:rPr lang="es-MX" dirty="0" err="1" smtClean="0"/>
              <a:t>were</a:t>
            </a:r>
            <a:r>
              <a:rPr lang="es-MX" dirty="0" smtClean="0"/>
              <a:t> use </a:t>
            </a:r>
            <a:r>
              <a:rPr lang="es-MX" dirty="0" err="1" smtClean="0"/>
              <a:t>by</a:t>
            </a:r>
            <a:r>
              <a:rPr lang="es-MX" dirty="0" smtClean="0"/>
              <a:t> </a:t>
            </a:r>
            <a:r>
              <a:rPr lang="es-MX" dirty="0" err="1" smtClean="0"/>
              <a:t>the</a:t>
            </a:r>
            <a:r>
              <a:rPr lang="es-MX" dirty="0" smtClean="0"/>
              <a:t> </a:t>
            </a:r>
            <a:r>
              <a:rPr lang="es-MX" dirty="0" err="1" smtClean="0"/>
              <a:t>first</a:t>
            </a:r>
            <a:r>
              <a:rPr lang="es-MX" dirty="0" smtClean="0"/>
              <a:t> time </a:t>
            </a:r>
            <a:r>
              <a:rPr lang="es-MX" dirty="0" err="1" smtClean="0"/>
              <a:t>by</a:t>
            </a:r>
            <a:r>
              <a:rPr lang="es-MX" dirty="0" smtClean="0"/>
              <a:t> Fisher in </a:t>
            </a:r>
            <a:r>
              <a:rPr lang="es-MX" dirty="0" err="1" smtClean="0"/>
              <a:t>agriculture</a:t>
            </a:r>
            <a:endParaRPr lang="es-MX" dirty="0" smtClean="0"/>
          </a:p>
          <a:p>
            <a:pPr lvl="3"/>
            <a:r>
              <a:rPr lang="es-MX" dirty="0" err="1" smtClean="0"/>
              <a:t>They</a:t>
            </a:r>
            <a:r>
              <a:rPr lang="es-MX" dirty="0" smtClean="0"/>
              <a:t> do </a:t>
            </a:r>
            <a:r>
              <a:rPr lang="es-MX" dirty="0" err="1" smtClean="0"/>
              <a:t>have</a:t>
            </a:r>
            <a:r>
              <a:rPr lang="es-MX" dirty="0" smtClean="0"/>
              <a:t> </a:t>
            </a:r>
            <a:r>
              <a:rPr lang="es-MX" dirty="0" err="1" smtClean="0"/>
              <a:t>application</a:t>
            </a:r>
            <a:r>
              <a:rPr lang="es-MX" dirty="0" smtClean="0"/>
              <a:t> </a:t>
            </a:r>
            <a:r>
              <a:rPr lang="es-MX" dirty="0" err="1" smtClean="0"/>
              <a:t>not</a:t>
            </a:r>
            <a:r>
              <a:rPr lang="es-MX" dirty="0" smtClean="0"/>
              <a:t> </a:t>
            </a:r>
            <a:r>
              <a:rPr lang="es-MX" dirty="0" err="1" smtClean="0"/>
              <a:t>only</a:t>
            </a:r>
            <a:r>
              <a:rPr lang="es-MX" dirty="0" smtClean="0"/>
              <a:t> in </a:t>
            </a:r>
            <a:r>
              <a:rPr lang="es-MX" dirty="0" err="1" smtClean="0"/>
              <a:t>experimentation</a:t>
            </a:r>
            <a:r>
              <a:rPr lang="es-MX" dirty="0" smtClean="0"/>
              <a:t> and </a:t>
            </a:r>
            <a:r>
              <a:rPr lang="es-MX" dirty="0" err="1" smtClean="0"/>
              <a:t>statistics</a:t>
            </a:r>
            <a:r>
              <a:rPr lang="es-MX" dirty="0" smtClean="0"/>
              <a:t>, </a:t>
            </a:r>
            <a:r>
              <a:rPr lang="es-MX" dirty="0" err="1" smtClean="0"/>
              <a:t>but</a:t>
            </a:r>
            <a:r>
              <a:rPr lang="es-MX" dirty="0" smtClean="0"/>
              <a:t> </a:t>
            </a:r>
            <a:r>
              <a:rPr lang="es-MX" dirty="0" err="1" smtClean="0"/>
              <a:t>also</a:t>
            </a:r>
            <a:r>
              <a:rPr lang="es-MX" dirty="0" smtClean="0"/>
              <a:t> in </a:t>
            </a:r>
            <a:r>
              <a:rPr lang="es-MX" dirty="0" err="1" smtClean="0"/>
              <a:t>graph</a:t>
            </a:r>
            <a:r>
              <a:rPr lang="es-MX" dirty="0" smtClean="0"/>
              <a:t> </a:t>
            </a:r>
            <a:r>
              <a:rPr lang="es-MX" dirty="0" err="1" smtClean="0"/>
              <a:t>theory</a:t>
            </a:r>
            <a:r>
              <a:rPr lang="es-MX" dirty="0" smtClean="0"/>
              <a:t>, </a:t>
            </a:r>
            <a:r>
              <a:rPr lang="es-MX" dirty="0" err="1" smtClean="0"/>
              <a:t>parallel</a:t>
            </a:r>
            <a:r>
              <a:rPr lang="es-MX" dirty="0" smtClean="0"/>
              <a:t> </a:t>
            </a:r>
            <a:r>
              <a:rPr lang="es-MX" dirty="0" err="1" smtClean="0"/>
              <a:t>computing</a:t>
            </a:r>
            <a:r>
              <a:rPr lang="es-MX" dirty="0" smtClean="0"/>
              <a:t>, linear </a:t>
            </a:r>
            <a:r>
              <a:rPr lang="es-MX" dirty="0" err="1" smtClean="0"/>
              <a:t>algebram</a:t>
            </a:r>
            <a:r>
              <a:rPr lang="es-MX" dirty="0" smtClean="0"/>
              <a:t> etc.</a:t>
            </a:r>
          </a:p>
          <a:p>
            <a:pPr lvl="3"/>
            <a:r>
              <a:rPr lang="es-MX" dirty="0" err="1" smtClean="0"/>
              <a:t>The</a:t>
            </a:r>
            <a:r>
              <a:rPr lang="es-MX" dirty="0" smtClean="0"/>
              <a:t> popular </a:t>
            </a:r>
            <a:r>
              <a:rPr lang="es-MX" dirty="0" err="1" smtClean="0"/>
              <a:t>pasttime</a:t>
            </a:r>
            <a:r>
              <a:rPr lang="es-MX" dirty="0" smtClean="0"/>
              <a:t> Sudoku </a:t>
            </a:r>
            <a:r>
              <a:rPr lang="es-MX" dirty="0" err="1" smtClean="0"/>
              <a:t>is</a:t>
            </a:r>
            <a:r>
              <a:rPr lang="es-MX" dirty="0" smtClean="0"/>
              <a:t> a particular </a:t>
            </a:r>
            <a:r>
              <a:rPr lang="es-MX" dirty="0" err="1" smtClean="0"/>
              <a:t>example</a:t>
            </a:r>
            <a:r>
              <a:rPr lang="es-MX" dirty="0" smtClean="0"/>
              <a:t> of a </a:t>
            </a:r>
            <a:r>
              <a:rPr lang="es-MX" dirty="0" err="1" smtClean="0"/>
              <a:t>latin</a:t>
            </a:r>
            <a:r>
              <a:rPr lang="es-MX" dirty="0" smtClean="0"/>
              <a:t> </a:t>
            </a:r>
            <a:r>
              <a:rPr lang="es-MX" dirty="0" err="1" smtClean="0"/>
              <a:t>square</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83</a:t>
            </a:fld>
            <a:endParaRPr lang="es-ES"/>
          </a:p>
        </p:txBody>
      </p:sp>
      <p:sp>
        <p:nvSpPr>
          <p:cNvPr id="8" name="7 CuadroTexto"/>
          <p:cNvSpPr txBox="1"/>
          <p:nvPr/>
        </p:nvSpPr>
        <p:spPr>
          <a:xfrm>
            <a:off x="1259632" y="6237312"/>
            <a:ext cx="4069191" cy="369332"/>
          </a:xfrm>
          <a:prstGeom prst="rect">
            <a:avLst/>
          </a:prstGeom>
          <a:noFill/>
        </p:spPr>
        <p:txBody>
          <a:bodyPr wrap="none" rtlCol="0">
            <a:spAutoFit/>
          </a:bodyPr>
          <a:lstStyle/>
          <a:p>
            <a:r>
              <a:rPr lang="es-MX" dirty="0" smtClean="0"/>
              <a:t>Figure </a:t>
            </a:r>
            <a:r>
              <a:rPr lang="es-MX" dirty="0" err="1" smtClean="0"/>
              <a:t>from</a:t>
            </a:r>
            <a:r>
              <a:rPr lang="es-MX" dirty="0" smtClean="0"/>
              <a:t>: [</a:t>
            </a:r>
            <a:r>
              <a:rPr lang="en-GB" dirty="0" smtClean="0"/>
              <a:t>peacelight14.blogspot.com</a:t>
            </a:r>
            <a:r>
              <a:rPr lang="es-MX" dirty="0" smtClean="0"/>
              <a:t>]</a:t>
            </a:r>
            <a:endParaRPr lang="en-GB" dirty="0"/>
          </a:p>
        </p:txBody>
      </p:sp>
      <p:pic>
        <p:nvPicPr>
          <p:cNvPr id="10" name="Picture 2" descr="http://2.bp.blogspot.com/-LxnoC7Owb0Q/T_S1mrekP_I/AAAAAAAABYE/la5sCefIEb4/s1600/sudoku_1416366c.jpg"/>
          <p:cNvPicPr>
            <a:picLocks noGrp="1" noChangeAspect="1" noChangeArrowheads="1"/>
          </p:cNvPicPr>
          <p:nvPr>
            <p:ph sz="half" idx="2"/>
          </p:nvPr>
        </p:nvPicPr>
        <p:blipFill>
          <a:blip r:embed="rId2" cstate="print"/>
          <a:srcRect/>
          <a:stretch>
            <a:fillRect/>
          </a:stretch>
        </p:blipFill>
        <p:spPr bwMode="auto">
          <a:xfrm>
            <a:off x="4945716" y="2598925"/>
            <a:ext cx="3741084" cy="234224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Blinding</a:t>
            </a:r>
            <a:r>
              <a:rPr lang="es-MX" dirty="0" smtClean="0"/>
              <a:t> </a:t>
            </a:r>
            <a:r>
              <a:rPr lang="es-MX" dirty="0" err="1" smtClean="0"/>
              <a:t>or</a:t>
            </a:r>
            <a:r>
              <a:rPr lang="es-MX" dirty="0" smtClean="0"/>
              <a:t> </a:t>
            </a:r>
            <a:r>
              <a:rPr lang="es-MX" b="1" dirty="0" err="1" smtClean="0">
                <a:solidFill>
                  <a:srgbClr val="FF0000"/>
                </a:solidFill>
              </a:rPr>
              <a:t>masking</a:t>
            </a:r>
            <a:r>
              <a:rPr lang="es-MX" dirty="0" smtClean="0"/>
              <a:t>:</a:t>
            </a:r>
          </a:p>
          <a:p>
            <a:pPr lvl="1"/>
            <a:r>
              <a:rPr lang="es-MX" dirty="0" err="1" smtClean="0"/>
              <a:t>Blinding</a:t>
            </a:r>
            <a:r>
              <a:rPr lang="es-MX" dirty="0" smtClean="0"/>
              <a:t> </a:t>
            </a:r>
            <a:r>
              <a:rPr lang="es-MX" dirty="0" err="1" smtClean="0"/>
              <a:t>is</a:t>
            </a:r>
            <a:r>
              <a:rPr lang="es-MX" dirty="0" smtClean="0"/>
              <a:t> </a:t>
            </a:r>
            <a:r>
              <a:rPr lang="es-MX" dirty="0" err="1" smtClean="0"/>
              <a:t>the</a:t>
            </a:r>
            <a:r>
              <a:rPr lang="es-MX" dirty="0" smtClean="0"/>
              <a:t> </a:t>
            </a:r>
            <a:r>
              <a:rPr lang="es-MX" dirty="0" err="1" smtClean="0"/>
              <a:t>practice</a:t>
            </a:r>
            <a:r>
              <a:rPr lang="es-MX" dirty="0" smtClean="0"/>
              <a:t> of </a:t>
            </a:r>
            <a:r>
              <a:rPr lang="es-MX" b="1" dirty="0" err="1" smtClean="0">
                <a:solidFill>
                  <a:srgbClr val="0070C0"/>
                </a:solidFill>
              </a:rPr>
              <a:t>not</a:t>
            </a:r>
            <a:r>
              <a:rPr lang="es-MX" dirty="0" smtClean="0"/>
              <a:t> </a:t>
            </a:r>
            <a:r>
              <a:rPr lang="es-MX" dirty="0" err="1" smtClean="0"/>
              <a:t>telling</a:t>
            </a:r>
            <a:r>
              <a:rPr lang="es-MX" dirty="0" smtClean="0"/>
              <a:t>:</a:t>
            </a:r>
          </a:p>
          <a:p>
            <a:pPr marL="1371600" lvl="2" indent="-457200">
              <a:buFont typeface="+mj-lt"/>
              <a:buAutoNum type="alphaLcParenR"/>
            </a:pPr>
            <a:r>
              <a:rPr lang="es-MX" dirty="0" err="1" smtClean="0"/>
              <a:t>The</a:t>
            </a:r>
            <a:r>
              <a:rPr lang="es-MX" dirty="0" smtClean="0"/>
              <a:t> </a:t>
            </a:r>
            <a:r>
              <a:rPr lang="es-MX" dirty="0" err="1" smtClean="0"/>
              <a:t>participants</a:t>
            </a:r>
            <a:r>
              <a:rPr lang="es-MX" dirty="0" smtClean="0"/>
              <a:t> </a:t>
            </a:r>
            <a:r>
              <a:rPr lang="es-MX" dirty="0" err="1" smtClean="0"/>
              <a:t>which</a:t>
            </a:r>
            <a:r>
              <a:rPr lang="es-MX" dirty="0" smtClean="0"/>
              <a:t> </a:t>
            </a:r>
            <a:r>
              <a:rPr lang="es-MX" dirty="0" err="1" smtClean="0"/>
              <a:t>treatment</a:t>
            </a:r>
            <a:r>
              <a:rPr lang="es-MX" dirty="0" smtClean="0"/>
              <a:t> </a:t>
            </a:r>
            <a:r>
              <a:rPr lang="es-MX" dirty="0" err="1" smtClean="0"/>
              <a:t>they</a:t>
            </a:r>
            <a:r>
              <a:rPr lang="es-MX" dirty="0" smtClean="0"/>
              <a:t> are </a:t>
            </a:r>
            <a:r>
              <a:rPr lang="es-MX" dirty="0" err="1" smtClean="0"/>
              <a:t>receiving</a:t>
            </a:r>
            <a:r>
              <a:rPr lang="es-MX" dirty="0" smtClean="0"/>
              <a:t>,</a:t>
            </a:r>
          </a:p>
          <a:p>
            <a:pPr marL="1371600" lvl="2" indent="-457200">
              <a:buFont typeface="+mj-lt"/>
              <a:buAutoNum type="alphaLcParenR"/>
            </a:pPr>
            <a:r>
              <a:rPr lang="es-MX" dirty="0" err="1" smtClean="0"/>
              <a:t>Personnel</a:t>
            </a:r>
            <a:r>
              <a:rPr lang="es-MX" dirty="0" smtClean="0"/>
              <a:t> </a:t>
            </a:r>
            <a:r>
              <a:rPr lang="es-MX" dirty="0" err="1" smtClean="0"/>
              <a:t>helping</a:t>
            </a:r>
            <a:r>
              <a:rPr lang="es-MX" dirty="0" smtClean="0"/>
              <a:t> </a:t>
            </a:r>
            <a:r>
              <a:rPr lang="es-MX" dirty="0" err="1" smtClean="0"/>
              <a:t>with</a:t>
            </a:r>
            <a:r>
              <a:rPr lang="es-MX" dirty="0" smtClean="0"/>
              <a:t> data </a:t>
            </a:r>
            <a:r>
              <a:rPr lang="es-MX" dirty="0" err="1" smtClean="0"/>
              <a:t>collection</a:t>
            </a:r>
            <a:r>
              <a:rPr lang="es-MX" dirty="0" smtClean="0"/>
              <a:t> (</a:t>
            </a:r>
            <a:r>
              <a:rPr lang="es-MX" dirty="0" err="1" smtClean="0"/>
              <a:t>e.g.</a:t>
            </a:r>
            <a:r>
              <a:rPr lang="es-MX" dirty="0" smtClean="0"/>
              <a:t> </a:t>
            </a:r>
            <a:r>
              <a:rPr lang="es-MX" dirty="0" err="1" smtClean="0"/>
              <a:t>therapist</a:t>
            </a:r>
            <a:r>
              <a:rPr lang="es-MX" dirty="0" smtClean="0"/>
              <a:t>) </a:t>
            </a:r>
            <a:r>
              <a:rPr lang="es-MX" dirty="0" err="1" smtClean="0"/>
              <a:t>which</a:t>
            </a:r>
            <a:r>
              <a:rPr lang="es-MX" dirty="0" smtClean="0"/>
              <a:t> </a:t>
            </a:r>
            <a:r>
              <a:rPr lang="es-MX" dirty="0" err="1" smtClean="0"/>
              <a:t>participant</a:t>
            </a:r>
            <a:r>
              <a:rPr lang="es-MX" dirty="0" smtClean="0"/>
              <a:t> are </a:t>
            </a:r>
            <a:r>
              <a:rPr lang="es-MX" dirty="0" err="1" smtClean="0"/>
              <a:t>receiving</a:t>
            </a:r>
            <a:r>
              <a:rPr lang="es-MX" dirty="0" smtClean="0"/>
              <a:t> </a:t>
            </a:r>
            <a:r>
              <a:rPr lang="es-MX" dirty="0" err="1" smtClean="0"/>
              <a:t>which</a:t>
            </a:r>
            <a:r>
              <a:rPr lang="es-MX" dirty="0" smtClean="0"/>
              <a:t> </a:t>
            </a:r>
            <a:r>
              <a:rPr lang="es-MX" dirty="0" err="1" smtClean="0"/>
              <a:t>treatment</a:t>
            </a:r>
            <a:r>
              <a:rPr lang="es-MX" dirty="0" smtClean="0"/>
              <a:t>. </a:t>
            </a:r>
            <a:r>
              <a:rPr lang="es-MX" dirty="0" err="1" smtClean="0"/>
              <a:t>Only</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knows</a:t>
            </a:r>
            <a:r>
              <a:rPr lang="es-MX" dirty="0" smtClean="0"/>
              <a:t> </a:t>
            </a:r>
            <a:r>
              <a:rPr lang="es-MX" dirty="0" err="1" smtClean="0"/>
              <a:t>the</a:t>
            </a:r>
            <a:r>
              <a:rPr lang="es-MX" dirty="0" smtClean="0"/>
              <a:t> </a:t>
            </a:r>
            <a:r>
              <a:rPr lang="es-MX" dirty="0" err="1" smtClean="0"/>
              <a:t>group</a:t>
            </a:r>
            <a:r>
              <a:rPr lang="es-MX" dirty="0" smtClean="0"/>
              <a:t> </a:t>
            </a:r>
            <a:r>
              <a:rPr lang="es-MX" dirty="0" err="1" smtClean="0"/>
              <a:t>assignment</a:t>
            </a:r>
            <a:r>
              <a:rPr lang="es-MX" dirty="0" smtClean="0"/>
              <a:t>.</a:t>
            </a:r>
          </a:p>
          <a:p>
            <a:pPr marL="1371600" lvl="2" indent="-457200">
              <a:buFont typeface="+mj-lt"/>
              <a:buAutoNum type="alphaLcParenR"/>
            </a:pPr>
            <a:r>
              <a:rPr lang="es-MX" dirty="0" err="1" smtClean="0"/>
              <a:t>The</a:t>
            </a:r>
            <a:r>
              <a:rPr lang="es-MX" dirty="0" smtClean="0"/>
              <a:t> data </a:t>
            </a:r>
            <a:r>
              <a:rPr lang="es-MX" dirty="0" err="1" smtClean="0"/>
              <a:t>analyst</a:t>
            </a:r>
            <a:r>
              <a:rPr lang="es-MX" dirty="0" smtClean="0"/>
              <a:t> </a:t>
            </a:r>
            <a:r>
              <a:rPr lang="es-MX" dirty="0" err="1" smtClean="0"/>
              <a:t>which</a:t>
            </a:r>
            <a:r>
              <a:rPr lang="es-MX" dirty="0" smtClean="0"/>
              <a:t> </a:t>
            </a:r>
            <a:r>
              <a:rPr lang="es-MX" dirty="0" err="1" smtClean="0"/>
              <a:t>participant</a:t>
            </a:r>
            <a:r>
              <a:rPr lang="es-MX" dirty="0" smtClean="0"/>
              <a:t> are </a:t>
            </a:r>
            <a:r>
              <a:rPr lang="es-MX" dirty="0" err="1" smtClean="0"/>
              <a:t>receiving</a:t>
            </a:r>
            <a:r>
              <a:rPr lang="es-MX" dirty="0" smtClean="0"/>
              <a:t> </a:t>
            </a:r>
            <a:r>
              <a:rPr lang="es-MX" dirty="0" err="1" smtClean="0"/>
              <a:t>which</a:t>
            </a:r>
            <a:r>
              <a:rPr lang="es-MX" dirty="0" smtClean="0"/>
              <a:t> </a:t>
            </a:r>
            <a:r>
              <a:rPr lang="es-MX" dirty="0" err="1" smtClean="0"/>
              <a:t>treatment</a:t>
            </a:r>
            <a:r>
              <a:rPr lang="es-MX" dirty="0" smtClean="0"/>
              <a:t>. </a:t>
            </a:r>
            <a:r>
              <a:rPr lang="es-MX" dirty="0" err="1" smtClean="0"/>
              <a:t>Only</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knows</a:t>
            </a:r>
            <a:r>
              <a:rPr lang="es-MX" dirty="0" smtClean="0"/>
              <a:t> </a:t>
            </a:r>
            <a:r>
              <a:rPr lang="es-MX" dirty="0" err="1" smtClean="0"/>
              <a:t>the</a:t>
            </a:r>
            <a:r>
              <a:rPr lang="es-MX" dirty="0" smtClean="0"/>
              <a:t> </a:t>
            </a:r>
            <a:r>
              <a:rPr lang="es-MX" dirty="0" err="1" smtClean="0"/>
              <a:t>group</a:t>
            </a:r>
            <a:r>
              <a:rPr lang="es-MX" dirty="0" smtClean="0"/>
              <a:t> </a:t>
            </a:r>
            <a:r>
              <a:rPr lang="es-MX" dirty="0" err="1" smtClean="0"/>
              <a:t>assignment</a:t>
            </a:r>
            <a:r>
              <a:rPr lang="es-MX" dirty="0" smtClean="0"/>
              <a:t>.</a:t>
            </a:r>
          </a:p>
          <a:p>
            <a:pPr lvl="2"/>
            <a:endParaRPr lang="es-MX" dirty="0" smtClean="0"/>
          </a:p>
          <a:p>
            <a:pPr lvl="1"/>
            <a:r>
              <a:rPr lang="es-MX" dirty="0" err="1" smtClean="0"/>
              <a:t>If</a:t>
            </a:r>
            <a:r>
              <a:rPr lang="es-MX" dirty="0" smtClean="0"/>
              <a:t> </a:t>
            </a:r>
            <a:r>
              <a:rPr lang="es-MX" dirty="0" err="1" smtClean="0"/>
              <a:t>only</a:t>
            </a:r>
            <a:r>
              <a:rPr lang="es-MX" dirty="0" smtClean="0"/>
              <a:t> </a:t>
            </a:r>
            <a:r>
              <a:rPr lang="es-MX" dirty="0" err="1" smtClean="0"/>
              <a:t>one</a:t>
            </a:r>
            <a:r>
              <a:rPr lang="es-MX" dirty="0" smtClean="0"/>
              <a:t> of </a:t>
            </a:r>
            <a:r>
              <a:rPr lang="es-MX" dirty="0" err="1" smtClean="0"/>
              <a:t>these</a:t>
            </a:r>
            <a:r>
              <a:rPr lang="es-MX" dirty="0" smtClean="0"/>
              <a:t> </a:t>
            </a:r>
            <a:r>
              <a:rPr lang="es-MX" dirty="0" err="1" smtClean="0"/>
              <a:t>is</a:t>
            </a:r>
            <a:r>
              <a:rPr lang="es-MX" dirty="0" smtClean="0"/>
              <a:t> </a:t>
            </a:r>
            <a:r>
              <a:rPr lang="es-MX" dirty="0" err="1" smtClean="0"/>
              <a:t>met</a:t>
            </a:r>
            <a:r>
              <a:rPr lang="es-MX" dirty="0" smtClean="0"/>
              <a:t>, </a:t>
            </a:r>
            <a:r>
              <a:rPr lang="es-MX" dirty="0" err="1" smtClean="0"/>
              <a:t>then</a:t>
            </a:r>
            <a:r>
              <a:rPr lang="es-MX" dirty="0" smtClean="0"/>
              <a:t> </a:t>
            </a:r>
            <a:r>
              <a:rPr lang="es-MX" dirty="0" err="1" smtClean="0"/>
              <a:t>the</a:t>
            </a:r>
            <a:r>
              <a:rPr lang="es-MX" dirty="0" smtClean="0"/>
              <a:t> experimental </a:t>
            </a:r>
            <a:r>
              <a:rPr lang="es-MX" dirty="0" err="1" smtClean="0"/>
              <a:t>design</a:t>
            </a:r>
            <a:r>
              <a:rPr lang="es-MX" dirty="0" smtClean="0"/>
              <a:t> </a:t>
            </a:r>
            <a:r>
              <a:rPr lang="es-MX" dirty="0" err="1" smtClean="0"/>
              <a:t>is</a:t>
            </a:r>
            <a:r>
              <a:rPr lang="es-MX" dirty="0" smtClean="0"/>
              <a:t> </a:t>
            </a:r>
            <a:r>
              <a:rPr lang="es-MX" dirty="0" err="1" smtClean="0"/>
              <a:t>said</a:t>
            </a:r>
            <a:r>
              <a:rPr lang="es-MX" dirty="0" smtClean="0"/>
              <a:t> </a:t>
            </a:r>
            <a:r>
              <a:rPr lang="es-MX" dirty="0" err="1" smtClean="0"/>
              <a:t>to</a:t>
            </a:r>
            <a:r>
              <a:rPr lang="es-MX" dirty="0" smtClean="0"/>
              <a:t> </a:t>
            </a:r>
            <a:r>
              <a:rPr lang="es-MX" dirty="0" err="1" smtClean="0"/>
              <a:t>be</a:t>
            </a:r>
            <a:r>
              <a:rPr lang="es-MX" dirty="0" smtClean="0"/>
              <a:t> </a:t>
            </a:r>
            <a:r>
              <a:rPr lang="es-MX" b="1" dirty="0" err="1" smtClean="0">
                <a:solidFill>
                  <a:srgbClr val="FF0000"/>
                </a:solidFill>
              </a:rPr>
              <a:t>blind</a:t>
            </a:r>
            <a:r>
              <a:rPr lang="es-MX" dirty="0" smtClean="0"/>
              <a:t>.</a:t>
            </a:r>
          </a:p>
          <a:p>
            <a:pPr lvl="1"/>
            <a:r>
              <a:rPr lang="es-MX" dirty="0" err="1" smtClean="0"/>
              <a:t>If</a:t>
            </a:r>
            <a:r>
              <a:rPr lang="es-MX" dirty="0" smtClean="0"/>
              <a:t> </a:t>
            </a:r>
            <a:r>
              <a:rPr lang="es-MX" dirty="0" err="1" smtClean="0"/>
              <a:t>two</a:t>
            </a:r>
            <a:r>
              <a:rPr lang="es-MX" dirty="0" smtClean="0"/>
              <a:t> are </a:t>
            </a:r>
            <a:r>
              <a:rPr lang="es-MX" dirty="0" err="1" smtClean="0"/>
              <a:t>met</a:t>
            </a:r>
            <a:r>
              <a:rPr lang="es-MX" dirty="0" smtClean="0"/>
              <a:t>, </a:t>
            </a:r>
            <a:r>
              <a:rPr lang="es-MX" dirty="0" err="1" smtClean="0"/>
              <a:t>then</a:t>
            </a:r>
            <a:r>
              <a:rPr lang="es-MX" dirty="0" smtClean="0"/>
              <a:t> </a:t>
            </a:r>
            <a:r>
              <a:rPr lang="es-MX" dirty="0" err="1" smtClean="0"/>
              <a:t>it</a:t>
            </a:r>
            <a:r>
              <a:rPr lang="es-MX" dirty="0" smtClean="0"/>
              <a:t> </a:t>
            </a:r>
            <a:r>
              <a:rPr lang="es-MX" dirty="0" err="1" smtClean="0"/>
              <a:t>is</a:t>
            </a:r>
            <a:r>
              <a:rPr lang="es-MX" dirty="0" smtClean="0"/>
              <a:t> </a:t>
            </a:r>
            <a:r>
              <a:rPr lang="es-MX" dirty="0" err="1" smtClean="0"/>
              <a:t>said</a:t>
            </a:r>
            <a:r>
              <a:rPr lang="es-MX" dirty="0" smtClean="0"/>
              <a:t> </a:t>
            </a:r>
            <a:r>
              <a:rPr lang="es-MX" dirty="0" err="1" smtClean="0"/>
              <a:t>to</a:t>
            </a:r>
            <a:r>
              <a:rPr lang="es-MX" dirty="0" smtClean="0"/>
              <a:t> </a:t>
            </a:r>
            <a:r>
              <a:rPr lang="es-MX" dirty="0" err="1" smtClean="0"/>
              <a:t>be</a:t>
            </a:r>
            <a:r>
              <a:rPr lang="es-MX" dirty="0" smtClean="0"/>
              <a:t> </a:t>
            </a:r>
            <a:r>
              <a:rPr lang="es-MX" b="1" dirty="0" err="1" smtClean="0">
                <a:solidFill>
                  <a:srgbClr val="FF0000"/>
                </a:solidFill>
              </a:rPr>
              <a:t>double</a:t>
            </a:r>
            <a:r>
              <a:rPr lang="es-MX" b="1" dirty="0" smtClean="0">
                <a:solidFill>
                  <a:srgbClr val="FF0000"/>
                </a:solidFill>
              </a:rPr>
              <a:t> </a:t>
            </a:r>
            <a:r>
              <a:rPr lang="es-MX" b="1" dirty="0" err="1" smtClean="0">
                <a:solidFill>
                  <a:srgbClr val="FF0000"/>
                </a:solidFill>
              </a:rPr>
              <a:t>blind</a:t>
            </a:r>
            <a:r>
              <a:rPr lang="es-MX" dirty="0" smtClean="0"/>
              <a:t>.</a:t>
            </a:r>
          </a:p>
          <a:p>
            <a:pPr lvl="1"/>
            <a:r>
              <a:rPr lang="es-MX" dirty="0" err="1" smtClean="0"/>
              <a:t>If</a:t>
            </a:r>
            <a:r>
              <a:rPr lang="es-MX" dirty="0" smtClean="0"/>
              <a:t> </a:t>
            </a:r>
            <a:r>
              <a:rPr lang="es-MX" dirty="0" err="1" smtClean="0"/>
              <a:t>all</a:t>
            </a:r>
            <a:r>
              <a:rPr lang="es-MX" dirty="0" smtClean="0"/>
              <a:t> </a:t>
            </a:r>
            <a:r>
              <a:rPr lang="es-MX" dirty="0" err="1" smtClean="0"/>
              <a:t>three</a:t>
            </a:r>
            <a:r>
              <a:rPr lang="es-MX" dirty="0" smtClean="0"/>
              <a:t> are </a:t>
            </a:r>
            <a:r>
              <a:rPr lang="es-MX" dirty="0" err="1" smtClean="0"/>
              <a:t>met</a:t>
            </a:r>
            <a:r>
              <a:rPr lang="es-MX" dirty="0" smtClean="0"/>
              <a:t>, </a:t>
            </a:r>
            <a:r>
              <a:rPr lang="es-MX" dirty="0" err="1" smtClean="0"/>
              <a:t>then</a:t>
            </a:r>
            <a:r>
              <a:rPr lang="es-MX" dirty="0" smtClean="0"/>
              <a:t> </a:t>
            </a:r>
            <a:r>
              <a:rPr lang="es-MX" dirty="0" err="1" smtClean="0"/>
              <a:t>it</a:t>
            </a:r>
            <a:r>
              <a:rPr lang="es-MX" dirty="0" smtClean="0"/>
              <a:t> </a:t>
            </a:r>
            <a:r>
              <a:rPr lang="es-MX" dirty="0" err="1" smtClean="0"/>
              <a:t>is</a:t>
            </a:r>
            <a:r>
              <a:rPr lang="es-MX" dirty="0" smtClean="0"/>
              <a:t> </a:t>
            </a:r>
            <a:r>
              <a:rPr lang="es-MX" dirty="0" err="1" smtClean="0"/>
              <a:t>said</a:t>
            </a:r>
            <a:r>
              <a:rPr lang="es-MX" dirty="0" smtClean="0"/>
              <a:t> </a:t>
            </a:r>
            <a:r>
              <a:rPr lang="es-MX" dirty="0" err="1" smtClean="0"/>
              <a:t>to</a:t>
            </a:r>
            <a:r>
              <a:rPr lang="es-MX" dirty="0" smtClean="0"/>
              <a:t> </a:t>
            </a:r>
            <a:r>
              <a:rPr lang="es-MX" dirty="0" err="1" smtClean="0"/>
              <a:t>be</a:t>
            </a:r>
            <a:r>
              <a:rPr lang="es-MX" dirty="0" smtClean="0"/>
              <a:t> </a:t>
            </a:r>
            <a:r>
              <a:rPr lang="es-MX" b="1" dirty="0" smtClean="0">
                <a:solidFill>
                  <a:srgbClr val="FF0000"/>
                </a:solidFill>
              </a:rPr>
              <a:t>triple </a:t>
            </a:r>
            <a:r>
              <a:rPr lang="es-MX" b="1" dirty="0" err="1" smtClean="0">
                <a:solidFill>
                  <a:srgbClr val="FF0000"/>
                </a:solidFill>
              </a:rPr>
              <a:t>blind</a:t>
            </a:r>
            <a:r>
              <a:rPr lang="es-MX" dirty="0" smtClean="0"/>
              <a:t>.</a:t>
            </a:r>
          </a:p>
          <a:p>
            <a:pPr lvl="2"/>
            <a:r>
              <a:rPr lang="es-MX" dirty="0" err="1" smtClean="0"/>
              <a:t>Often</a:t>
            </a:r>
            <a:r>
              <a:rPr lang="es-MX" dirty="0" smtClean="0"/>
              <a:t> </a:t>
            </a:r>
            <a:r>
              <a:rPr lang="es-MX" dirty="0" err="1" smtClean="0"/>
              <a:t>this</a:t>
            </a:r>
            <a:r>
              <a:rPr lang="es-MX" dirty="0" smtClean="0"/>
              <a:t> </a:t>
            </a:r>
            <a:r>
              <a:rPr lang="es-MX" dirty="0" err="1" smtClean="0"/>
              <a:t>is</a:t>
            </a:r>
            <a:r>
              <a:rPr lang="es-MX" dirty="0" smtClean="0"/>
              <a:t> </a:t>
            </a:r>
            <a:r>
              <a:rPr lang="es-MX" dirty="0" err="1" smtClean="0"/>
              <a:t>the</a:t>
            </a:r>
            <a:r>
              <a:rPr lang="es-MX" dirty="0" smtClean="0"/>
              <a:t> </a:t>
            </a:r>
            <a:r>
              <a:rPr lang="es-MX" dirty="0" err="1" smtClean="0"/>
              <a:t>standard</a:t>
            </a:r>
            <a:r>
              <a:rPr lang="es-MX" dirty="0" smtClean="0"/>
              <a:t> </a:t>
            </a:r>
            <a:r>
              <a:rPr lang="es-MX" dirty="0" err="1" smtClean="0"/>
              <a:t>expected</a:t>
            </a:r>
            <a:r>
              <a:rPr lang="es-MX" dirty="0" smtClean="0"/>
              <a:t> in a </a:t>
            </a:r>
            <a:r>
              <a:rPr lang="es-MX" dirty="0" err="1" smtClean="0"/>
              <a:t>randomized</a:t>
            </a:r>
            <a:r>
              <a:rPr lang="es-MX" dirty="0" smtClean="0"/>
              <a:t> </a:t>
            </a:r>
            <a:r>
              <a:rPr lang="es-MX" dirty="0" err="1" smtClean="0"/>
              <a:t>controlled</a:t>
            </a:r>
            <a:r>
              <a:rPr lang="es-MX" dirty="0" smtClean="0"/>
              <a:t> trial (RCT).</a:t>
            </a:r>
          </a:p>
          <a:p>
            <a:pPr lvl="2"/>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84</a:t>
            </a:fld>
            <a:endParaRPr lang="es-E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Blinding</a:t>
            </a:r>
            <a:r>
              <a:rPr lang="es-MX" dirty="0" smtClean="0"/>
              <a:t> </a:t>
            </a:r>
            <a:r>
              <a:rPr lang="es-MX" dirty="0" err="1" smtClean="0"/>
              <a:t>or</a:t>
            </a:r>
            <a:r>
              <a:rPr lang="es-MX" dirty="0" smtClean="0"/>
              <a:t> </a:t>
            </a:r>
            <a:r>
              <a:rPr lang="es-MX" b="1" dirty="0" err="1" smtClean="0">
                <a:solidFill>
                  <a:srgbClr val="FF0000"/>
                </a:solidFill>
              </a:rPr>
              <a:t>masking</a:t>
            </a:r>
            <a:r>
              <a:rPr lang="es-MX" dirty="0" smtClean="0"/>
              <a:t>:</a:t>
            </a:r>
          </a:p>
          <a:p>
            <a:pPr lvl="1"/>
            <a:r>
              <a:rPr lang="es-MX" dirty="0" err="1" smtClean="0"/>
              <a:t>Blinding</a:t>
            </a:r>
            <a:r>
              <a:rPr lang="es-MX" dirty="0" smtClean="0"/>
              <a:t> reduces </a:t>
            </a:r>
            <a:r>
              <a:rPr lang="es-MX" dirty="0" err="1" smtClean="0"/>
              <a:t>the</a:t>
            </a:r>
            <a:r>
              <a:rPr lang="es-MX" dirty="0" smtClean="0"/>
              <a:t> </a:t>
            </a:r>
            <a:r>
              <a:rPr lang="es-MX" dirty="0" err="1" smtClean="0">
                <a:solidFill>
                  <a:schemeClr val="accent1"/>
                </a:solidFill>
              </a:rPr>
              <a:t>observer</a:t>
            </a:r>
            <a:r>
              <a:rPr lang="es-MX" dirty="0" smtClean="0">
                <a:solidFill>
                  <a:schemeClr val="accent1"/>
                </a:solidFill>
              </a:rPr>
              <a:t> </a:t>
            </a:r>
            <a:r>
              <a:rPr lang="es-MX" dirty="0" err="1" smtClean="0">
                <a:solidFill>
                  <a:schemeClr val="accent1"/>
                </a:solidFill>
              </a:rPr>
              <a:t>bias</a:t>
            </a:r>
            <a:r>
              <a:rPr lang="es-MX" dirty="0" smtClean="0"/>
              <a:t> and </a:t>
            </a:r>
            <a:r>
              <a:rPr lang="es-MX" dirty="0" err="1" smtClean="0"/>
              <a:t>the</a:t>
            </a:r>
            <a:r>
              <a:rPr lang="es-MX" dirty="0" smtClean="0"/>
              <a:t> </a:t>
            </a:r>
            <a:r>
              <a:rPr lang="es-MX" dirty="0" err="1" smtClean="0">
                <a:solidFill>
                  <a:schemeClr val="accent1"/>
                </a:solidFill>
              </a:rPr>
              <a:t>experimenter</a:t>
            </a:r>
            <a:r>
              <a:rPr lang="es-MX" dirty="0" smtClean="0">
                <a:solidFill>
                  <a:schemeClr val="accent1"/>
                </a:solidFill>
              </a:rPr>
              <a:t> </a:t>
            </a:r>
            <a:r>
              <a:rPr lang="es-MX" dirty="0" err="1" smtClean="0">
                <a:solidFill>
                  <a:schemeClr val="accent1"/>
                </a:solidFill>
              </a:rPr>
              <a:t>bias</a:t>
            </a:r>
            <a:r>
              <a:rPr lang="es-MX" dirty="0" smtClean="0"/>
              <a:t>, and in general </a:t>
            </a:r>
            <a:r>
              <a:rPr lang="es-MX" dirty="0" err="1" smtClean="0"/>
              <a:t>it</a:t>
            </a:r>
            <a:r>
              <a:rPr lang="es-MX" dirty="0" smtClean="0"/>
              <a:t> </a:t>
            </a:r>
            <a:r>
              <a:rPr lang="es-MX" dirty="0" err="1" smtClean="0"/>
              <a:t>also</a:t>
            </a:r>
            <a:r>
              <a:rPr lang="es-MX" dirty="0" smtClean="0"/>
              <a:t> reduces </a:t>
            </a:r>
            <a:r>
              <a:rPr lang="es-MX" dirty="0" err="1" smtClean="0"/>
              <a:t>the</a:t>
            </a:r>
            <a:r>
              <a:rPr lang="es-MX" dirty="0" smtClean="0"/>
              <a:t> </a:t>
            </a:r>
            <a:r>
              <a:rPr lang="es-MX" dirty="0" err="1" smtClean="0">
                <a:solidFill>
                  <a:schemeClr val="accent1"/>
                </a:solidFill>
              </a:rPr>
              <a:t>information</a:t>
            </a:r>
            <a:r>
              <a:rPr lang="es-MX" dirty="0" smtClean="0">
                <a:solidFill>
                  <a:schemeClr val="accent1"/>
                </a:solidFill>
              </a:rPr>
              <a:t> </a:t>
            </a:r>
            <a:r>
              <a:rPr lang="es-MX" dirty="0" err="1" smtClean="0">
                <a:solidFill>
                  <a:schemeClr val="accent1"/>
                </a:solidFill>
              </a:rPr>
              <a:t>bias</a:t>
            </a:r>
            <a:r>
              <a:rPr lang="es-MX" dirty="0" smtClean="0"/>
              <a:t> </a:t>
            </a:r>
            <a:r>
              <a:rPr lang="es-MX" dirty="0" err="1" smtClean="0"/>
              <a:t>ensuring</a:t>
            </a:r>
            <a:r>
              <a:rPr lang="es-MX" dirty="0" smtClean="0"/>
              <a:t> </a:t>
            </a:r>
            <a:r>
              <a:rPr lang="es-MX" dirty="0" err="1" smtClean="0"/>
              <a:t>that</a:t>
            </a:r>
            <a:r>
              <a:rPr lang="es-MX" dirty="0" smtClean="0"/>
              <a:t> </a:t>
            </a:r>
            <a:r>
              <a:rPr lang="es-MX" dirty="0" err="1" smtClean="0"/>
              <a:t>the</a:t>
            </a:r>
            <a:r>
              <a:rPr lang="es-MX" dirty="0" smtClean="0"/>
              <a:t> </a:t>
            </a:r>
            <a:r>
              <a:rPr lang="es-MX" dirty="0" err="1" smtClean="0"/>
              <a:t>support</a:t>
            </a:r>
            <a:r>
              <a:rPr lang="es-MX" dirty="0" smtClean="0"/>
              <a:t> </a:t>
            </a:r>
            <a:r>
              <a:rPr lang="es-MX" dirty="0" err="1" smtClean="0"/>
              <a:t>personnel</a:t>
            </a:r>
            <a:r>
              <a:rPr lang="es-MX" dirty="0" smtClean="0"/>
              <a:t> </a:t>
            </a:r>
            <a:r>
              <a:rPr lang="es-MX" dirty="0" err="1" smtClean="0"/>
              <a:t>does</a:t>
            </a:r>
            <a:r>
              <a:rPr lang="es-MX" dirty="0" smtClean="0"/>
              <a:t> </a:t>
            </a:r>
            <a:r>
              <a:rPr lang="es-MX" dirty="0" err="1" smtClean="0"/>
              <a:t>not</a:t>
            </a:r>
            <a:r>
              <a:rPr lang="es-MX" dirty="0" smtClean="0"/>
              <a:t> introduces </a:t>
            </a:r>
            <a:r>
              <a:rPr lang="es-MX" dirty="0" err="1" smtClean="0"/>
              <a:t>bias</a:t>
            </a:r>
            <a:r>
              <a:rPr lang="es-MX" dirty="0" smtClean="0"/>
              <a:t>.</a:t>
            </a:r>
          </a:p>
          <a:p>
            <a:pPr lvl="2"/>
            <a:r>
              <a:rPr lang="es-MX" dirty="0" smtClean="0"/>
              <a:t>In </a:t>
            </a:r>
            <a:r>
              <a:rPr lang="es-MX" dirty="0" err="1" smtClean="0"/>
              <a:t>clinical</a:t>
            </a:r>
            <a:r>
              <a:rPr lang="es-MX" dirty="0" smtClean="0"/>
              <a:t> </a:t>
            </a:r>
            <a:r>
              <a:rPr lang="es-MX" dirty="0" err="1" smtClean="0"/>
              <a:t>trials</a:t>
            </a:r>
            <a:r>
              <a:rPr lang="es-MX" dirty="0" smtClean="0"/>
              <a:t> </a:t>
            </a:r>
            <a:r>
              <a:rPr lang="es-MX" dirty="0" err="1" smtClean="0"/>
              <a:t>it</a:t>
            </a:r>
            <a:r>
              <a:rPr lang="es-MX" dirty="0" smtClean="0"/>
              <a:t> </a:t>
            </a:r>
            <a:r>
              <a:rPr lang="es-MX" dirty="0" err="1" smtClean="0"/>
              <a:t>further</a:t>
            </a:r>
            <a:r>
              <a:rPr lang="es-MX" dirty="0" smtClean="0"/>
              <a:t> reduces </a:t>
            </a:r>
            <a:r>
              <a:rPr lang="es-MX" dirty="0" err="1" smtClean="0"/>
              <a:t>the</a:t>
            </a:r>
            <a:r>
              <a:rPr lang="es-MX" dirty="0" smtClean="0"/>
              <a:t> placebo </a:t>
            </a:r>
            <a:r>
              <a:rPr lang="es-MX" dirty="0" err="1" smtClean="0"/>
              <a:t>effect</a:t>
            </a:r>
            <a:r>
              <a:rPr lang="es-MX" dirty="0" smtClean="0"/>
              <a:t>.</a:t>
            </a:r>
          </a:p>
          <a:p>
            <a:pPr lvl="2"/>
            <a:endParaRPr lang="es-MX" dirty="0" smtClean="0"/>
          </a:p>
          <a:p>
            <a:pPr lvl="1"/>
            <a:r>
              <a:rPr lang="es-MX" dirty="0" smtClean="0"/>
              <a:t>…</a:t>
            </a:r>
            <a:r>
              <a:rPr lang="es-MX" dirty="0" err="1" smtClean="0"/>
              <a:t>but</a:t>
            </a:r>
            <a:r>
              <a:rPr lang="es-MX" dirty="0" smtClean="0"/>
              <a:t> </a:t>
            </a:r>
            <a:r>
              <a:rPr lang="es-MX" dirty="0" err="1" smtClean="0"/>
              <a:t>the</a:t>
            </a:r>
            <a:r>
              <a:rPr lang="es-MX" dirty="0" smtClean="0"/>
              <a:t> </a:t>
            </a:r>
            <a:r>
              <a:rPr lang="es-MX" dirty="0" err="1" smtClean="0"/>
              <a:t>double</a:t>
            </a:r>
            <a:r>
              <a:rPr lang="es-MX" dirty="0" smtClean="0"/>
              <a:t> </a:t>
            </a:r>
            <a:r>
              <a:rPr lang="es-MX" dirty="0" err="1" smtClean="0"/>
              <a:t>blind</a:t>
            </a:r>
            <a:r>
              <a:rPr lang="es-MX" dirty="0" smtClean="0"/>
              <a:t>, </a:t>
            </a:r>
            <a:r>
              <a:rPr lang="es-MX" dirty="0" err="1" smtClean="0"/>
              <a:t>specially</a:t>
            </a:r>
            <a:r>
              <a:rPr lang="es-MX" dirty="0" smtClean="0"/>
              <a:t> in </a:t>
            </a:r>
            <a:r>
              <a:rPr lang="es-MX" dirty="0" err="1" smtClean="0"/>
              <a:t>clinical</a:t>
            </a:r>
            <a:r>
              <a:rPr lang="es-MX" dirty="0" smtClean="0"/>
              <a:t> </a:t>
            </a:r>
            <a:r>
              <a:rPr lang="es-MX" dirty="0" err="1" smtClean="0"/>
              <a:t>trials</a:t>
            </a:r>
            <a:r>
              <a:rPr lang="es-MX" dirty="0" smtClean="0"/>
              <a:t> </a:t>
            </a:r>
            <a:r>
              <a:rPr lang="es-MX" dirty="0" err="1" smtClean="0"/>
              <a:t>may</a:t>
            </a:r>
            <a:r>
              <a:rPr lang="es-MX" dirty="0" smtClean="0"/>
              <a:t> </a:t>
            </a:r>
            <a:r>
              <a:rPr lang="es-MX" dirty="0" err="1" smtClean="0"/>
              <a:t>have</a:t>
            </a:r>
            <a:r>
              <a:rPr lang="es-MX" dirty="0" smtClean="0"/>
              <a:t> moral </a:t>
            </a:r>
            <a:r>
              <a:rPr lang="es-MX" dirty="0" err="1" smtClean="0"/>
              <a:t>implications</a:t>
            </a:r>
            <a:r>
              <a:rPr lang="es-MX" dirty="0" smtClean="0"/>
              <a:t> </a:t>
            </a:r>
            <a:r>
              <a:rPr lang="es-MX" dirty="0" err="1" smtClean="0"/>
              <a:t>that</a:t>
            </a:r>
            <a:r>
              <a:rPr lang="es-MX" dirty="0" smtClean="0"/>
              <a:t> </a:t>
            </a:r>
            <a:r>
              <a:rPr lang="es-MX" dirty="0" err="1" smtClean="0"/>
              <a:t>have</a:t>
            </a:r>
            <a:r>
              <a:rPr lang="es-MX" dirty="0" smtClean="0"/>
              <a:t> </a:t>
            </a:r>
            <a:r>
              <a:rPr lang="es-MX" dirty="0" err="1" smtClean="0"/>
              <a:t>to</a:t>
            </a:r>
            <a:r>
              <a:rPr lang="es-MX" dirty="0" smtClean="0"/>
              <a:t> </a:t>
            </a:r>
            <a:r>
              <a:rPr lang="es-MX" dirty="0" err="1" smtClean="0"/>
              <a:t>be</a:t>
            </a:r>
            <a:r>
              <a:rPr lang="es-MX" dirty="0" smtClean="0"/>
              <a:t> </a:t>
            </a:r>
            <a:r>
              <a:rPr lang="es-MX" dirty="0" err="1" smtClean="0"/>
              <a:t>considered</a:t>
            </a:r>
            <a:r>
              <a:rPr lang="es-MX" dirty="0" smtClean="0"/>
              <a:t>.</a:t>
            </a:r>
          </a:p>
          <a:p>
            <a:pPr lvl="2"/>
            <a:r>
              <a:rPr lang="en-GB" dirty="0" smtClean="0"/>
              <a:t>http://www.filociencias.org/wiki/index.php?title=Dise%C3%B1o_ciego_y_doble_ciego</a:t>
            </a:r>
          </a:p>
          <a:p>
            <a:pPr lvl="1"/>
            <a:endParaRPr lang="es-MX" dirty="0" smtClean="0"/>
          </a:p>
          <a:p>
            <a:pPr lvl="1"/>
            <a:r>
              <a:rPr lang="es-MX" dirty="0" smtClean="0"/>
              <a:t>In </a:t>
            </a:r>
            <a:r>
              <a:rPr lang="es-MX" dirty="0" err="1" smtClean="0"/>
              <a:t>computer</a:t>
            </a:r>
            <a:r>
              <a:rPr lang="es-MX" dirty="0" smtClean="0"/>
              <a:t> </a:t>
            </a:r>
            <a:r>
              <a:rPr lang="es-MX" dirty="0" err="1" smtClean="0"/>
              <a:t>science</a:t>
            </a:r>
            <a:r>
              <a:rPr lang="es-MX" dirty="0" smtClean="0"/>
              <a:t>, </a:t>
            </a:r>
            <a:r>
              <a:rPr lang="es-MX" dirty="0" err="1" smtClean="0"/>
              <a:t>studies</a:t>
            </a:r>
            <a:r>
              <a:rPr lang="es-MX" dirty="0" smtClean="0"/>
              <a:t> are </a:t>
            </a:r>
            <a:r>
              <a:rPr lang="es-MX" dirty="0" err="1" smtClean="0"/>
              <a:t>often</a:t>
            </a:r>
            <a:r>
              <a:rPr lang="es-MX" dirty="0" smtClean="0"/>
              <a:t> </a:t>
            </a:r>
            <a:r>
              <a:rPr lang="es-MX" dirty="0" err="1" smtClean="0"/>
              <a:t>naturally</a:t>
            </a:r>
            <a:r>
              <a:rPr lang="es-MX" dirty="0" smtClean="0"/>
              <a:t> </a:t>
            </a:r>
            <a:r>
              <a:rPr lang="es-MX" dirty="0" err="1" smtClean="0"/>
              <a:t>double</a:t>
            </a:r>
            <a:r>
              <a:rPr lang="es-MX" dirty="0" smtClean="0"/>
              <a:t> </a:t>
            </a:r>
            <a:r>
              <a:rPr lang="es-MX" dirty="0" err="1" smtClean="0"/>
              <a:t>blind</a:t>
            </a:r>
            <a:r>
              <a:rPr lang="es-MX" dirty="0" smtClean="0"/>
              <a:t> </a:t>
            </a:r>
            <a:r>
              <a:rPr lang="es-MX" dirty="0" err="1" smtClean="0"/>
              <a:t>since</a:t>
            </a:r>
            <a:r>
              <a:rPr lang="es-MX" dirty="0" smtClean="0"/>
              <a:t> a software </a:t>
            </a:r>
            <a:r>
              <a:rPr lang="es-MX" dirty="0" err="1" smtClean="0"/>
              <a:t>piece</a:t>
            </a:r>
            <a:r>
              <a:rPr lang="es-MX" dirty="0" smtClean="0"/>
              <a:t> </a:t>
            </a:r>
            <a:r>
              <a:rPr lang="es-MX" dirty="0" err="1" smtClean="0"/>
              <a:t>should</a:t>
            </a:r>
            <a:r>
              <a:rPr lang="es-MX" dirty="0" smtClean="0"/>
              <a:t> </a:t>
            </a:r>
            <a:r>
              <a:rPr lang="es-MX" dirty="0" err="1" smtClean="0"/>
              <a:t>not</a:t>
            </a:r>
            <a:r>
              <a:rPr lang="es-MX" dirty="0" smtClean="0"/>
              <a:t> </a:t>
            </a:r>
            <a:r>
              <a:rPr lang="es-MX" dirty="0" err="1" smtClean="0"/>
              <a:t>interferen</a:t>
            </a:r>
            <a:r>
              <a:rPr lang="es-MX" dirty="0" smtClean="0"/>
              <a:t> </a:t>
            </a:r>
            <a:r>
              <a:rPr lang="es-MX" dirty="0" err="1" smtClean="0"/>
              <a:t>with</a:t>
            </a:r>
            <a:r>
              <a:rPr lang="es-MX" dirty="0" smtClean="0"/>
              <a:t> </a:t>
            </a:r>
            <a:r>
              <a:rPr lang="es-MX" dirty="0" err="1" smtClean="0"/>
              <a:t>the</a:t>
            </a:r>
            <a:r>
              <a:rPr lang="es-MX" dirty="0" smtClean="0"/>
              <a:t> </a:t>
            </a:r>
            <a:r>
              <a:rPr lang="es-MX" dirty="0" err="1" smtClean="0"/>
              <a:t>measurements</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85</a:t>
            </a:fld>
            <a:endParaRPr lang="es-E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Blinding</a:t>
            </a:r>
            <a:r>
              <a:rPr lang="es-MX" dirty="0" smtClean="0"/>
              <a:t> </a:t>
            </a:r>
            <a:r>
              <a:rPr lang="es-MX" dirty="0" err="1" smtClean="0"/>
              <a:t>or</a:t>
            </a:r>
            <a:r>
              <a:rPr lang="es-MX" dirty="0" smtClean="0"/>
              <a:t> </a:t>
            </a:r>
            <a:r>
              <a:rPr lang="es-MX" b="1" dirty="0" err="1" smtClean="0">
                <a:solidFill>
                  <a:srgbClr val="FF0000"/>
                </a:solidFill>
              </a:rPr>
              <a:t>masking</a:t>
            </a:r>
            <a:r>
              <a:rPr lang="es-MX" dirty="0" smtClean="0"/>
              <a:t>:</a:t>
            </a:r>
          </a:p>
          <a:p>
            <a:pPr lvl="1"/>
            <a:endParaRPr lang="es-MX" dirty="0" smtClean="0"/>
          </a:p>
          <a:p>
            <a:pPr lvl="1"/>
            <a:r>
              <a:rPr lang="es-MX" dirty="0" err="1" smtClean="0"/>
              <a:t>Recommended</a:t>
            </a:r>
            <a:r>
              <a:rPr lang="es-MX" dirty="0" smtClean="0"/>
              <a:t> </a:t>
            </a:r>
            <a:r>
              <a:rPr lang="es-MX" dirty="0" err="1" smtClean="0"/>
              <a:t>readings</a:t>
            </a:r>
            <a:r>
              <a:rPr lang="es-MX" dirty="0" smtClean="0"/>
              <a:t>:</a:t>
            </a:r>
          </a:p>
          <a:p>
            <a:pPr lvl="2"/>
            <a:r>
              <a:rPr lang="es-MX" dirty="0" err="1" smtClean="0"/>
              <a:t>Schulz</a:t>
            </a:r>
            <a:r>
              <a:rPr lang="es-MX" dirty="0" smtClean="0"/>
              <a:t> KF y </a:t>
            </a:r>
            <a:r>
              <a:rPr lang="es-MX" dirty="0" err="1" smtClean="0"/>
              <a:t>Grimes</a:t>
            </a:r>
            <a:r>
              <a:rPr lang="es-MX" dirty="0" smtClean="0"/>
              <a:t> DA “</a:t>
            </a:r>
            <a:r>
              <a:rPr lang="en-GB" dirty="0" smtClean="0"/>
              <a:t>Blinding in randomised trials: hiding who got what” Lancet 359:696-700</a:t>
            </a:r>
          </a:p>
          <a:p>
            <a:pPr lvl="2"/>
            <a:r>
              <a:rPr lang="es-MX" dirty="0" err="1" smtClean="0"/>
              <a:t>Altman</a:t>
            </a:r>
            <a:r>
              <a:rPr lang="es-MX" dirty="0" smtClean="0"/>
              <a:t> DG, </a:t>
            </a:r>
            <a:r>
              <a:rPr lang="es-MX" dirty="0" err="1" smtClean="0"/>
              <a:t>Schulz</a:t>
            </a:r>
            <a:r>
              <a:rPr lang="es-MX" dirty="0" smtClean="0"/>
              <a:t> KF “</a:t>
            </a:r>
            <a:r>
              <a:rPr lang="en-GB" dirty="0" smtClean="0"/>
              <a:t>Concealing treatment allocation in randomised trials” BMJ, 323:446-447</a:t>
            </a:r>
          </a:p>
          <a:p>
            <a:pPr lvl="2"/>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86</a:t>
            </a:fld>
            <a:endParaRPr lang="es-E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a:bodyPr>
          <a:lstStyle/>
          <a:p>
            <a:r>
              <a:rPr lang="es-MX" b="1" dirty="0" smtClean="0">
                <a:solidFill>
                  <a:srgbClr val="FF0000"/>
                </a:solidFill>
              </a:rPr>
              <a:t>Control</a:t>
            </a:r>
            <a:r>
              <a:rPr lang="es-MX" dirty="0" smtClean="0"/>
              <a:t>:</a:t>
            </a:r>
          </a:p>
          <a:p>
            <a:pPr lvl="1"/>
            <a:r>
              <a:rPr lang="es-MX" dirty="0" err="1" smtClean="0"/>
              <a:t>It</a:t>
            </a:r>
            <a:r>
              <a:rPr lang="es-MX" dirty="0" smtClean="0"/>
              <a:t> </a:t>
            </a:r>
            <a:r>
              <a:rPr lang="es-MX" dirty="0" err="1" smtClean="0"/>
              <a:t>enompasses</a:t>
            </a:r>
            <a:r>
              <a:rPr lang="es-MX" dirty="0" smtClean="0"/>
              <a:t> </a:t>
            </a:r>
            <a:r>
              <a:rPr lang="es-MX" dirty="0" err="1" smtClean="0"/>
              <a:t>all</a:t>
            </a:r>
            <a:r>
              <a:rPr lang="es-MX" dirty="0" smtClean="0"/>
              <a:t> </a:t>
            </a:r>
            <a:r>
              <a:rPr lang="es-MX" dirty="0" err="1" smtClean="0"/>
              <a:t>the</a:t>
            </a:r>
            <a:r>
              <a:rPr lang="es-MX" dirty="0" smtClean="0"/>
              <a:t> </a:t>
            </a:r>
            <a:r>
              <a:rPr lang="es-MX" dirty="0" err="1" smtClean="0"/>
              <a:t>efforts</a:t>
            </a:r>
            <a:r>
              <a:rPr lang="es-MX" dirty="0" smtClean="0"/>
              <a:t> </a:t>
            </a:r>
            <a:r>
              <a:rPr lang="es-MX" dirty="0" err="1" smtClean="0"/>
              <a:t>to</a:t>
            </a:r>
            <a:r>
              <a:rPr lang="es-MX" dirty="0" smtClean="0"/>
              <a:t> </a:t>
            </a:r>
            <a:r>
              <a:rPr lang="es-MX" dirty="0" err="1" smtClean="0"/>
              <a:t>ensure</a:t>
            </a:r>
            <a:r>
              <a:rPr lang="es-MX" dirty="0" smtClean="0"/>
              <a:t> experimental </a:t>
            </a:r>
            <a:r>
              <a:rPr lang="es-MX" dirty="0" err="1" smtClean="0"/>
              <a:t>units</a:t>
            </a:r>
            <a:r>
              <a:rPr lang="es-MX" dirty="0" smtClean="0"/>
              <a:t> </a:t>
            </a:r>
            <a:r>
              <a:rPr lang="es-MX" dirty="0" err="1" smtClean="0"/>
              <a:t>receive</a:t>
            </a:r>
            <a:r>
              <a:rPr lang="es-MX" dirty="0" smtClean="0"/>
              <a:t> </a:t>
            </a:r>
            <a:r>
              <a:rPr lang="es-MX" dirty="0" err="1" smtClean="0"/>
              <a:t>treatments</a:t>
            </a:r>
            <a:r>
              <a:rPr lang="es-MX" dirty="0" smtClean="0"/>
              <a:t> </a:t>
            </a:r>
            <a:r>
              <a:rPr lang="es-MX" dirty="0" err="1" smtClean="0"/>
              <a:t>that</a:t>
            </a:r>
            <a:r>
              <a:rPr lang="es-MX" dirty="0" smtClean="0"/>
              <a:t> are as </a:t>
            </a:r>
            <a:r>
              <a:rPr lang="es-MX" dirty="0" err="1" smtClean="0"/>
              <a:t>homogeneous</a:t>
            </a:r>
            <a:r>
              <a:rPr lang="es-MX" dirty="0" smtClean="0"/>
              <a:t> as </a:t>
            </a:r>
            <a:r>
              <a:rPr lang="es-MX" dirty="0" err="1" smtClean="0"/>
              <a:t>possible</a:t>
            </a:r>
            <a:r>
              <a:rPr lang="es-MX" dirty="0" smtClean="0"/>
              <a:t>.</a:t>
            </a:r>
          </a:p>
          <a:p>
            <a:pPr lvl="1"/>
            <a:endParaRPr lang="es-MX" dirty="0" smtClean="0"/>
          </a:p>
          <a:p>
            <a:pPr lvl="1"/>
            <a:r>
              <a:rPr lang="es-MX" dirty="0" smtClean="0"/>
              <a:t>Control reduces </a:t>
            </a:r>
            <a:r>
              <a:rPr lang="es-MX" dirty="0" err="1" smtClean="0"/>
              <a:t>the</a:t>
            </a:r>
            <a:r>
              <a:rPr lang="es-MX" dirty="0" smtClean="0"/>
              <a:t> </a:t>
            </a:r>
            <a:r>
              <a:rPr lang="es-MX" dirty="0" err="1" smtClean="0"/>
              <a:t>risk</a:t>
            </a:r>
            <a:r>
              <a:rPr lang="es-MX" dirty="0" smtClean="0"/>
              <a:t> of </a:t>
            </a:r>
            <a:r>
              <a:rPr lang="es-MX" dirty="0" err="1" smtClean="0"/>
              <a:t>latent</a:t>
            </a:r>
            <a:r>
              <a:rPr lang="es-MX" dirty="0" smtClean="0"/>
              <a:t> variables and </a:t>
            </a:r>
            <a:r>
              <a:rPr lang="es-MX" dirty="0" err="1" smtClean="0"/>
              <a:t>confounding</a:t>
            </a:r>
            <a:r>
              <a:rPr lang="es-MX" dirty="0" smtClean="0"/>
              <a:t> in general</a:t>
            </a:r>
          </a:p>
          <a:p>
            <a:pPr lvl="1"/>
            <a:endParaRPr lang="es-MX" dirty="0" smtClean="0"/>
          </a:p>
          <a:p>
            <a:pPr lvl="1"/>
            <a:r>
              <a:rPr lang="es-MX" dirty="0" err="1" smtClean="0"/>
              <a:t>Blinding</a:t>
            </a:r>
            <a:r>
              <a:rPr lang="es-MX" dirty="0" smtClean="0"/>
              <a:t> and </a:t>
            </a:r>
            <a:r>
              <a:rPr lang="es-MX" dirty="0" err="1" smtClean="0"/>
              <a:t>randomization</a:t>
            </a:r>
            <a:r>
              <a:rPr lang="es-MX" dirty="0" smtClean="0"/>
              <a:t> are </a:t>
            </a:r>
            <a:r>
              <a:rPr lang="es-MX" dirty="0" err="1" smtClean="0"/>
              <a:t>forms</a:t>
            </a:r>
            <a:r>
              <a:rPr lang="es-MX" dirty="0" smtClean="0"/>
              <a:t> of control</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87</a:t>
            </a:fld>
            <a:endParaRPr lang="es-E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lnSpcReduction="10000"/>
          </a:bodyPr>
          <a:lstStyle/>
          <a:p>
            <a:r>
              <a:rPr lang="es-MX" b="1" dirty="0" smtClean="0">
                <a:solidFill>
                  <a:srgbClr val="FF0000"/>
                </a:solidFill>
              </a:rPr>
              <a:t>Control</a:t>
            </a:r>
            <a:r>
              <a:rPr lang="es-MX" dirty="0" smtClean="0"/>
              <a:t>:</a:t>
            </a:r>
          </a:p>
          <a:p>
            <a:pPr lvl="1"/>
            <a:r>
              <a:rPr lang="es-MX" dirty="0" err="1" smtClean="0"/>
              <a:t>Controlled</a:t>
            </a:r>
            <a:r>
              <a:rPr lang="es-MX" dirty="0" smtClean="0"/>
              <a:t> </a:t>
            </a:r>
            <a:r>
              <a:rPr lang="es-MX" dirty="0" err="1" smtClean="0"/>
              <a:t>designs</a:t>
            </a:r>
            <a:r>
              <a:rPr lang="es-MX" dirty="0" smtClean="0"/>
              <a:t> </a:t>
            </a:r>
            <a:r>
              <a:rPr lang="es-MX" dirty="0" err="1" smtClean="0"/>
              <a:t>often</a:t>
            </a:r>
            <a:r>
              <a:rPr lang="es-MX" dirty="0" smtClean="0"/>
              <a:t> </a:t>
            </a:r>
            <a:r>
              <a:rPr lang="es-MX" dirty="0" err="1" smtClean="0"/>
              <a:t>involve</a:t>
            </a:r>
            <a:r>
              <a:rPr lang="es-MX" dirty="0" smtClean="0"/>
              <a:t> a </a:t>
            </a:r>
            <a:r>
              <a:rPr lang="es-MX" dirty="0" err="1" smtClean="0"/>
              <a:t>special</a:t>
            </a:r>
            <a:r>
              <a:rPr lang="es-MX" dirty="0" smtClean="0"/>
              <a:t> </a:t>
            </a:r>
            <a:r>
              <a:rPr lang="es-MX" dirty="0" err="1" smtClean="0"/>
              <a:t>treatment</a:t>
            </a:r>
            <a:r>
              <a:rPr lang="es-MX" dirty="0" smtClean="0"/>
              <a:t> </a:t>
            </a:r>
            <a:r>
              <a:rPr lang="es-MX" dirty="0" err="1" smtClean="0"/>
              <a:t>called</a:t>
            </a:r>
            <a:r>
              <a:rPr lang="es-MX" dirty="0" smtClean="0"/>
              <a:t> </a:t>
            </a:r>
            <a:r>
              <a:rPr lang="es-MX" dirty="0" smtClean="0">
                <a:solidFill>
                  <a:srgbClr val="FF0000"/>
                </a:solidFill>
              </a:rPr>
              <a:t>control</a:t>
            </a:r>
            <a:r>
              <a:rPr lang="es-MX" dirty="0" smtClean="0"/>
              <a:t> (</a:t>
            </a:r>
            <a:r>
              <a:rPr lang="es-MX" dirty="0" err="1" smtClean="0"/>
              <a:t>leading</a:t>
            </a:r>
            <a:r>
              <a:rPr lang="es-MX" dirty="0" smtClean="0"/>
              <a:t> </a:t>
            </a:r>
            <a:r>
              <a:rPr lang="es-MX" dirty="0" err="1" smtClean="0"/>
              <a:t>to</a:t>
            </a:r>
            <a:r>
              <a:rPr lang="es-MX" dirty="0" smtClean="0"/>
              <a:t> a </a:t>
            </a:r>
            <a:r>
              <a:rPr lang="es-MX" dirty="0" smtClean="0">
                <a:solidFill>
                  <a:srgbClr val="FF0000"/>
                </a:solidFill>
              </a:rPr>
              <a:t>control </a:t>
            </a:r>
            <a:r>
              <a:rPr lang="es-MX" dirty="0" err="1" smtClean="0">
                <a:solidFill>
                  <a:srgbClr val="FF0000"/>
                </a:solidFill>
              </a:rPr>
              <a:t>group</a:t>
            </a:r>
            <a:r>
              <a:rPr lang="es-MX" dirty="0" smtClean="0"/>
              <a:t> </a:t>
            </a:r>
            <a:r>
              <a:rPr lang="es-MX" dirty="0" err="1" smtClean="0"/>
              <a:t>or</a:t>
            </a:r>
            <a:r>
              <a:rPr lang="es-MX" dirty="0" smtClean="0"/>
              <a:t> </a:t>
            </a:r>
            <a:r>
              <a:rPr lang="es-MX" dirty="0" err="1" smtClean="0">
                <a:solidFill>
                  <a:srgbClr val="FF0000"/>
                </a:solidFill>
              </a:rPr>
              <a:t>baseline</a:t>
            </a:r>
            <a:r>
              <a:rPr lang="es-MX" dirty="0" smtClean="0"/>
              <a:t>)</a:t>
            </a:r>
          </a:p>
          <a:p>
            <a:pPr lvl="2"/>
            <a:r>
              <a:rPr lang="es-MX" dirty="0" err="1" smtClean="0"/>
              <a:t>This</a:t>
            </a:r>
            <a:r>
              <a:rPr lang="es-MX" dirty="0" smtClean="0"/>
              <a:t> </a:t>
            </a:r>
            <a:r>
              <a:rPr lang="es-MX" dirty="0" err="1" smtClean="0"/>
              <a:t>may</a:t>
            </a:r>
            <a:r>
              <a:rPr lang="es-MX" dirty="0" smtClean="0"/>
              <a:t> </a:t>
            </a:r>
            <a:r>
              <a:rPr lang="es-MX" dirty="0" err="1" smtClean="0"/>
              <a:t>be</a:t>
            </a:r>
            <a:r>
              <a:rPr lang="es-MX" dirty="0" smtClean="0"/>
              <a:t> a neutral </a:t>
            </a:r>
            <a:r>
              <a:rPr lang="es-MX" dirty="0" err="1" smtClean="0"/>
              <a:t>treatment</a:t>
            </a:r>
            <a:r>
              <a:rPr lang="es-MX" dirty="0" smtClean="0"/>
              <a:t> </a:t>
            </a:r>
            <a:r>
              <a:rPr lang="es-MX" dirty="0" err="1" smtClean="0"/>
              <a:t>e.g.</a:t>
            </a:r>
            <a:r>
              <a:rPr lang="es-MX" dirty="0" smtClean="0"/>
              <a:t> a placebo.</a:t>
            </a:r>
          </a:p>
          <a:p>
            <a:pPr lvl="1"/>
            <a:endParaRPr lang="es-MX" dirty="0" smtClean="0"/>
          </a:p>
          <a:p>
            <a:pPr lvl="1"/>
            <a:r>
              <a:rPr lang="es-MX" dirty="0" err="1" smtClean="0"/>
              <a:t>The</a:t>
            </a:r>
            <a:r>
              <a:rPr lang="es-MX" dirty="0" smtClean="0"/>
              <a:t> </a:t>
            </a:r>
            <a:r>
              <a:rPr lang="es-MX" dirty="0" err="1" smtClean="0"/>
              <a:t>design</a:t>
            </a:r>
            <a:r>
              <a:rPr lang="es-MX" dirty="0" smtClean="0"/>
              <a:t> of </a:t>
            </a:r>
            <a:r>
              <a:rPr lang="es-MX" dirty="0" err="1" smtClean="0"/>
              <a:t>the</a:t>
            </a:r>
            <a:r>
              <a:rPr lang="es-MX" dirty="0" smtClean="0"/>
              <a:t> control </a:t>
            </a:r>
            <a:r>
              <a:rPr lang="es-MX" dirty="0" err="1" smtClean="0"/>
              <a:t>group</a:t>
            </a:r>
            <a:r>
              <a:rPr lang="es-MX" dirty="0" smtClean="0"/>
              <a:t> </a:t>
            </a:r>
            <a:r>
              <a:rPr lang="es-MX" dirty="0" err="1" smtClean="0"/>
              <a:t>is</a:t>
            </a:r>
            <a:r>
              <a:rPr lang="es-MX" dirty="0" smtClean="0"/>
              <a:t> </a:t>
            </a:r>
            <a:r>
              <a:rPr lang="es-MX" dirty="0" err="1" smtClean="0"/>
              <a:t>often</a:t>
            </a:r>
            <a:r>
              <a:rPr lang="es-MX" dirty="0" smtClean="0"/>
              <a:t> as </a:t>
            </a:r>
            <a:r>
              <a:rPr lang="es-MX" dirty="0" err="1" smtClean="0"/>
              <a:t>complex</a:t>
            </a:r>
            <a:r>
              <a:rPr lang="es-MX" dirty="0" smtClean="0"/>
              <a:t> and </a:t>
            </a:r>
            <a:r>
              <a:rPr lang="es-MX" dirty="0" err="1" smtClean="0"/>
              <a:t>difficult</a:t>
            </a:r>
            <a:r>
              <a:rPr lang="es-MX" dirty="0" smtClean="0"/>
              <a:t> as </a:t>
            </a:r>
            <a:r>
              <a:rPr lang="es-MX" dirty="0" err="1" smtClean="0"/>
              <a:t>the</a:t>
            </a:r>
            <a:r>
              <a:rPr lang="es-MX" dirty="0" smtClean="0"/>
              <a:t> </a:t>
            </a:r>
            <a:r>
              <a:rPr lang="es-MX" dirty="0" err="1" smtClean="0"/>
              <a:t>design</a:t>
            </a:r>
            <a:r>
              <a:rPr lang="es-MX" dirty="0" smtClean="0"/>
              <a:t> of </a:t>
            </a:r>
            <a:r>
              <a:rPr lang="es-MX" dirty="0" err="1" smtClean="0"/>
              <a:t>the</a:t>
            </a:r>
            <a:r>
              <a:rPr lang="es-MX" dirty="0" smtClean="0"/>
              <a:t> </a:t>
            </a:r>
            <a:r>
              <a:rPr lang="es-MX" dirty="0" err="1" smtClean="0"/>
              <a:t>intervention</a:t>
            </a:r>
            <a:r>
              <a:rPr lang="es-MX" dirty="0" smtClean="0"/>
              <a:t> </a:t>
            </a:r>
            <a:r>
              <a:rPr lang="es-MX" dirty="0" err="1" smtClean="0"/>
              <a:t>group</a:t>
            </a:r>
            <a:r>
              <a:rPr lang="es-MX" dirty="0" smtClean="0"/>
              <a:t>. </a:t>
            </a:r>
            <a:r>
              <a:rPr lang="es-MX" dirty="0" err="1" smtClean="0"/>
              <a:t>However</a:t>
            </a:r>
            <a:r>
              <a:rPr lang="es-MX" dirty="0" smtClean="0"/>
              <a:t>, </a:t>
            </a:r>
            <a:r>
              <a:rPr lang="es-MX" dirty="0" err="1" smtClean="0"/>
              <a:t>unfortunately</a:t>
            </a:r>
            <a:r>
              <a:rPr lang="es-MX" dirty="0" smtClean="0"/>
              <a:t> </a:t>
            </a:r>
            <a:r>
              <a:rPr lang="es-MX" dirty="0" err="1" smtClean="0"/>
              <a:t>they</a:t>
            </a:r>
            <a:r>
              <a:rPr lang="es-MX" dirty="0" smtClean="0"/>
              <a:t> </a:t>
            </a:r>
            <a:r>
              <a:rPr lang="es-MX" dirty="0" err="1" smtClean="0"/>
              <a:t>often</a:t>
            </a:r>
            <a:r>
              <a:rPr lang="es-MX" dirty="0" smtClean="0"/>
              <a:t> </a:t>
            </a:r>
            <a:r>
              <a:rPr lang="es-MX" dirty="0" err="1" smtClean="0"/>
              <a:t>receive</a:t>
            </a:r>
            <a:r>
              <a:rPr lang="es-MX" dirty="0" smtClean="0"/>
              <a:t> </a:t>
            </a:r>
            <a:r>
              <a:rPr lang="es-MX" dirty="0" err="1" smtClean="0"/>
              <a:t>less</a:t>
            </a:r>
            <a:r>
              <a:rPr lang="es-MX" dirty="0" smtClean="0"/>
              <a:t> </a:t>
            </a:r>
            <a:r>
              <a:rPr lang="es-MX" dirty="0" err="1" smtClean="0"/>
              <a:t>attention</a:t>
            </a:r>
            <a:r>
              <a:rPr lang="es-MX" dirty="0" smtClean="0"/>
              <a:t> </a:t>
            </a:r>
            <a:r>
              <a:rPr lang="es-MX" dirty="0" err="1" smtClean="0"/>
              <a:t>than</a:t>
            </a:r>
            <a:r>
              <a:rPr lang="es-MX" dirty="0" smtClean="0"/>
              <a:t> </a:t>
            </a:r>
            <a:r>
              <a:rPr lang="es-MX" dirty="0" err="1" smtClean="0"/>
              <a:t>their</a:t>
            </a:r>
            <a:r>
              <a:rPr lang="es-MX" dirty="0" smtClean="0"/>
              <a:t> </a:t>
            </a:r>
            <a:r>
              <a:rPr lang="es-MX" dirty="0" err="1" smtClean="0"/>
              <a:t>intervention</a:t>
            </a:r>
            <a:r>
              <a:rPr lang="es-MX" dirty="0" smtClean="0"/>
              <a:t> </a:t>
            </a:r>
            <a:r>
              <a:rPr lang="es-MX" dirty="0" err="1" smtClean="0"/>
              <a:t>counterparts</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88</a:t>
            </a:fld>
            <a:endParaRPr lang="es-E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smtClean="0">
                <a:solidFill>
                  <a:srgbClr val="FF0000"/>
                </a:solidFill>
              </a:rPr>
              <a:t>Control</a:t>
            </a:r>
            <a:r>
              <a:rPr lang="es-MX" dirty="0" smtClean="0"/>
              <a:t>:</a:t>
            </a:r>
          </a:p>
          <a:p>
            <a:pPr lvl="1"/>
            <a:endParaRPr lang="es-MX" dirty="0" smtClean="0"/>
          </a:p>
          <a:p>
            <a:pPr lvl="1"/>
            <a:r>
              <a:rPr lang="es-MX" dirty="0" smtClean="0">
                <a:solidFill>
                  <a:srgbClr val="00B050"/>
                </a:solidFill>
              </a:rPr>
              <a:t>Control </a:t>
            </a:r>
            <a:r>
              <a:rPr lang="es-MX" dirty="0" err="1" smtClean="0">
                <a:solidFill>
                  <a:srgbClr val="00B050"/>
                </a:solidFill>
              </a:rPr>
              <a:t>is</a:t>
            </a:r>
            <a:r>
              <a:rPr lang="es-MX" dirty="0" smtClean="0">
                <a:solidFill>
                  <a:srgbClr val="00B050"/>
                </a:solidFill>
              </a:rPr>
              <a:t> </a:t>
            </a:r>
            <a:r>
              <a:rPr lang="es-MX" dirty="0" err="1" smtClean="0">
                <a:solidFill>
                  <a:srgbClr val="00B050"/>
                </a:solidFill>
              </a:rPr>
              <a:t>necessary</a:t>
            </a:r>
            <a:r>
              <a:rPr lang="es-MX" dirty="0" smtClean="0">
                <a:solidFill>
                  <a:srgbClr val="00B050"/>
                </a:solidFill>
              </a:rPr>
              <a:t> </a:t>
            </a:r>
            <a:r>
              <a:rPr lang="es-MX" dirty="0" err="1" smtClean="0">
                <a:solidFill>
                  <a:srgbClr val="00B050"/>
                </a:solidFill>
              </a:rPr>
              <a:t>to</a:t>
            </a:r>
            <a:r>
              <a:rPr lang="es-MX" dirty="0" smtClean="0">
                <a:solidFill>
                  <a:srgbClr val="00B050"/>
                </a:solidFill>
              </a:rPr>
              <a:t> </a:t>
            </a:r>
            <a:r>
              <a:rPr lang="es-MX" dirty="0" err="1" smtClean="0">
                <a:solidFill>
                  <a:srgbClr val="00B050"/>
                </a:solidFill>
              </a:rPr>
              <a:t>gurantee</a:t>
            </a:r>
            <a:r>
              <a:rPr lang="es-MX" dirty="0" smtClean="0">
                <a:solidFill>
                  <a:srgbClr val="00B050"/>
                </a:solidFill>
              </a:rPr>
              <a:t> </a:t>
            </a:r>
            <a:r>
              <a:rPr lang="es-MX" dirty="0" err="1" smtClean="0">
                <a:solidFill>
                  <a:srgbClr val="00B050"/>
                </a:solidFill>
              </a:rPr>
              <a:t>the</a:t>
            </a:r>
            <a:r>
              <a:rPr lang="es-MX" dirty="0" smtClean="0">
                <a:solidFill>
                  <a:srgbClr val="00B050"/>
                </a:solidFill>
              </a:rPr>
              <a:t> </a:t>
            </a:r>
            <a:r>
              <a:rPr lang="es-MX" dirty="0" err="1" smtClean="0">
                <a:solidFill>
                  <a:srgbClr val="00B050"/>
                </a:solidFill>
              </a:rPr>
              <a:t>consensus</a:t>
            </a:r>
            <a:r>
              <a:rPr lang="es-MX" dirty="0" smtClean="0">
                <a:solidFill>
                  <a:srgbClr val="00B050"/>
                </a:solidFill>
              </a:rPr>
              <a:t> of </a:t>
            </a:r>
            <a:r>
              <a:rPr lang="es-MX" dirty="0" err="1" smtClean="0">
                <a:solidFill>
                  <a:srgbClr val="00B050"/>
                </a:solidFill>
              </a:rPr>
              <a:t>the</a:t>
            </a:r>
            <a:r>
              <a:rPr lang="es-MX" dirty="0" smtClean="0">
                <a:solidFill>
                  <a:srgbClr val="00B050"/>
                </a:solidFill>
              </a:rPr>
              <a:t> </a:t>
            </a:r>
            <a:r>
              <a:rPr lang="es-MX" dirty="0" err="1" smtClean="0">
                <a:solidFill>
                  <a:srgbClr val="00B050"/>
                </a:solidFill>
              </a:rPr>
              <a:t>scientific</a:t>
            </a:r>
            <a:r>
              <a:rPr lang="es-MX" dirty="0" smtClean="0">
                <a:solidFill>
                  <a:srgbClr val="00B050"/>
                </a:solidFill>
              </a:rPr>
              <a:t> </a:t>
            </a:r>
            <a:r>
              <a:rPr lang="es-MX" dirty="0" err="1" smtClean="0">
                <a:solidFill>
                  <a:srgbClr val="00B050"/>
                </a:solidFill>
              </a:rPr>
              <a:t>community</a:t>
            </a:r>
            <a:r>
              <a:rPr lang="es-MX" dirty="0" smtClean="0">
                <a:solidFill>
                  <a:srgbClr val="00B050"/>
                </a:solidFill>
              </a:rPr>
              <a:t>.</a:t>
            </a:r>
          </a:p>
          <a:p>
            <a:pPr lvl="1"/>
            <a:endParaRPr lang="es-MX" dirty="0" smtClean="0"/>
          </a:p>
          <a:p>
            <a:pPr lvl="1"/>
            <a:r>
              <a:rPr lang="es-MX" dirty="0" err="1" smtClean="0"/>
              <a:t>It</a:t>
            </a:r>
            <a:r>
              <a:rPr lang="es-MX" dirty="0" smtClean="0"/>
              <a:t> </a:t>
            </a:r>
            <a:r>
              <a:rPr lang="es-MX" dirty="0" err="1" smtClean="0"/>
              <a:t>is</a:t>
            </a:r>
            <a:r>
              <a:rPr lang="es-MX" dirty="0" smtClean="0"/>
              <a:t> a </a:t>
            </a:r>
            <a:r>
              <a:rPr lang="es-MX" dirty="0" err="1" smtClean="0"/>
              <a:t>necessary</a:t>
            </a:r>
            <a:r>
              <a:rPr lang="es-MX" dirty="0" smtClean="0"/>
              <a:t> </a:t>
            </a:r>
            <a:r>
              <a:rPr lang="es-MX" dirty="0" err="1" smtClean="0"/>
              <a:t>but</a:t>
            </a:r>
            <a:r>
              <a:rPr lang="es-MX" dirty="0" smtClean="0"/>
              <a:t> </a:t>
            </a:r>
            <a:r>
              <a:rPr lang="es-MX" dirty="0" err="1" smtClean="0"/>
              <a:t>not</a:t>
            </a:r>
            <a:r>
              <a:rPr lang="es-MX" dirty="0" smtClean="0"/>
              <a:t> </a:t>
            </a:r>
            <a:r>
              <a:rPr lang="es-MX" dirty="0" err="1" smtClean="0"/>
              <a:t>sufficient</a:t>
            </a:r>
            <a:r>
              <a:rPr lang="es-MX" dirty="0" smtClean="0"/>
              <a:t> </a:t>
            </a:r>
            <a:r>
              <a:rPr lang="es-MX" dirty="0" err="1" smtClean="0"/>
              <a:t>condition</a:t>
            </a:r>
            <a:r>
              <a:rPr lang="es-MX" dirty="0" smtClean="0"/>
              <a:t> </a:t>
            </a:r>
            <a:r>
              <a:rPr lang="es-MX" dirty="0" err="1" smtClean="0"/>
              <a:t>to</a:t>
            </a:r>
            <a:r>
              <a:rPr lang="es-MX" dirty="0" smtClean="0"/>
              <a:t> </a:t>
            </a:r>
            <a:r>
              <a:rPr lang="es-MX" dirty="0" err="1" smtClean="0"/>
              <a:t>obtain</a:t>
            </a:r>
            <a:r>
              <a:rPr lang="es-MX" dirty="0" smtClean="0"/>
              <a:t> a </a:t>
            </a:r>
            <a:r>
              <a:rPr lang="es-MX" dirty="0" err="1" smtClean="0"/>
              <a:t>good</a:t>
            </a:r>
            <a:r>
              <a:rPr lang="es-MX" dirty="0" smtClean="0"/>
              <a:t> experimental </a:t>
            </a:r>
            <a:r>
              <a:rPr lang="es-MX" dirty="0" err="1" smtClean="0"/>
              <a:t>design</a:t>
            </a:r>
            <a:r>
              <a:rPr lang="es-MX" dirty="0" smtClean="0"/>
              <a:t> [SwanbornPG1996]</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89</a:t>
            </a:fld>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Excuse No. </a:t>
            </a:r>
            <a:r>
              <a:rPr lang="es-MX" dirty="0" smtClean="0"/>
              <a:t>6</a:t>
            </a:r>
            <a:endParaRPr lang="en-GB" dirty="0"/>
          </a:p>
        </p:txBody>
      </p:sp>
      <p:sp>
        <p:nvSpPr>
          <p:cNvPr id="3" name="2 Marcador de contenido"/>
          <p:cNvSpPr>
            <a:spLocks noGrp="1"/>
          </p:cNvSpPr>
          <p:nvPr>
            <p:ph idx="1"/>
          </p:nvPr>
        </p:nvSpPr>
        <p:spPr/>
        <p:txBody>
          <a:bodyPr>
            <a:normAutofit fontScale="77500" lnSpcReduction="20000"/>
          </a:bodyPr>
          <a:lstStyle/>
          <a:p>
            <a:r>
              <a:rPr lang="es-MX" dirty="0" err="1" smtClean="0"/>
              <a:t>The</a:t>
            </a:r>
            <a:r>
              <a:rPr lang="es-MX" dirty="0" smtClean="0"/>
              <a:t> </a:t>
            </a:r>
            <a:r>
              <a:rPr lang="es-MX" dirty="0" err="1" smtClean="0"/>
              <a:t>archetypical</a:t>
            </a:r>
            <a:r>
              <a:rPr lang="es-MX" dirty="0" smtClean="0"/>
              <a:t> </a:t>
            </a:r>
            <a:r>
              <a:rPr lang="es-MX" dirty="0" err="1" smtClean="0"/>
              <a:t>speech</a:t>
            </a:r>
            <a:r>
              <a:rPr lang="es-MX" dirty="0" smtClean="0"/>
              <a:t>:</a:t>
            </a:r>
          </a:p>
          <a:p>
            <a:pPr lvl="1"/>
            <a:r>
              <a:rPr lang="es-MX" dirty="0" smtClean="0"/>
              <a:t>“</a:t>
            </a:r>
            <a:r>
              <a:rPr lang="es-MX" dirty="0" err="1" smtClean="0"/>
              <a:t>I’m</a:t>
            </a:r>
            <a:r>
              <a:rPr lang="es-MX" dirty="0" smtClean="0"/>
              <a:t> a </a:t>
            </a:r>
            <a:r>
              <a:rPr lang="es-MX" dirty="0" err="1" smtClean="0"/>
              <a:t>hands-on</a:t>
            </a:r>
            <a:r>
              <a:rPr lang="es-MX" dirty="0" smtClean="0"/>
              <a:t> </a:t>
            </a:r>
            <a:r>
              <a:rPr lang="es-MX" dirty="0" err="1" smtClean="0"/>
              <a:t>guy</a:t>
            </a:r>
            <a:r>
              <a:rPr lang="es-MX" dirty="0" smtClean="0"/>
              <a:t>; </a:t>
            </a:r>
            <a:r>
              <a:rPr lang="es-MX" dirty="0" err="1" smtClean="0"/>
              <a:t>old</a:t>
            </a:r>
            <a:r>
              <a:rPr lang="es-MX" dirty="0" smtClean="0"/>
              <a:t> </a:t>
            </a:r>
            <a:r>
              <a:rPr lang="es-MX" dirty="0" err="1" smtClean="0"/>
              <a:t>Profs</a:t>
            </a:r>
            <a:r>
              <a:rPr lang="es-MX" dirty="0" smtClean="0"/>
              <a:t> in </a:t>
            </a:r>
            <a:r>
              <a:rPr lang="es-MX" dirty="0" err="1" smtClean="0"/>
              <a:t>their</a:t>
            </a:r>
            <a:r>
              <a:rPr lang="es-MX" dirty="0" smtClean="0"/>
              <a:t> </a:t>
            </a:r>
            <a:r>
              <a:rPr lang="es-MX" dirty="0" err="1" smtClean="0"/>
              <a:t>offices</a:t>
            </a:r>
            <a:r>
              <a:rPr lang="es-MX" dirty="0" smtClean="0"/>
              <a:t> </a:t>
            </a:r>
            <a:r>
              <a:rPr lang="es-MX" dirty="0" err="1" smtClean="0"/>
              <a:t>have</a:t>
            </a:r>
            <a:r>
              <a:rPr lang="es-MX" dirty="0" smtClean="0"/>
              <a:t> </a:t>
            </a:r>
            <a:r>
              <a:rPr lang="es-MX" dirty="0" err="1" smtClean="0"/>
              <a:t>forgot</a:t>
            </a:r>
            <a:r>
              <a:rPr lang="es-MX" dirty="0" smtClean="0"/>
              <a:t> </a:t>
            </a:r>
            <a:r>
              <a:rPr lang="es-MX" dirty="0" err="1" smtClean="0"/>
              <a:t>what</a:t>
            </a:r>
            <a:r>
              <a:rPr lang="es-MX" dirty="0" smtClean="0"/>
              <a:t> real </a:t>
            </a:r>
            <a:r>
              <a:rPr lang="es-MX" dirty="0" err="1" smtClean="0"/>
              <a:t>science</a:t>
            </a:r>
            <a:r>
              <a:rPr lang="es-MX" dirty="0" smtClean="0"/>
              <a:t> </a:t>
            </a:r>
            <a:r>
              <a:rPr lang="es-MX" dirty="0" err="1" smtClean="0"/>
              <a:t>is</a:t>
            </a:r>
            <a:r>
              <a:rPr lang="es-MX" dirty="0" smtClean="0"/>
              <a:t> </a:t>
            </a:r>
            <a:r>
              <a:rPr lang="es-MX" dirty="0" err="1" smtClean="0"/>
              <a:t>all</a:t>
            </a:r>
            <a:r>
              <a:rPr lang="es-MX" dirty="0" smtClean="0"/>
              <a:t> </a:t>
            </a:r>
            <a:r>
              <a:rPr lang="es-MX" dirty="0" err="1" smtClean="0"/>
              <a:t>about</a:t>
            </a:r>
            <a:r>
              <a:rPr lang="es-MX" dirty="0" smtClean="0"/>
              <a:t>.”</a:t>
            </a:r>
            <a:endParaRPr lang="es-MX" dirty="0" smtClean="0"/>
          </a:p>
          <a:p>
            <a:r>
              <a:rPr lang="es-MX" dirty="0" err="1" smtClean="0"/>
              <a:t>The</a:t>
            </a:r>
            <a:r>
              <a:rPr lang="es-MX" dirty="0" smtClean="0"/>
              <a:t> </a:t>
            </a:r>
            <a:r>
              <a:rPr lang="es-MX" dirty="0" err="1" smtClean="0"/>
              <a:t>point</a:t>
            </a:r>
            <a:r>
              <a:rPr lang="es-MX" dirty="0" smtClean="0"/>
              <a:t> </a:t>
            </a:r>
            <a:r>
              <a:rPr lang="es-MX" dirty="0" err="1" smtClean="0"/>
              <a:t>attempted</a:t>
            </a:r>
            <a:r>
              <a:rPr lang="es-MX" dirty="0" smtClean="0"/>
              <a:t>:</a:t>
            </a:r>
          </a:p>
          <a:p>
            <a:pPr lvl="1"/>
            <a:r>
              <a:rPr lang="es-MX" dirty="0" err="1" smtClean="0"/>
              <a:t>The</a:t>
            </a:r>
            <a:r>
              <a:rPr lang="es-MX" dirty="0" smtClean="0"/>
              <a:t> </a:t>
            </a:r>
            <a:r>
              <a:rPr lang="es-MX" dirty="0" err="1" smtClean="0"/>
              <a:t>scientific</a:t>
            </a:r>
            <a:r>
              <a:rPr lang="es-MX" dirty="0" smtClean="0"/>
              <a:t> </a:t>
            </a:r>
            <a:r>
              <a:rPr lang="es-MX" dirty="0" err="1" smtClean="0"/>
              <a:t>method</a:t>
            </a:r>
            <a:r>
              <a:rPr lang="es-MX" dirty="0" smtClean="0"/>
              <a:t> </a:t>
            </a:r>
            <a:r>
              <a:rPr lang="es-MX" dirty="0" err="1" smtClean="0"/>
              <a:t>is</a:t>
            </a:r>
            <a:r>
              <a:rPr lang="es-MX" dirty="0" smtClean="0"/>
              <a:t> </a:t>
            </a:r>
            <a:r>
              <a:rPr lang="es-MX" dirty="0" err="1" smtClean="0"/>
              <a:t>just</a:t>
            </a:r>
            <a:r>
              <a:rPr lang="es-MX" dirty="0" smtClean="0"/>
              <a:t> </a:t>
            </a:r>
            <a:r>
              <a:rPr lang="es-MX" dirty="0" err="1" smtClean="0"/>
              <a:t>for</a:t>
            </a:r>
            <a:r>
              <a:rPr lang="es-MX" dirty="0" smtClean="0"/>
              <a:t> </a:t>
            </a:r>
            <a:r>
              <a:rPr lang="es-MX" dirty="0" err="1" smtClean="0"/>
              <a:t>old</a:t>
            </a:r>
            <a:r>
              <a:rPr lang="es-MX" dirty="0" smtClean="0"/>
              <a:t> </a:t>
            </a:r>
            <a:r>
              <a:rPr lang="es-MX" dirty="0" err="1" smtClean="0"/>
              <a:t>people</a:t>
            </a:r>
            <a:r>
              <a:rPr lang="es-MX" dirty="0" smtClean="0"/>
              <a:t> in </a:t>
            </a:r>
            <a:r>
              <a:rPr lang="es-MX" dirty="0" err="1" smtClean="0"/>
              <a:t>their</a:t>
            </a:r>
            <a:r>
              <a:rPr lang="es-MX" dirty="0" smtClean="0"/>
              <a:t> </a:t>
            </a:r>
            <a:r>
              <a:rPr lang="es-MX" dirty="0" err="1" smtClean="0"/>
              <a:t>offices</a:t>
            </a:r>
            <a:r>
              <a:rPr lang="es-MX" dirty="0" smtClean="0"/>
              <a:t> and </a:t>
            </a:r>
            <a:r>
              <a:rPr lang="es-MX" dirty="0" err="1" smtClean="0"/>
              <a:t>isolated</a:t>
            </a:r>
            <a:r>
              <a:rPr lang="es-MX" dirty="0" smtClean="0"/>
              <a:t> </a:t>
            </a:r>
            <a:r>
              <a:rPr lang="es-MX" dirty="0" err="1" smtClean="0"/>
              <a:t>from</a:t>
            </a:r>
            <a:r>
              <a:rPr lang="es-MX" dirty="0" smtClean="0"/>
              <a:t> </a:t>
            </a:r>
            <a:r>
              <a:rPr lang="es-MX" dirty="0" err="1" smtClean="0"/>
              <a:t>the</a:t>
            </a:r>
            <a:r>
              <a:rPr lang="es-MX" dirty="0" smtClean="0"/>
              <a:t> real </a:t>
            </a:r>
            <a:r>
              <a:rPr lang="es-MX" dirty="0" err="1" smtClean="0"/>
              <a:t>world</a:t>
            </a:r>
            <a:r>
              <a:rPr lang="es-MX" dirty="0" smtClean="0"/>
              <a:t>; real </a:t>
            </a:r>
            <a:r>
              <a:rPr lang="es-MX" dirty="0" err="1" smtClean="0"/>
              <a:t>science</a:t>
            </a:r>
            <a:r>
              <a:rPr lang="es-MX" dirty="0" smtClean="0"/>
              <a:t> </a:t>
            </a:r>
            <a:r>
              <a:rPr lang="es-MX" dirty="0" err="1" smtClean="0"/>
              <a:t>is</a:t>
            </a:r>
            <a:r>
              <a:rPr lang="es-MX" dirty="0" smtClean="0"/>
              <a:t> in </a:t>
            </a:r>
            <a:r>
              <a:rPr lang="es-MX" dirty="0" err="1" smtClean="0"/>
              <a:t>the</a:t>
            </a:r>
            <a:r>
              <a:rPr lang="es-MX" dirty="0" smtClean="0"/>
              <a:t> </a:t>
            </a:r>
            <a:r>
              <a:rPr lang="es-MX" dirty="0" err="1" smtClean="0"/>
              <a:t>lab</a:t>
            </a:r>
            <a:endParaRPr lang="es-MX" dirty="0" smtClean="0"/>
          </a:p>
          <a:p>
            <a:r>
              <a:rPr lang="es-MX" dirty="0" err="1" smtClean="0"/>
              <a:t>The</a:t>
            </a:r>
            <a:r>
              <a:rPr lang="es-MX" dirty="0" smtClean="0"/>
              <a:t> </a:t>
            </a:r>
            <a:r>
              <a:rPr lang="es-MX" dirty="0" err="1" smtClean="0"/>
              <a:t>antidote</a:t>
            </a:r>
            <a:r>
              <a:rPr lang="es-MX" dirty="0" smtClean="0"/>
              <a:t>:</a:t>
            </a:r>
          </a:p>
          <a:p>
            <a:pPr lvl="1"/>
            <a:r>
              <a:rPr lang="es-MX" dirty="0" err="1" smtClean="0"/>
              <a:t>While</a:t>
            </a:r>
            <a:r>
              <a:rPr lang="es-MX" dirty="0" smtClean="0"/>
              <a:t> </a:t>
            </a:r>
            <a:r>
              <a:rPr lang="es-MX" dirty="0" err="1" smtClean="0"/>
              <a:t>you</a:t>
            </a:r>
            <a:r>
              <a:rPr lang="es-MX" dirty="0" smtClean="0"/>
              <a:t> are </a:t>
            </a:r>
            <a:r>
              <a:rPr lang="es-MX" dirty="0" err="1" smtClean="0"/>
              <a:t>absolutely</a:t>
            </a:r>
            <a:r>
              <a:rPr lang="es-MX" dirty="0" smtClean="0"/>
              <a:t> </a:t>
            </a:r>
            <a:r>
              <a:rPr lang="es-MX" dirty="0" err="1" smtClean="0"/>
              <a:t>right</a:t>
            </a:r>
            <a:r>
              <a:rPr lang="es-MX" dirty="0" smtClean="0"/>
              <a:t> </a:t>
            </a:r>
            <a:r>
              <a:rPr lang="es-MX" dirty="0" err="1" smtClean="0"/>
              <a:t>that</a:t>
            </a:r>
            <a:r>
              <a:rPr lang="es-MX" dirty="0" smtClean="0"/>
              <a:t> </a:t>
            </a:r>
            <a:r>
              <a:rPr lang="es-MX" dirty="0" err="1" smtClean="0"/>
              <a:t>science</a:t>
            </a:r>
            <a:r>
              <a:rPr lang="es-MX" dirty="0" smtClean="0"/>
              <a:t> </a:t>
            </a:r>
            <a:r>
              <a:rPr lang="es-MX" dirty="0" err="1" smtClean="0"/>
              <a:t>must</a:t>
            </a:r>
            <a:r>
              <a:rPr lang="es-MX" dirty="0" smtClean="0"/>
              <a:t> </a:t>
            </a:r>
            <a:r>
              <a:rPr lang="es-MX" dirty="0" err="1" smtClean="0"/>
              <a:t>be</a:t>
            </a:r>
            <a:r>
              <a:rPr lang="es-MX" dirty="0" smtClean="0"/>
              <a:t> </a:t>
            </a:r>
            <a:r>
              <a:rPr lang="es-MX" dirty="0" err="1" smtClean="0"/>
              <a:t>proved</a:t>
            </a:r>
            <a:r>
              <a:rPr lang="es-MX" dirty="0" smtClean="0"/>
              <a:t> in </a:t>
            </a:r>
            <a:r>
              <a:rPr lang="es-MX" dirty="0" err="1" smtClean="0"/>
              <a:t>the</a:t>
            </a:r>
            <a:r>
              <a:rPr lang="es-MX" dirty="0" smtClean="0"/>
              <a:t> </a:t>
            </a:r>
            <a:r>
              <a:rPr lang="es-MX" dirty="0" err="1" smtClean="0"/>
              <a:t>lab</a:t>
            </a:r>
            <a:r>
              <a:rPr lang="es-MX" dirty="0" smtClean="0"/>
              <a:t>…</a:t>
            </a:r>
          </a:p>
          <a:p>
            <a:pPr lvl="1"/>
            <a:r>
              <a:rPr lang="es-MX" dirty="0" err="1" smtClean="0"/>
              <a:t>You</a:t>
            </a:r>
            <a:r>
              <a:rPr lang="es-MX" dirty="0" smtClean="0"/>
              <a:t> </a:t>
            </a:r>
            <a:r>
              <a:rPr lang="es-MX" dirty="0" err="1" smtClean="0"/>
              <a:t>may</a:t>
            </a:r>
            <a:r>
              <a:rPr lang="es-MX" dirty="0" smtClean="0"/>
              <a:t> </a:t>
            </a:r>
            <a:r>
              <a:rPr lang="es-MX" dirty="0" err="1" smtClean="0"/>
              <a:t>be</a:t>
            </a:r>
            <a:r>
              <a:rPr lang="es-MX" dirty="0" smtClean="0"/>
              <a:t> </a:t>
            </a:r>
            <a:r>
              <a:rPr lang="es-MX" dirty="0" err="1" smtClean="0"/>
              <a:t>surprised</a:t>
            </a:r>
            <a:r>
              <a:rPr lang="es-MX" dirty="0" smtClean="0"/>
              <a:t> </a:t>
            </a:r>
            <a:r>
              <a:rPr lang="es-MX" dirty="0" err="1" smtClean="0"/>
              <a:t>to</a:t>
            </a:r>
            <a:r>
              <a:rPr lang="es-MX" dirty="0" smtClean="0"/>
              <a:t> </a:t>
            </a:r>
            <a:r>
              <a:rPr lang="es-MX" dirty="0" err="1" smtClean="0"/>
              <a:t>know</a:t>
            </a:r>
            <a:r>
              <a:rPr lang="es-MX" dirty="0" smtClean="0"/>
              <a:t> </a:t>
            </a:r>
            <a:r>
              <a:rPr lang="es-MX" dirty="0" err="1" smtClean="0"/>
              <a:t>that</a:t>
            </a:r>
            <a:r>
              <a:rPr lang="es-MX" dirty="0" smtClean="0"/>
              <a:t> “</a:t>
            </a:r>
            <a:r>
              <a:rPr lang="es-MX" dirty="0" err="1" smtClean="0"/>
              <a:t>some</a:t>
            </a:r>
            <a:r>
              <a:rPr lang="es-MX" dirty="0" smtClean="0"/>
              <a:t>” of </a:t>
            </a:r>
            <a:r>
              <a:rPr lang="es-MX" dirty="0" err="1" smtClean="0"/>
              <a:t>those</a:t>
            </a:r>
            <a:r>
              <a:rPr lang="es-MX" dirty="0" smtClean="0"/>
              <a:t> </a:t>
            </a:r>
            <a:r>
              <a:rPr lang="es-MX" dirty="0" err="1" smtClean="0"/>
              <a:t>old</a:t>
            </a:r>
            <a:r>
              <a:rPr lang="es-MX" dirty="0" smtClean="0"/>
              <a:t> </a:t>
            </a:r>
            <a:r>
              <a:rPr lang="es-MX" dirty="0" err="1" smtClean="0"/>
              <a:t>fellows</a:t>
            </a:r>
            <a:r>
              <a:rPr lang="es-MX" dirty="0" smtClean="0"/>
              <a:t> </a:t>
            </a:r>
            <a:r>
              <a:rPr lang="es-MX" dirty="0" err="1" smtClean="0"/>
              <a:t>had</a:t>
            </a:r>
            <a:r>
              <a:rPr lang="es-MX" dirty="0" smtClean="0"/>
              <a:t> </a:t>
            </a:r>
            <a:r>
              <a:rPr lang="es-MX" dirty="0" err="1" smtClean="0"/>
              <a:t>been</a:t>
            </a:r>
            <a:r>
              <a:rPr lang="es-MX" dirty="0" smtClean="0"/>
              <a:t> </a:t>
            </a:r>
            <a:r>
              <a:rPr lang="es-MX" dirty="0" err="1" smtClean="0"/>
              <a:t>young</a:t>
            </a:r>
            <a:r>
              <a:rPr lang="es-MX" dirty="0" smtClean="0"/>
              <a:t> once.</a:t>
            </a:r>
          </a:p>
          <a:p>
            <a:pPr lvl="1"/>
            <a:r>
              <a:rPr lang="es-MX" dirty="0" err="1" smtClean="0"/>
              <a:t>It</a:t>
            </a:r>
            <a:r>
              <a:rPr lang="es-MX" dirty="0" smtClean="0"/>
              <a:t> </a:t>
            </a:r>
            <a:r>
              <a:rPr lang="es-MX" dirty="0" err="1" smtClean="0"/>
              <a:t>is</a:t>
            </a:r>
            <a:r>
              <a:rPr lang="es-MX" dirty="0" smtClean="0"/>
              <a:t> </a:t>
            </a:r>
            <a:r>
              <a:rPr lang="es-MX" dirty="0" err="1" smtClean="0"/>
              <a:t>their</a:t>
            </a:r>
            <a:r>
              <a:rPr lang="es-MX" dirty="0" smtClean="0"/>
              <a:t> </a:t>
            </a:r>
            <a:r>
              <a:rPr lang="es-MX" dirty="0" err="1" smtClean="0"/>
              <a:t>experience</a:t>
            </a:r>
            <a:r>
              <a:rPr lang="es-MX" dirty="0" smtClean="0"/>
              <a:t> and </a:t>
            </a:r>
            <a:r>
              <a:rPr lang="es-MX" dirty="0" err="1" smtClean="0"/>
              <a:t>hard</a:t>
            </a:r>
            <a:r>
              <a:rPr lang="es-MX" dirty="0" smtClean="0"/>
              <a:t> </a:t>
            </a:r>
            <a:r>
              <a:rPr lang="es-MX" dirty="0" err="1" smtClean="0"/>
              <a:t>work</a:t>
            </a:r>
            <a:r>
              <a:rPr lang="es-MX" dirty="0" smtClean="0"/>
              <a:t> </a:t>
            </a:r>
            <a:r>
              <a:rPr lang="es-MX" dirty="0" err="1" smtClean="0"/>
              <a:t>who</a:t>
            </a:r>
            <a:r>
              <a:rPr lang="es-MX" dirty="0" smtClean="0"/>
              <a:t> </a:t>
            </a:r>
            <a:r>
              <a:rPr lang="es-MX" dirty="0" err="1" smtClean="0"/>
              <a:t>get</a:t>
            </a:r>
            <a:r>
              <a:rPr lang="es-MX" dirty="0" smtClean="0"/>
              <a:t> </a:t>
            </a:r>
            <a:r>
              <a:rPr lang="es-MX" dirty="0" err="1" smtClean="0"/>
              <a:t>them</a:t>
            </a:r>
            <a:r>
              <a:rPr lang="es-MX" dirty="0" smtClean="0"/>
              <a:t> </a:t>
            </a:r>
            <a:r>
              <a:rPr lang="es-MX" dirty="0" err="1" smtClean="0"/>
              <a:t>where</a:t>
            </a:r>
            <a:r>
              <a:rPr lang="es-MX" dirty="0" smtClean="0"/>
              <a:t> </a:t>
            </a:r>
            <a:r>
              <a:rPr lang="es-MX" dirty="0" err="1" smtClean="0"/>
              <a:t>they</a:t>
            </a:r>
            <a:r>
              <a:rPr lang="es-MX" dirty="0" smtClean="0"/>
              <a:t> are (</a:t>
            </a:r>
            <a:r>
              <a:rPr lang="es-MX" dirty="0" err="1" smtClean="0"/>
              <a:t>not</a:t>
            </a:r>
            <a:r>
              <a:rPr lang="es-MX" dirty="0" smtClean="0"/>
              <a:t> chance)…</a:t>
            </a:r>
          </a:p>
          <a:p>
            <a:pPr lvl="1"/>
            <a:r>
              <a:rPr lang="es-MX" dirty="0" smtClean="0"/>
              <a:t>…</a:t>
            </a:r>
            <a:r>
              <a:rPr lang="es-MX" dirty="0" err="1" smtClean="0"/>
              <a:t>not</a:t>
            </a:r>
            <a:r>
              <a:rPr lang="es-MX" dirty="0" smtClean="0"/>
              <a:t> </a:t>
            </a:r>
            <a:r>
              <a:rPr lang="es-MX" dirty="0" err="1" smtClean="0"/>
              <a:t>to</a:t>
            </a:r>
            <a:r>
              <a:rPr lang="es-MX" dirty="0" smtClean="0"/>
              <a:t> </a:t>
            </a:r>
            <a:r>
              <a:rPr lang="es-MX" dirty="0" err="1" smtClean="0"/>
              <a:t>mention</a:t>
            </a:r>
            <a:r>
              <a:rPr lang="es-MX" dirty="0" smtClean="0"/>
              <a:t> </a:t>
            </a:r>
            <a:r>
              <a:rPr lang="es-MX" dirty="0" err="1" smtClean="0"/>
              <a:t>that</a:t>
            </a:r>
            <a:r>
              <a:rPr lang="es-MX" dirty="0" smtClean="0"/>
              <a:t> </a:t>
            </a:r>
            <a:r>
              <a:rPr lang="es-MX" dirty="0" err="1" smtClean="0"/>
              <a:t>before</a:t>
            </a:r>
            <a:r>
              <a:rPr lang="es-MX" dirty="0" smtClean="0"/>
              <a:t> </a:t>
            </a:r>
            <a:r>
              <a:rPr lang="es-MX" dirty="0" err="1" smtClean="0"/>
              <a:t>they</a:t>
            </a:r>
            <a:r>
              <a:rPr lang="es-MX" dirty="0" smtClean="0"/>
              <a:t> </a:t>
            </a:r>
            <a:r>
              <a:rPr lang="es-MX" dirty="0" err="1" smtClean="0"/>
              <a:t>got</a:t>
            </a:r>
            <a:r>
              <a:rPr lang="es-MX" dirty="0" smtClean="0"/>
              <a:t> </a:t>
            </a:r>
            <a:r>
              <a:rPr lang="es-MX" dirty="0" err="1" smtClean="0"/>
              <a:t>there</a:t>
            </a:r>
            <a:r>
              <a:rPr lang="es-MX" dirty="0" smtClean="0"/>
              <a:t>, </a:t>
            </a:r>
            <a:r>
              <a:rPr lang="es-MX" dirty="0" err="1" smtClean="0"/>
              <a:t>they</a:t>
            </a:r>
            <a:r>
              <a:rPr lang="es-MX" dirty="0" smtClean="0"/>
              <a:t> </a:t>
            </a:r>
            <a:r>
              <a:rPr lang="es-MX" dirty="0" err="1" smtClean="0"/>
              <a:t>have</a:t>
            </a:r>
            <a:r>
              <a:rPr lang="es-MX" dirty="0" smtClean="0"/>
              <a:t> </a:t>
            </a:r>
            <a:r>
              <a:rPr lang="es-MX" dirty="0" err="1" smtClean="0"/>
              <a:t>had</a:t>
            </a:r>
            <a:r>
              <a:rPr lang="es-MX" dirty="0" smtClean="0"/>
              <a:t> </a:t>
            </a:r>
            <a:r>
              <a:rPr lang="es-MX" dirty="0" err="1" smtClean="0"/>
              <a:t>to</a:t>
            </a:r>
            <a:r>
              <a:rPr lang="es-MX" dirty="0" smtClean="0"/>
              <a:t> </a:t>
            </a:r>
            <a:r>
              <a:rPr lang="es-MX" dirty="0" err="1" smtClean="0"/>
              <a:t>proved</a:t>
            </a:r>
            <a:r>
              <a:rPr lang="es-MX" dirty="0" smtClean="0"/>
              <a:t> </a:t>
            </a:r>
            <a:r>
              <a:rPr lang="es-MX" dirty="0" err="1" smtClean="0"/>
              <a:t>themselves</a:t>
            </a:r>
            <a:r>
              <a:rPr lang="es-MX" dirty="0" smtClean="0"/>
              <a:t> in </a:t>
            </a:r>
            <a:r>
              <a:rPr lang="es-MX" dirty="0" err="1" smtClean="0"/>
              <a:t>the</a:t>
            </a:r>
            <a:r>
              <a:rPr lang="es-MX" dirty="0" smtClean="0"/>
              <a:t> </a:t>
            </a:r>
            <a:r>
              <a:rPr lang="es-MX" dirty="0" err="1" smtClean="0"/>
              <a:t>lab</a:t>
            </a:r>
            <a:r>
              <a:rPr lang="es-MX" dirty="0" smtClean="0"/>
              <a:t>!</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a:t>
            </a:fld>
            <a:endParaRPr lang="es-E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lstStyle/>
          <a:p>
            <a:r>
              <a:rPr lang="es-MX" b="1" dirty="0" err="1" smtClean="0">
                <a:solidFill>
                  <a:srgbClr val="FF0000"/>
                </a:solidFill>
              </a:rPr>
              <a:t>Reliability</a:t>
            </a:r>
            <a:r>
              <a:rPr lang="es-MX" dirty="0" smtClean="0"/>
              <a:t>:</a:t>
            </a:r>
          </a:p>
          <a:p>
            <a:pPr lvl="1"/>
            <a:endParaRPr lang="es-MX" dirty="0" smtClean="0"/>
          </a:p>
          <a:p>
            <a:pPr lvl="1"/>
            <a:r>
              <a:rPr lang="es-MX" dirty="0" err="1" smtClean="0"/>
              <a:t>An</a:t>
            </a:r>
            <a:r>
              <a:rPr lang="es-MX" dirty="0" smtClean="0"/>
              <a:t> </a:t>
            </a:r>
            <a:r>
              <a:rPr lang="es-MX" dirty="0" err="1" smtClean="0"/>
              <a:t>experiment</a:t>
            </a:r>
            <a:r>
              <a:rPr lang="es-MX" dirty="0" smtClean="0"/>
              <a:t> </a:t>
            </a:r>
            <a:r>
              <a:rPr lang="es-MX" dirty="0" err="1" smtClean="0"/>
              <a:t>is</a:t>
            </a:r>
            <a:r>
              <a:rPr lang="es-MX" dirty="0" smtClean="0"/>
              <a:t> </a:t>
            </a:r>
            <a:r>
              <a:rPr lang="es-MX" dirty="0" err="1" smtClean="0"/>
              <a:t>reliable</a:t>
            </a:r>
            <a:r>
              <a:rPr lang="es-MX" dirty="0" smtClean="0"/>
              <a:t> </a:t>
            </a:r>
            <a:r>
              <a:rPr lang="es-MX" dirty="0" err="1" smtClean="0"/>
              <a:t>if</a:t>
            </a:r>
            <a:r>
              <a:rPr lang="es-MX" dirty="0" smtClean="0"/>
              <a:t> </a:t>
            </a:r>
            <a:r>
              <a:rPr lang="es-MX" dirty="0" err="1" smtClean="0"/>
              <a:t>it</a:t>
            </a:r>
            <a:r>
              <a:rPr lang="es-MX" dirty="0" smtClean="0"/>
              <a:t> </a:t>
            </a:r>
            <a:r>
              <a:rPr lang="es-MX" dirty="0" err="1" smtClean="0"/>
              <a:t>is</a:t>
            </a:r>
            <a:r>
              <a:rPr lang="es-MX" dirty="0" smtClean="0"/>
              <a:t> </a:t>
            </a:r>
            <a:r>
              <a:rPr lang="es-MX" dirty="0" err="1" smtClean="0"/>
              <a:t>independent</a:t>
            </a:r>
            <a:r>
              <a:rPr lang="es-MX" dirty="0" smtClean="0"/>
              <a:t> of [SwanbornPG1996]:</a:t>
            </a:r>
          </a:p>
          <a:p>
            <a:pPr lvl="2"/>
            <a:r>
              <a:rPr lang="es-MX" dirty="0" err="1" smtClean="0"/>
              <a:t>The</a:t>
            </a:r>
            <a:r>
              <a:rPr lang="es-MX" dirty="0" smtClean="0"/>
              <a:t> </a:t>
            </a:r>
            <a:r>
              <a:rPr lang="es-MX" dirty="0" err="1" smtClean="0"/>
              <a:t>researcher</a:t>
            </a:r>
            <a:endParaRPr lang="es-MX" dirty="0" smtClean="0"/>
          </a:p>
          <a:p>
            <a:pPr lvl="2"/>
            <a:r>
              <a:rPr lang="es-MX" dirty="0" err="1" smtClean="0"/>
              <a:t>The</a:t>
            </a:r>
            <a:r>
              <a:rPr lang="es-MX" dirty="0" smtClean="0"/>
              <a:t> time of </a:t>
            </a:r>
            <a:r>
              <a:rPr lang="es-MX" dirty="0" err="1" smtClean="0"/>
              <a:t>its</a:t>
            </a:r>
            <a:r>
              <a:rPr lang="es-MX" dirty="0" smtClean="0"/>
              <a:t> </a:t>
            </a:r>
            <a:r>
              <a:rPr lang="es-MX" dirty="0" err="1" smtClean="0"/>
              <a:t>execution</a:t>
            </a:r>
            <a:endParaRPr lang="es-MX" dirty="0" smtClean="0"/>
          </a:p>
          <a:p>
            <a:pPr lvl="2"/>
            <a:r>
              <a:rPr lang="es-MX" dirty="0" err="1" smtClean="0"/>
              <a:t>The</a:t>
            </a:r>
            <a:r>
              <a:rPr lang="es-MX" dirty="0" smtClean="0"/>
              <a:t> </a:t>
            </a:r>
            <a:r>
              <a:rPr lang="es-MX" dirty="0" err="1" smtClean="0"/>
              <a:t>measuring</a:t>
            </a:r>
            <a:r>
              <a:rPr lang="es-MX" dirty="0" smtClean="0"/>
              <a:t> </a:t>
            </a:r>
            <a:r>
              <a:rPr lang="es-MX" dirty="0" err="1" smtClean="0"/>
              <a:t>device</a:t>
            </a:r>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90</a:t>
            </a:fld>
            <a:endParaRPr lang="es-E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a:bodyPr>
          <a:lstStyle/>
          <a:p>
            <a:pPr lvl="1"/>
            <a:r>
              <a:rPr lang="es-MX" b="1" dirty="0" err="1" smtClean="0">
                <a:solidFill>
                  <a:srgbClr val="FF0000"/>
                </a:solidFill>
              </a:rPr>
              <a:t>Validity</a:t>
            </a:r>
            <a:r>
              <a:rPr lang="es-MX" dirty="0" smtClean="0"/>
              <a:t>:</a:t>
            </a:r>
          </a:p>
          <a:p>
            <a:pPr lvl="2"/>
            <a:r>
              <a:rPr lang="es-MX" dirty="0" err="1" smtClean="0"/>
              <a:t>The</a:t>
            </a:r>
            <a:r>
              <a:rPr lang="es-MX" dirty="0" smtClean="0"/>
              <a:t> </a:t>
            </a:r>
            <a:r>
              <a:rPr lang="es-MX" dirty="0" err="1" smtClean="0"/>
              <a:t>validity</a:t>
            </a:r>
            <a:r>
              <a:rPr lang="es-MX" dirty="0" smtClean="0"/>
              <a:t> of </a:t>
            </a:r>
            <a:r>
              <a:rPr lang="es-MX" dirty="0" err="1" smtClean="0"/>
              <a:t>an</a:t>
            </a:r>
            <a:r>
              <a:rPr lang="es-MX" dirty="0" smtClean="0"/>
              <a:t> </a:t>
            </a:r>
            <a:r>
              <a:rPr lang="es-MX" dirty="0" err="1" smtClean="0"/>
              <a:t>experiment</a:t>
            </a:r>
            <a:r>
              <a:rPr lang="es-MX" dirty="0" smtClean="0"/>
              <a:t> </a:t>
            </a:r>
            <a:r>
              <a:rPr lang="es-MX" dirty="0" err="1" smtClean="0"/>
              <a:t>indicates</a:t>
            </a:r>
            <a:r>
              <a:rPr lang="es-MX" dirty="0" smtClean="0"/>
              <a:t> </a:t>
            </a:r>
            <a:r>
              <a:rPr lang="es-MX" dirty="0" err="1" smtClean="0"/>
              <a:t>how</a:t>
            </a:r>
            <a:r>
              <a:rPr lang="es-MX" dirty="0" smtClean="0"/>
              <a:t> </a:t>
            </a:r>
            <a:r>
              <a:rPr lang="es-MX" dirty="0" err="1" smtClean="0"/>
              <a:t>the</a:t>
            </a:r>
            <a:r>
              <a:rPr lang="es-MX" dirty="0" smtClean="0"/>
              <a:t> </a:t>
            </a:r>
            <a:r>
              <a:rPr lang="es-MX" dirty="0" err="1" smtClean="0"/>
              <a:t>propositions</a:t>
            </a:r>
            <a:r>
              <a:rPr lang="es-MX" dirty="0" smtClean="0"/>
              <a:t>, </a:t>
            </a:r>
            <a:r>
              <a:rPr lang="es-MX" dirty="0" err="1" smtClean="0"/>
              <a:t>claims</a:t>
            </a:r>
            <a:r>
              <a:rPr lang="es-MX" dirty="0" smtClean="0"/>
              <a:t> </a:t>
            </a:r>
            <a:r>
              <a:rPr lang="es-MX" dirty="0" err="1" smtClean="0"/>
              <a:t>or</a:t>
            </a:r>
            <a:r>
              <a:rPr lang="es-MX" dirty="0" smtClean="0"/>
              <a:t> </a:t>
            </a:r>
            <a:r>
              <a:rPr lang="es-MX" dirty="0" err="1" smtClean="0"/>
              <a:t>statement</a:t>
            </a:r>
            <a:r>
              <a:rPr lang="es-MX" dirty="0" smtClean="0"/>
              <a:t> </a:t>
            </a:r>
            <a:r>
              <a:rPr lang="es-MX" dirty="0" err="1" smtClean="0"/>
              <a:t>constitute</a:t>
            </a:r>
            <a:r>
              <a:rPr lang="es-MX" dirty="0" smtClean="0"/>
              <a:t> and/</a:t>
            </a:r>
            <a:r>
              <a:rPr lang="es-MX" dirty="0" err="1" smtClean="0"/>
              <a:t>or</a:t>
            </a:r>
            <a:r>
              <a:rPr lang="es-MX" dirty="0" smtClean="0"/>
              <a:t> </a:t>
            </a:r>
            <a:r>
              <a:rPr lang="es-MX" dirty="0" err="1" smtClean="0"/>
              <a:t>explain</a:t>
            </a:r>
            <a:r>
              <a:rPr lang="es-MX" dirty="0" smtClean="0"/>
              <a:t> </a:t>
            </a:r>
            <a:r>
              <a:rPr lang="es-MX" dirty="0" err="1" smtClean="0"/>
              <a:t>the</a:t>
            </a:r>
            <a:r>
              <a:rPr lang="es-MX" dirty="0" smtClean="0"/>
              <a:t> </a:t>
            </a:r>
            <a:r>
              <a:rPr lang="es-MX" dirty="0" err="1" smtClean="0"/>
              <a:t>empircal</a:t>
            </a:r>
            <a:r>
              <a:rPr lang="es-MX" dirty="0" smtClean="0"/>
              <a:t> </a:t>
            </a:r>
            <a:r>
              <a:rPr lang="es-MX" dirty="0" err="1" smtClean="0"/>
              <a:t>world</a:t>
            </a:r>
            <a:r>
              <a:rPr lang="es-MX" dirty="0" smtClean="0"/>
              <a:t> in a </a:t>
            </a:r>
            <a:r>
              <a:rPr lang="es-MX" dirty="0" err="1" smtClean="0"/>
              <a:t>correct</a:t>
            </a:r>
            <a:r>
              <a:rPr lang="es-MX" dirty="0" smtClean="0"/>
              <a:t> </a:t>
            </a:r>
            <a:r>
              <a:rPr lang="es-MX" dirty="0" err="1" smtClean="0"/>
              <a:t>way</a:t>
            </a:r>
            <a:r>
              <a:rPr lang="es-MX" dirty="0" smtClean="0"/>
              <a:t>, free of </a:t>
            </a:r>
            <a:r>
              <a:rPr lang="es-MX" dirty="0" err="1" smtClean="0"/>
              <a:t>bias</a:t>
            </a:r>
            <a:r>
              <a:rPr lang="es-MX" dirty="0" smtClean="0"/>
              <a:t> and </a:t>
            </a:r>
            <a:r>
              <a:rPr lang="es-MX" dirty="0" err="1" smtClean="0"/>
              <a:t>systematic</a:t>
            </a:r>
            <a:r>
              <a:rPr lang="es-MX" dirty="0" smtClean="0"/>
              <a:t> </a:t>
            </a:r>
            <a:r>
              <a:rPr lang="es-MX" dirty="0" err="1" smtClean="0"/>
              <a:t>errors</a:t>
            </a:r>
            <a:r>
              <a:rPr lang="es-MX" dirty="0" smtClean="0"/>
              <a:t>.</a:t>
            </a:r>
          </a:p>
          <a:p>
            <a:pPr lvl="2"/>
            <a:endParaRPr lang="es-MX" dirty="0" smtClean="0"/>
          </a:p>
          <a:p>
            <a:pPr lvl="2"/>
            <a:r>
              <a:rPr lang="es-MX" dirty="0" err="1" smtClean="0"/>
              <a:t>Due</a:t>
            </a:r>
            <a:r>
              <a:rPr lang="es-MX" dirty="0" smtClean="0"/>
              <a:t> </a:t>
            </a:r>
            <a:r>
              <a:rPr lang="es-MX" dirty="0" err="1" smtClean="0"/>
              <a:t>to</a:t>
            </a:r>
            <a:r>
              <a:rPr lang="es-MX" dirty="0" smtClean="0"/>
              <a:t> </a:t>
            </a:r>
            <a:r>
              <a:rPr lang="es-MX" dirty="0" err="1" smtClean="0"/>
              <a:t>its</a:t>
            </a:r>
            <a:r>
              <a:rPr lang="es-MX" dirty="0" smtClean="0"/>
              <a:t> </a:t>
            </a:r>
            <a:r>
              <a:rPr lang="es-MX" dirty="0" err="1" smtClean="0"/>
              <a:t>importnace</a:t>
            </a:r>
            <a:r>
              <a:rPr lang="es-MX" dirty="0" smtClean="0"/>
              <a:t>, </a:t>
            </a:r>
            <a:r>
              <a:rPr lang="es-MX" dirty="0" err="1" smtClean="0"/>
              <a:t>validity</a:t>
            </a:r>
            <a:r>
              <a:rPr lang="es-MX" dirty="0" smtClean="0"/>
              <a:t> has </a:t>
            </a:r>
            <a:r>
              <a:rPr lang="es-MX" dirty="0" err="1" smtClean="0"/>
              <a:t>been</a:t>
            </a:r>
            <a:r>
              <a:rPr lang="es-MX" dirty="0" smtClean="0"/>
              <a:t> </a:t>
            </a:r>
            <a:r>
              <a:rPr lang="es-MX" dirty="0" err="1" smtClean="0"/>
              <a:t>referred</a:t>
            </a:r>
            <a:r>
              <a:rPr lang="es-MX" dirty="0" smtClean="0"/>
              <a:t> </a:t>
            </a:r>
            <a:r>
              <a:rPr lang="es-MX" dirty="0" err="1" smtClean="0"/>
              <a:t>to</a:t>
            </a:r>
            <a:r>
              <a:rPr lang="es-MX" dirty="0" smtClean="0"/>
              <a:t> as “</a:t>
            </a:r>
            <a:r>
              <a:rPr lang="es-MX" dirty="0" err="1" smtClean="0">
                <a:solidFill>
                  <a:srgbClr val="0070C0"/>
                </a:solidFill>
              </a:rPr>
              <a:t>the</a:t>
            </a:r>
            <a:r>
              <a:rPr lang="es-MX" dirty="0" smtClean="0">
                <a:solidFill>
                  <a:srgbClr val="0070C0"/>
                </a:solidFill>
              </a:rPr>
              <a:t> </a:t>
            </a:r>
            <a:r>
              <a:rPr lang="es-MX" dirty="0" err="1" smtClean="0">
                <a:solidFill>
                  <a:srgbClr val="0070C0"/>
                </a:solidFill>
              </a:rPr>
              <a:t>ultimate</a:t>
            </a:r>
            <a:r>
              <a:rPr lang="es-MX" dirty="0" smtClean="0">
                <a:solidFill>
                  <a:srgbClr val="0070C0"/>
                </a:solidFill>
              </a:rPr>
              <a:t> </a:t>
            </a:r>
            <a:r>
              <a:rPr lang="es-MX" dirty="0" err="1" smtClean="0">
                <a:solidFill>
                  <a:srgbClr val="0070C0"/>
                </a:solidFill>
              </a:rPr>
              <a:t>criterion</a:t>
            </a:r>
            <a:r>
              <a:rPr lang="es-MX" dirty="0" smtClean="0"/>
              <a:t>” [SwanbornPG1996]</a:t>
            </a:r>
          </a:p>
          <a:p>
            <a:pPr lvl="2"/>
            <a:endParaRPr lang="es-MX" dirty="0" smtClean="0"/>
          </a:p>
          <a:p>
            <a:pPr lvl="2"/>
            <a:r>
              <a:rPr lang="es-MX" dirty="0" err="1" smtClean="0">
                <a:solidFill>
                  <a:srgbClr val="00B050"/>
                </a:solidFill>
              </a:rPr>
              <a:t>There</a:t>
            </a:r>
            <a:r>
              <a:rPr lang="es-MX" dirty="0" smtClean="0">
                <a:solidFill>
                  <a:srgbClr val="00B050"/>
                </a:solidFill>
              </a:rPr>
              <a:t> </a:t>
            </a:r>
            <a:r>
              <a:rPr lang="es-MX" dirty="0" err="1" smtClean="0">
                <a:solidFill>
                  <a:srgbClr val="00B050"/>
                </a:solidFill>
              </a:rPr>
              <a:t>is</a:t>
            </a:r>
            <a:r>
              <a:rPr lang="es-MX" dirty="0" smtClean="0">
                <a:solidFill>
                  <a:srgbClr val="00B050"/>
                </a:solidFill>
              </a:rPr>
              <a:t> a </a:t>
            </a:r>
            <a:r>
              <a:rPr lang="es-MX" dirty="0" err="1" smtClean="0">
                <a:solidFill>
                  <a:srgbClr val="00B050"/>
                </a:solidFill>
              </a:rPr>
              <a:t>week</a:t>
            </a:r>
            <a:r>
              <a:rPr lang="es-MX" dirty="0" smtClean="0">
                <a:solidFill>
                  <a:srgbClr val="00B050"/>
                </a:solidFill>
              </a:rPr>
              <a:t> </a:t>
            </a:r>
            <a:r>
              <a:rPr lang="es-MX" dirty="0" err="1" smtClean="0">
                <a:solidFill>
                  <a:srgbClr val="00B050"/>
                </a:solidFill>
              </a:rPr>
              <a:t>dedicated</a:t>
            </a:r>
            <a:r>
              <a:rPr lang="es-MX" dirty="0" smtClean="0">
                <a:solidFill>
                  <a:srgbClr val="00B050"/>
                </a:solidFill>
              </a:rPr>
              <a:t> </a:t>
            </a:r>
            <a:r>
              <a:rPr lang="es-MX" dirty="0" err="1" smtClean="0">
                <a:solidFill>
                  <a:srgbClr val="00B050"/>
                </a:solidFill>
              </a:rPr>
              <a:t>to</a:t>
            </a:r>
            <a:r>
              <a:rPr lang="es-MX" dirty="0" smtClean="0">
                <a:solidFill>
                  <a:srgbClr val="00B050"/>
                </a:solidFill>
              </a:rPr>
              <a:t> </a:t>
            </a:r>
            <a:r>
              <a:rPr lang="es-MX" dirty="0" err="1" smtClean="0">
                <a:solidFill>
                  <a:srgbClr val="00B050"/>
                </a:solidFill>
              </a:rPr>
              <a:t>validation</a:t>
            </a:r>
            <a:r>
              <a:rPr lang="es-MX" dirty="0" smtClean="0">
                <a:solidFill>
                  <a:srgbClr val="00B050"/>
                </a:solidFill>
              </a:rPr>
              <a:t>, so </a:t>
            </a:r>
            <a:r>
              <a:rPr lang="es-MX" dirty="0" err="1" smtClean="0">
                <a:solidFill>
                  <a:srgbClr val="00B050"/>
                </a:solidFill>
              </a:rPr>
              <a:t>we</a:t>
            </a:r>
            <a:r>
              <a:rPr lang="es-MX" dirty="0" smtClean="0">
                <a:solidFill>
                  <a:srgbClr val="00B050"/>
                </a:solidFill>
              </a:rPr>
              <a:t> </a:t>
            </a:r>
            <a:r>
              <a:rPr lang="es-MX" dirty="0" err="1" smtClean="0">
                <a:solidFill>
                  <a:srgbClr val="00B050"/>
                </a:solidFill>
              </a:rPr>
              <a:t>will</a:t>
            </a:r>
            <a:r>
              <a:rPr lang="es-MX" dirty="0" smtClean="0">
                <a:solidFill>
                  <a:srgbClr val="00B050"/>
                </a:solidFill>
              </a:rPr>
              <a:t> </a:t>
            </a:r>
            <a:r>
              <a:rPr lang="es-MX" dirty="0" err="1" smtClean="0">
                <a:solidFill>
                  <a:srgbClr val="00B050"/>
                </a:solidFill>
              </a:rPr>
              <a:t>not</a:t>
            </a:r>
            <a:r>
              <a:rPr lang="es-MX" dirty="0" smtClean="0">
                <a:solidFill>
                  <a:srgbClr val="00B050"/>
                </a:solidFill>
              </a:rPr>
              <a:t> </a:t>
            </a:r>
            <a:r>
              <a:rPr lang="es-MX" dirty="0" err="1" smtClean="0">
                <a:solidFill>
                  <a:srgbClr val="00B050"/>
                </a:solidFill>
              </a:rPr>
              <a:t>go</a:t>
            </a:r>
            <a:r>
              <a:rPr lang="es-MX" dirty="0" smtClean="0">
                <a:solidFill>
                  <a:srgbClr val="00B050"/>
                </a:solidFill>
              </a:rPr>
              <a:t> </a:t>
            </a:r>
            <a:r>
              <a:rPr lang="es-MX" dirty="0" err="1" smtClean="0">
                <a:solidFill>
                  <a:srgbClr val="00B050"/>
                </a:solidFill>
              </a:rPr>
              <a:t>into</a:t>
            </a:r>
            <a:r>
              <a:rPr lang="es-MX" dirty="0" smtClean="0">
                <a:solidFill>
                  <a:srgbClr val="00B050"/>
                </a:solidFill>
              </a:rPr>
              <a:t> more in </a:t>
            </a:r>
            <a:r>
              <a:rPr lang="es-MX" dirty="0" err="1" smtClean="0">
                <a:solidFill>
                  <a:srgbClr val="00B050"/>
                </a:solidFill>
              </a:rPr>
              <a:t>detail</a:t>
            </a:r>
            <a:r>
              <a:rPr lang="es-MX" dirty="0" smtClean="0">
                <a:solidFill>
                  <a:srgbClr val="00B050"/>
                </a:solidFill>
              </a:rPr>
              <a:t> </a:t>
            </a:r>
            <a:r>
              <a:rPr lang="es-MX" dirty="0" err="1" smtClean="0">
                <a:solidFill>
                  <a:srgbClr val="00B050"/>
                </a:solidFill>
              </a:rPr>
              <a:t>here</a:t>
            </a:r>
            <a:r>
              <a:rPr lang="es-MX" dirty="0" smtClean="0">
                <a:solidFill>
                  <a:srgbClr val="00B050"/>
                </a:solidFill>
              </a:rPr>
              <a:t>.</a:t>
            </a: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91</a:t>
            </a:fld>
            <a:endParaRPr lang="es-E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Characteristics</a:t>
            </a:r>
            <a:r>
              <a:rPr lang="es-MX" dirty="0" smtClean="0"/>
              <a:t> of a </a:t>
            </a:r>
            <a:r>
              <a:rPr lang="es-MX" dirty="0" err="1" smtClean="0"/>
              <a:t>good</a:t>
            </a:r>
            <a:r>
              <a:rPr lang="es-MX" dirty="0" smtClean="0"/>
              <a:t> experimental </a:t>
            </a:r>
            <a:r>
              <a:rPr lang="es-MX" dirty="0" err="1" smtClean="0"/>
              <a:t>design</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Experiment</a:t>
            </a:r>
            <a:r>
              <a:rPr lang="es-MX" dirty="0" smtClean="0"/>
              <a:t>:</a:t>
            </a:r>
          </a:p>
          <a:p>
            <a:pPr lvl="1"/>
            <a:r>
              <a:rPr lang="es-MX" dirty="0" err="1" smtClean="0"/>
              <a:t>Experiments</a:t>
            </a:r>
            <a:r>
              <a:rPr lang="es-MX" dirty="0" smtClean="0"/>
              <a:t> </a:t>
            </a:r>
            <a:r>
              <a:rPr lang="es-MX" dirty="0" err="1" smtClean="0"/>
              <a:t>should</a:t>
            </a:r>
            <a:r>
              <a:rPr lang="es-MX" dirty="0" smtClean="0"/>
              <a:t> </a:t>
            </a:r>
            <a:r>
              <a:rPr lang="es-MX" dirty="0" err="1" smtClean="0"/>
              <a:t>be</a:t>
            </a:r>
            <a:endParaRPr lang="es-MX" dirty="0" smtClean="0"/>
          </a:p>
          <a:p>
            <a:pPr lvl="2"/>
            <a:r>
              <a:rPr lang="es-MX" b="1" dirty="0" err="1" smtClean="0">
                <a:solidFill>
                  <a:srgbClr val="0070C0"/>
                </a:solidFill>
              </a:rPr>
              <a:t>Valid</a:t>
            </a:r>
            <a:endParaRPr lang="es-MX" b="1" dirty="0" smtClean="0">
              <a:solidFill>
                <a:srgbClr val="0070C0"/>
              </a:solidFill>
            </a:endParaRPr>
          </a:p>
          <a:p>
            <a:pPr lvl="3"/>
            <a:r>
              <a:rPr lang="es-MX" dirty="0" err="1" smtClean="0"/>
              <a:t>They</a:t>
            </a:r>
            <a:r>
              <a:rPr lang="es-MX" dirty="0" smtClean="0"/>
              <a:t> </a:t>
            </a:r>
            <a:r>
              <a:rPr lang="es-MX" dirty="0" err="1" smtClean="0"/>
              <a:t>ought</a:t>
            </a:r>
            <a:r>
              <a:rPr lang="es-MX" dirty="0" smtClean="0"/>
              <a:t> </a:t>
            </a:r>
            <a:r>
              <a:rPr lang="es-MX" dirty="0" err="1" smtClean="0"/>
              <a:t>to</a:t>
            </a:r>
            <a:r>
              <a:rPr lang="es-MX" dirty="0" smtClean="0"/>
              <a:t> </a:t>
            </a:r>
            <a:r>
              <a:rPr lang="es-MX" dirty="0" err="1" smtClean="0"/>
              <a:t>represent</a:t>
            </a:r>
            <a:r>
              <a:rPr lang="es-MX" dirty="0" smtClean="0"/>
              <a:t> </a:t>
            </a:r>
            <a:r>
              <a:rPr lang="es-MX" dirty="0" err="1" smtClean="0"/>
              <a:t>the</a:t>
            </a:r>
            <a:r>
              <a:rPr lang="es-MX" dirty="0" smtClean="0"/>
              <a:t> </a:t>
            </a:r>
            <a:r>
              <a:rPr lang="es-MX" dirty="0" err="1" smtClean="0"/>
              <a:t>empirical</a:t>
            </a:r>
            <a:r>
              <a:rPr lang="es-MX" dirty="0" smtClean="0"/>
              <a:t> </a:t>
            </a:r>
            <a:r>
              <a:rPr lang="es-MX" dirty="0" err="1" smtClean="0"/>
              <a:t>world</a:t>
            </a:r>
            <a:endParaRPr lang="es-MX" dirty="0" smtClean="0"/>
          </a:p>
          <a:p>
            <a:pPr lvl="3"/>
            <a:endParaRPr lang="es-MX" dirty="0" smtClean="0"/>
          </a:p>
          <a:p>
            <a:pPr lvl="2"/>
            <a:r>
              <a:rPr lang="es-MX" b="1" dirty="0" smtClean="0">
                <a:solidFill>
                  <a:srgbClr val="0070C0"/>
                </a:solidFill>
              </a:rPr>
              <a:t>Reproducible</a:t>
            </a:r>
          </a:p>
          <a:p>
            <a:pPr lvl="3"/>
            <a:r>
              <a:rPr lang="es-MX" dirty="0" err="1" smtClean="0"/>
              <a:t>An</a:t>
            </a:r>
            <a:r>
              <a:rPr lang="es-MX" dirty="0" smtClean="0"/>
              <a:t> </a:t>
            </a:r>
            <a:r>
              <a:rPr lang="es-MX" dirty="0" err="1" smtClean="0"/>
              <a:t>experiment</a:t>
            </a:r>
            <a:r>
              <a:rPr lang="es-MX" dirty="0" smtClean="0"/>
              <a:t> </a:t>
            </a:r>
            <a:r>
              <a:rPr lang="es-MX" dirty="0" err="1" smtClean="0"/>
              <a:t>which</a:t>
            </a:r>
            <a:r>
              <a:rPr lang="es-MX" dirty="0" smtClean="0"/>
              <a:t> </a:t>
            </a:r>
            <a:r>
              <a:rPr lang="es-MX" dirty="0" err="1" smtClean="0"/>
              <a:t>cannot</a:t>
            </a:r>
            <a:r>
              <a:rPr lang="es-MX" dirty="0" smtClean="0"/>
              <a:t> </a:t>
            </a:r>
            <a:r>
              <a:rPr lang="es-MX" dirty="0" err="1" smtClean="0"/>
              <a:t>be</a:t>
            </a:r>
            <a:r>
              <a:rPr lang="es-MX" dirty="0" smtClean="0"/>
              <a:t> </a:t>
            </a:r>
            <a:r>
              <a:rPr lang="es-MX" dirty="0" err="1" smtClean="0"/>
              <a:t>reproduced</a:t>
            </a:r>
            <a:r>
              <a:rPr lang="es-MX" dirty="0" smtClean="0"/>
              <a:t> </a:t>
            </a:r>
            <a:r>
              <a:rPr lang="es-MX" dirty="0" err="1" smtClean="0"/>
              <a:t>is</a:t>
            </a:r>
            <a:r>
              <a:rPr lang="es-MX" dirty="0" smtClean="0"/>
              <a:t> </a:t>
            </a:r>
            <a:r>
              <a:rPr lang="es-MX" dirty="0" err="1" smtClean="0"/>
              <a:t>useless</a:t>
            </a:r>
            <a:r>
              <a:rPr lang="es-MX" dirty="0" smtClean="0"/>
              <a:t> and </a:t>
            </a:r>
            <a:r>
              <a:rPr lang="es-MX" dirty="0" err="1" smtClean="0"/>
              <a:t>meaningless</a:t>
            </a:r>
            <a:r>
              <a:rPr lang="es-MX" dirty="0" smtClean="0"/>
              <a:t>.</a:t>
            </a:r>
          </a:p>
          <a:p>
            <a:pPr lvl="3"/>
            <a:endParaRPr lang="es-MX" dirty="0" smtClean="0"/>
          </a:p>
          <a:p>
            <a:pPr lvl="2"/>
            <a:r>
              <a:rPr lang="es-MX" b="1" dirty="0" err="1" smtClean="0">
                <a:solidFill>
                  <a:srgbClr val="0070C0"/>
                </a:solidFill>
              </a:rPr>
              <a:t>Fair</a:t>
            </a:r>
            <a:endParaRPr lang="es-MX" b="1" dirty="0" smtClean="0">
              <a:solidFill>
                <a:srgbClr val="0070C0"/>
              </a:solidFill>
            </a:endParaRPr>
          </a:p>
          <a:p>
            <a:pPr lvl="3"/>
            <a:r>
              <a:rPr lang="es-MX" dirty="0" err="1" smtClean="0"/>
              <a:t>Ensuring</a:t>
            </a:r>
            <a:r>
              <a:rPr lang="es-MX" dirty="0" smtClean="0"/>
              <a:t> </a:t>
            </a:r>
            <a:r>
              <a:rPr lang="es-MX" dirty="0" err="1" smtClean="0"/>
              <a:t>that</a:t>
            </a:r>
            <a:r>
              <a:rPr lang="es-MX" dirty="0" smtClean="0"/>
              <a:t> </a:t>
            </a:r>
            <a:r>
              <a:rPr lang="es-MX" dirty="0" err="1" smtClean="0"/>
              <a:t>all</a:t>
            </a:r>
            <a:r>
              <a:rPr lang="es-MX" dirty="0" smtClean="0"/>
              <a:t> </a:t>
            </a:r>
            <a:r>
              <a:rPr lang="es-MX" dirty="0" err="1" smtClean="0">
                <a:solidFill>
                  <a:srgbClr val="00B050"/>
                </a:solidFill>
              </a:rPr>
              <a:t>treatments</a:t>
            </a:r>
            <a:r>
              <a:rPr lang="es-MX" dirty="0" smtClean="0"/>
              <a:t> </a:t>
            </a:r>
            <a:r>
              <a:rPr lang="es-MX" dirty="0" err="1" smtClean="0"/>
              <a:t>have</a:t>
            </a:r>
            <a:r>
              <a:rPr lang="es-MX" dirty="0" smtClean="0"/>
              <a:t> </a:t>
            </a:r>
            <a:r>
              <a:rPr lang="es-MX" dirty="0" err="1" smtClean="0"/>
              <a:t>the</a:t>
            </a:r>
            <a:r>
              <a:rPr lang="es-MX" dirty="0" smtClean="0"/>
              <a:t> </a:t>
            </a:r>
            <a:r>
              <a:rPr lang="es-MX" dirty="0" err="1" smtClean="0"/>
              <a:t>same</a:t>
            </a:r>
            <a:r>
              <a:rPr lang="es-MX" dirty="0" smtClean="0"/>
              <a:t> chance of </a:t>
            </a:r>
            <a:r>
              <a:rPr lang="es-MX" dirty="0" err="1" smtClean="0"/>
              <a:t>succeeding</a:t>
            </a:r>
            <a:endParaRPr lang="es-MX" dirty="0" smtClean="0"/>
          </a:p>
          <a:p>
            <a:pPr lvl="3"/>
            <a:r>
              <a:rPr lang="es-MX" dirty="0" err="1" smtClean="0"/>
              <a:t>Randomized</a:t>
            </a:r>
            <a:r>
              <a:rPr lang="es-MX" dirty="0" smtClean="0"/>
              <a:t>, </a:t>
            </a:r>
            <a:r>
              <a:rPr lang="es-MX" dirty="0" err="1" smtClean="0"/>
              <a:t>balanced</a:t>
            </a:r>
            <a:r>
              <a:rPr lang="es-MX" dirty="0" smtClean="0"/>
              <a:t>, </a:t>
            </a:r>
            <a:r>
              <a:rPr lang="es-MX" dirty="0" err="1" smtClean="0"/>
              <a:t>replicated</a:t>
            </a:r>
            <a:r>
              <a:rPr lang="es-MX" dirty="0" smtClean="0"/>
              <a:t>, </a:t>
            </a:r>
            <a:r>
              <a:rPr lang="es-MX" dirty="0" err="1" smtClean="0"/>
              <a:t>blind</a:t>
            </a:r>
            <a:r>
              <a:rPr lang="es-MX" dirty="0" smtClean="0"/>
              <a:t>, </a:t>
            </a:r>
            <a:r>
              <a:rPr lang="es-MX" dirty="0" err="1" smtClean="0"/>
              <a:t>controlled</a:t>
            </a:r>
            <a:r>
              <a:rPr lang="es-MX" dirty="0" smtClean="0"/>
              <a:t>, </a:t>
            </a:r>
            <a:r>
              <a:rPr lang="es-MX" dirty="0" err="1" smtClean="0"/>
              <a:t>etc</a:t>
            </a:r>
            <a:endParaRPr lang="es-MX" dirty="0" smtClean="0"/>
          </a:p>
          <a:p>
            <a:pPr lvl="2"/>
            <a:endParaRPr lang="es-MX" dirty="0" smtClean="0"/>
          </a:p>
          <a:p>
            <a:pPr lvl="2"/>
            <a:r>
              <a:rPr lang="es-MX" b="1" dirty="0" err="1" smtClean="0">
                <a:solidFill>
                  <a:srgbClr val="0070C0"/>
                </a:solidFill>
              </a:rPr>
              <a:t>Controlled</a:t>
            </a:r>
            <a:r>
              <a:rPr lang="es-MX" dirty="0" smtClean="0"/>
              <a:t> </a:t>
            </a:r>
            <a:r>
              <a:rPr lang="es-MX" dirty="0" err="1" smtClean="0"/>
              <a:t>for</a:t>
            </a:r>
            <a:r>
              <a:rPr lang="es-MX" dirty="0" smtClean="0"/>
              <a:t> </a:t>
            </a:r>
            <a:r>
              <a:rPr lang="es-MX" dirty="0" err="1" smtClean="0"/>
              <a:t>covariates</a:t>
            </a:r>
            <a:r>
              <a:rPr lang="es-MX" dirty="0" smtClean="0"/>
              <a:t> </a:t>
            </a:r>
            <a:r>
              <a:rPr lang="es-MX" dirty="0" err="1" smtClean="0"/>
              <a:t>or</a:t>
            </a:r>
            <a:r>
              <a:rPr lang="es-MX" dirty="0" smtClean="0"/>
              <a:t> </a:t>
            </a:r>
            <a:r>
              <a:rPr lang="es-MX" b="1" dirty="0" err="1" smtClean="0">
                <a:solidFill>
                  <a:srgbClr val="0070C0"/>
                </a:solidFill>
              </a:rPr>
              <a:t>confounding</a:t>
            </a:r>
            <a:r>
              <a:rPr lang="es-MX" b="1" dirty="0" smtClean="0">
                <a:solidFill>
                  <a:srgbClr val="0070C0"/>
                </a:solidFill>
              </a:rPr>
              <a:t> </a:t>
            </a:r>
            <a:r>
              <a:rPr lang="es-MX" b="1" dirty="0" err="1" smtClean="0">
                <a:solidFill>
                  <a:srgbClr val="0070C0"/>
                </a:solidFill>
              </a:rPr>
              <a:t>factors</a:t>
            </a:r>
            <a:endParaRPr lang="es-MX" b="1" dirty="0" smtClean="0">
              <a:solidFill>
                <a:srgbClr val="0070C0"/>
              </a:solidFill>
            </a:endParaRPr>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92</a:t>
            </a:fld>
            <a:endParaRPr lang="es-E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Randomization</a:t>
            </a:r>
            <a:endParaRPr lang="en-GB" dirty="0"/>
          </a:p>
        </p:txBody>
      </p:sp>
      <p:sp>
        <p:nvSpPr>
          <p:cNvPr id="8" name="7 Marcador de texto"/>
          <p:cNvSpPr>
            <a:spLocks noGrp="1"/>
          </p:cNvSpPr>
          <p:nvPr>
            <p:ph type="body" idx="1"/>
          </p:nvPr>
        </p:nvSpPr>
        <p:spPr/>
        <p:txBody>
          <a:bodyPr/>
          <a:lstStyle/>
          <a:p>
            <a:endParaRPr lang="en-GB"/>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93</a:t>
            </a:fld>
            <a:endParaRPr lang="es-E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Randomization</a:t>
            </a:r>
            <a:endParaRPr lang="en-GB" dirty="0"/>
          </a:p>
        </p:txBody>
      </p:sp>
      <p:sp>
        <p:nvSpPr>
          <p:cNvPr id="8" name="7 Marcador de contenido"/>
          <p:cNvSpPr>
            <a:spLocks noGrp="1"/>
          </p:cNvSpPr>
          <p:nvPr>
            <p:ph sz="half" idx="1"/>
          </p:nvPr>
        </p:nvSpPr>
        <p:spPr>
          <a:xfrm>
            <a:off x="457200" y="1196752"/>
            <a:ext cx="4762872" cy="5040560"/>
          </a:xfrm>
        </p:spPr>
        <p:txBody>
          <a:bodyPr>
            <a:normAutofit fontScale="92500"/>
          </a:bodyPr>
          <a:lstStyle/>
          <a:p>
            <a:r>
              <a:rPr lang="es-MX" b="1" dirty="0" err="1" smtClean="0">
                <a:solidFill>
                  <a:srgbClr val="FF0000"/>
                </a:solidFill>
              </a:rPr>
              <a:t>Randomization</a:t>
            </a:r>
            <a:r>
              <a:rPr lang="es-MX" dirty="0" smtClean="0"/>
              <a:t>:</a:t>
            </a:r>
          </a:p>
          <a:p>
            <a:pPr lvl="1"/>
            <a:r>
              <a:rPr lang="es-MX" dirty="0" err="1" smtClean="0"/>
              <a:t>Consists</a:t>
            </a:r>
            <a:r>
              <a:rPr lang="es-MX" dirty="0" smtClean="0"/>
              <a:t> of </a:t>
            </a:r>
            <a:r>
              <a:rPr lang="es-MX" dirty="0" err="1" smtClean="0"/>
              <a:t>assigning</a:t>
            </a:r>
            <a:r>
              <a:rPr lang="es-MX" dirty="0" smtClean="0"/>
              <a:t> </a:t>
            </a:r>
            <a:r>
              <a:rPr lang="es-MX" dirty="0" err="1" smtClean="0"/>
              <a:t>the</a:t>
            </a:r>
            <a:r>
              <a:rPr lang="es-MX" dirty="0" smtClean="0"/>
              <a:t> experimental </a:t>
            </a:r>
            <a:r>
              <a:rPr lang="es-MX" dirty="0" err="1" smtClean="0"/>
              <a:t>units</a:t>
            </a:r>
            <a:r>
              <a:rPr lang="es-MX" dirty="0" smtClean="0"/>
              <a:t> </a:t>
            </a:r>
            <a:r>
              <a:rPr lang="es-MX" dirty="0" err="1" smtClean="0"/>
              <a:t>to</a:t>
            </a:r>
            <a:r>
              <a:rPr lang="es-MX" dirty="0" smtClean="0"/>
              <a:t> </a:t>
            </a:r>
            <a:r>
              <a:rPr lang="es-MX" dirty="0" err="1" smtClean="0"/>
              <a:t>the</a:t>
            </a:r>
            <a:r>
              <a:rPr lang="es-MX" dirty="0" smtClean="0"/>
              <a:t> </a:t>
            </a:r>
            <a:r>
              <a:rPr lang="es-MX" dirty="0" err="1" smtClean="0"/>
              <a:t>treatments</a:t>
            </a:r>
            <a:r>
              <a:rPr lang="es-MX" dirty="0" smtClean="0"/>
              <a:t> in a </a:t>
            </a:r>
            <a:r>
              <a:rPr lang="es-MX" dirty="0" err="1" smtClean="0"/>
              <a:t>random</a:t>
            </a:r>
            <a:r>
              <a:rPr lang="es-MX" dirty="0" smtClean="0"/>
              <a:t> </a:t>
            </a:r>
            <a:r>
              <a:rPr lang="es-MX" dirty="0" err="1" smtClean="0"/>
              <a:t>manner</a:t>
            </a:r>
            <a:r>
              <a:rPr lang="es-MX" dirty="0" smtClean="0"/>
              <a:t>.</a:t>
            </a:r>
          </a:p>
          <a:p>
            <a:pPr lvl="1"/>
            <a:endParaRPr lang="es-MX" dirty="0" smtClean="0"/>
          </a:p>
          <a:p>
            <a:pPr lvl="1"/>
            <a:r>
              <a:rPr lang="es-MX" b="1" dirty="0" smtClean="0">
                <a:solidFill>
                  <a:srgbClr val="0070C0"/>
                </a:solidFill>
              </a:rPr>
              <a:t>ALWAYS</a:t>
            </a:r>
            <a:r>
              <a:rPr lang="es-MX" dirty="0" smtClean="0"/>
              <a:t> has </a:t>
            </a:r>
            <a:r>
              <a:rPr lang="es-MX" dirty="0" err="1" smtClean="0"/>
              <a:t>to</a:t>
            </a:r>
            <a:r>
              <a:rPr lang="es-MX" dirty="0" smtClean="0"/>
              <a:t> </a:t>
            </a:r>
            <a:r>
              <a:rPr lang="es-MX" dirty="0" err="1" smtClean="0"/>
              <a:t>be</a:t>
            </a:r>
            <a:r>
              <a:rPr lang="es-MX" dirty="0" smtClean="0"/>
              <a:t> </a:t>
            </a:r>
            <a:r>
              <a:rPr lang="es-MX" dirty="0" err="1" smtClean="0"/>
              <a:t>carried</a:t>
            </a:r>
            <a:r>
              <a:rPr lang="es-MX" dirty="0" smtClean="0"/>
              <a:t> </a:t>
            </a:r>
            <a:r>
              <a:rPr lang="es-MX" dirty="0" err="1" smtClean="0"/>
              <a:t>out</a:t>
            </a:r>
            <a:r>
              <a:rPr lang="es-MX" dirty="0" smtClean="0"/>
              <a:t> a priori BEFORE </a:t>
            </a:r>
            <a:r>
              <a:rPr lang="es-MX" dirty="0" err="1" smtClean="0"/>
              <a:t>the</a:t>
            </a:r>
            <a:r>
              <a:rPr lang="es-MX" dirty="0" smtClean="0"/>
              <a:t> </a:t>
            </a:r>
            <a:r>
              <a:rPr lang="es-MX" dirty="0" err="1" smtClean="0"/>
              <a:t>observation</a:t>
            </a:r>
            <a:r>
              <a:rPr lang="es-MX" dirty="0" smtClean="0"/>
              <a:t> </a:t>
            </a:r>
            <a:r>
              <a:rPr lang="es-MX" dirty="0" err="1" smtClean="0"/>
              <a:t>is</a:t>
            </a:r>
            <a:r>
              <a:rPr lang="es-MX" dirty="0" smtClean="0"/>
              <a:t> done (a </a:t>
            </a:r>
            <a:r>
              <a:rPr lang="es-MX" dirty="0" err="1" smtClean="0"/>
              <a:t>random</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generated</a:t>
            </a:r>
            <a:r>
              <a:rPr lang="es-MX" dirty="0" smtClean="0"/>
              <a:t> </a:t>
            </a:r>
            <a:r>
              <a:rPr lang="es-MX" dirty="0" err="1" smtClean="0"/>
              <a:t>before</a:t>
            </a:r>
            <a:r>
              <a:rPr lang="es-MX" dirty="0" smtClean="0"/>
              <a:t> </a:t>
            </a:r>
            <a:r>
              <a:rPr lang="es-MX" dirty="0" err="1" smtClean="0"/>
              <a:t>the</a:t>
            </a:r>
            <a:r>
              <a:rPr lang="es-MX" dirty="0" smtClean="0"/>
              <a:t> data </a:t>
            </a:r>
            <a:r>
              <a:rPr lang="es-MX" dirty="0" err="1" smtClean="0"/>
              <a:t>acquisition</a:t>
            </a:r>
            <a:r>
              <a:rPr lang="es-MX" dirty="0" smtClean="0"/>
              <a:t> </a:t>
            </a:r>
            <a:r>
              <a:rPr lang="es-MX" dirty="0" err="1" smtClean="0"/>
              <a:t>starts</a:t>
            </a:r>
            <a:r>
              <a:rPr lang="es-MX" dirty="0" smtClean="0"/>
              <a:t>), and </a:t>
            </a:r>
            <a:r>
              <a:rPr lang="es-MX" dirty="0" err="1" smtClean="0"/>
              <a:t>never</a:t>
            </a:r>
            <a:r>
              <a:rPr lang="es-MX" dirty="0" smtClean="0"/>
              <a:t> </a:t>
            </a:r>
            <a:r>
              <a:rPr lang="es-MX" dirty="0" err="1" smtClean="0"/>
              <a:t>on</a:t>
            </a:r>
            <a:r>
              <a:rPr lang="es-MX" dirty="0" smtClean="0"/>
              <a:t> </a:t>
            </a:r>
            <a:r>
              <a:rPr lang="es-MX" dirty="0" err="1" smtClean="0"/>
              <a:t>demand</a:t>
            </a:r>
            <a:endParaRPr lang="es-MX" dirty="0" smtClean="0"/>
          </a:p>
          <a:p>
            <a:pPr lvl="2"/>
            <a:r>
              <a:rPr lang="es-MX" dirty="0" smtClean="0"/>
              <a:t>…</a:t>
            </a:r>
            <a:r>
              <a:rPr lang="es-MX" dirty="0" err="1" smtClean="0"/>
              <a:t>however</a:t>
            </a:r>
            <a:r>
              <a:rPr lang="es-MX" dirty="0" smtClean="0"/>
              <a:t>, </a:t>
            </a:r>
            <a:r>
              <a:rPr lang="es-MX" dirty="0" err="1" smtClean="0"/>
              <a:t>sometimes</a:t>
            </a:r>
            <a:r>
              <a:rPr lang="es-MX" dirty="0" smtClean="0"/>
              <a:t> </a:t>
            </a:r>
            <a:r>
              <a:rPr lang="es-MX" dirty="0" err="1" smtClean="0"/>
              <a:t>this</a:t>
            </a:r>
            <a:r>
              <a:rPr lang="es-MX" dirty="0" smtClean="0"/>
              <a:t> </a:t>
            </a:r>
            <a:r>
              <a:rPr lang="es-MX" dirty="0" err="1" smtClean="0"/>
              <a:t>is</a:t>
            </a:r>
            <a:r>
              <a:rPr lang="es-MX" dirty="0" smtClean="0"/>
              <a:t> </a:t>
            </a:r>
            <a:r>
              <a:rPr lang="es-MX" dirty="0" err="1" smtClean="0"/>
              <a:t>not</a:t>
            </a:r>
            <a:r>
              <a:rPr lang="es-MX" dirty="0" smtClean="0"/>
              <a:t> </a:t>
            </a:r>
            <a:r>
              <a:rPr lang="es-MX" dirty="0" err="1" smtClean="0"/>
              <a:t>an</a:t>
            </a:r>
            <a:r>
              <a:rPr lang="es-MX" dirty="0" smtClean="0"/>
              <a:t> </a:t>
            </a:r>
            <a:r>
              <a:rPr lang="es-MX" dirty="0" err="1" smtClean="0"/>
              <a:t>option</a:t>
            </a:r>
            <a:endParaRPr lang="es-MX" dirty="0" smtClean="0"/>
          </a:p>
          <a:p>
            <a:pPr lvl="1"/>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94</a:t>
            </a:fld>
            <a:endParaRPr lang="es-ES"/>
          </a:p>
        </p:txBody>
      </p:sp>
      <p:pic>
        <p:nvPicPr>
          <p:cNvPr id="132098" name="Picture 2" descr="http://upload.wikimedia.org/wikipedia/commons/thumb/0/00/Flowchart_of_Phases_of_Parallel_Randomized_Trial_-_Modified_from_CONSORT_2010.png/300px-Flowchart_of_Phases_of_Parallel_Randomized_Trial_-_Modified_from_CONSORT_2010.png"/>
          <p:cNvPicPr>
            <a:picLocks noGrp="1" noChangeAspect="1" noChangeArrowheads="1"/>
          </p:cNvPicPr>
          <p:nvPr>
            <p:ph sz="half" idx="2"/>
          </p:nvPr>
        </p:nvPicPr>
        <p:blipFill>
          <a:blip r:embed="rId2" cstate="print"/>
          <a:srcRect/>
          <a:stretch>
            <a:fillRect/>
          </a:stretch>
        </p:blipFill>
        <p:spPr bwMode="auto">
          <a:xfrm>
            <a:off x="5238749" y="1556792"/>
            <a:ext cx="3735139" cy="3735139"/>
          </a:xfrm>
          <a:prstGeom prst="rect">
            <a:avLst/>
          </a:prstGeom>
          <a:noFill/>
        </p:spPr>
      </p:pic>
      <p:sp>
        <p:nvSpPr>
          <p:cNvPr id="10" name="9 CuadroTexto"/>
          <p:cNvSpPr txBox="1"/>
          <p:nvPr/>
        </p:nvSpPr>
        <p:spPr>
          <a:xfrm>
            <a:off x="1547664" y="6488668"/>
            <a:ext cx="6994415" cy="369332"/>
          </a:xfrm>
          <a:prstGeom prst="rect">
            <a:avLst/>
          </a:prstGeom>
          <a:noFill/>
        </p:spPr>
        <p:txBody>
          <a:bodyPr wrap="none" rtlCol="0">
            <a:spAutoFit/>
          </a:bodyPr>
          <a:lstStyle/>
          <a:p>
            <a:r>
              <a:rPr lang="es-MX" dirty="0" smtClean="0"/>
              <a:t>Figure </a:t>
            </a:r>
            <a:r>
              <a:rPr lang="es-MX" dirty="0" err="1" smtClean="0"/>
              <a:t>from</a:t>
            </a:r>
            <a:r>
              <a:rPr lang="es-MX" dirty="0" smtClean="0"/>
              <a:t>: [http://en.wikipedia.org/wiki/Randomized_controlled_trial]</a:t>
            </a: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err="1" smtClean="0"/>
              <a:t>Randomization</a:t>
            </a:r>
            <a:endParaRPr lang="en-GB" dirty="0"/>
          </a:p>
        </p:txBody>
      </p:sp>
      <p:sp>
        <p:nvSpPr>
          <p:cNvPr id="8" name="7 Marcador de contenido"/>
          <p:cNvSpPr>
            <a:spLocks noGrp="1"/>
          </p:cNvSpPr>
          <p:nvPr>
            <p:ph idx="1"/>
          </p:nvPr>
        </p:nvSpPr>
        <p:spPr/>
        <p:txBody>
          <a:bodyPr>
            <a:normAutofit fontScale="77500" lnSpcReduction="20000"/>
          </a:bodyPr>
          <a:lstStyle/>
          <a:p>
            <a:r>
              <a:rPr lang="es-MX" b="1" dirty="0" err="1" smtClean="0">
                <a:solidFill>
                  <a:srgbClr val="FF0000"/>
                </a:solidFill>
              </a:rPr>
              <a:t>Randomization</a:t>
            </a:r>
            <a:r>
              <a:rPr lang="es-MX" dirty="0" smtClean="0"/>
              <a:t>:</a:t>
            </a:r>
          </a:p>
          <a:p>
            <a:pPr lvl="1"/>
            <a:endParaRPr lang="es-MX" dirty="0" smtClean="0"/>
          </a:p>
          <a:p>
            <a:pPr lvl="1"/>
            <a:r>
              <a:rPr lang="es-MX" dirty="0" smtClean="0"/>
              <a:t>Reduces (and </a:t>
            </a:r>
            <a:r>
              <a:rPr lang="es-MX" dirty="0" err="1" smtClean="0"/>
              <a:t>with</a:t>
            </a:r>
            <a:r>
              <a:rPr lang="es-MX" dirty="0" smtClean="0"/>
              <a:t> a bit of </a:t>
            </a:r>
            <a:r>
              <a:rPr lang="es-MX" dirty="0" err="1" smtClean="0"/>
              <a:t>luck</a:t>
            </a:r>
            <a:r>
              <a:rPr lang="es-MX" dirty="0" smtClean="0"/>
              <a:t>, </a:t>
            </a:r>
            <a:r>
              <a:rPr lang="es-MX" dirty="0" err="1" smtClean="0"/>
              <a:t>removes</a:t>
            </a:r>
            <a:r>
              <a:rPr lang="es-MX" dirty="0" smtClean="0"/>
              <a:t>) </a:t>
            </a:r>
            <a:r>
              <a:rPr lang="es-MX" dirty="0" err="1" smtClean="0"/>
              <a:t>the</a:t>
            </a:r>
            <a:r>
              <a:rPr lang="es-MX" dirty="0" smtClean="0"/>
              <a:t> </a:t>
            </a:r>
            <a:r>
              <a:rPr lang="es-MX" dirty="0" err="1" smtClean="0">
                <a:solidFill>
                  <a:srgbClr val="00B050"/>
                </a:solidFill>
              </a:rPr>
              <a:t>selection</a:t>
            </a:r>
            <a:r>
              <a:rPr lang="es-MX" dirty="0" smtClean="0">
                <a:solidFill>
                  <a:srgbClr val="00B050"/>
                </a:solidFill>
              </a:rPr>
              <a:t> </a:t>
            </a:r>
            <a:r>
              <a:rPr lang="es-MX" dirty="0" err="1" smtClean="0">
                <a:solidFill>
                  <a:srgbClr val="00B050"/>
                </a:solidFill>
              </a:rPr>
              <a:t>bias</a:t>
            </a:r>
            <a:r>
              <a:rPr lang="es-MX" dirty="0" smtClean="0"/>
              <a:t> and/</a:t>
            </a:r>
            <a:r>
              <a:rPr lang="es-MX" dirty="0" err="1" smtClean="0"/>
              <a:t>or</a:t>
            </a:r>
            <a:r>
              <a:rPr lang="es-MX" dirty="0" smtClean="0"/>
              <a:t> </a:t>
            </a:r>
            <a:r>
              <a:rPr lang="es-MX" dirty="0" smtClean="0">
                <a:solidFill>
                  <a:srgbClr val="00B050"/>
                </a:solidFill>
              </a:rPr>
              <a:t>accidental </a:t>
            </a:r>
            <a:r>
              <a:rPr lang="es-MX" dirty="0" err="1" smtClean="0">
                <a:solidFill>
                  <a:srgbClr val="00B050"/>
                </a:solidFill>
              </a:rPr>
              <a:t>bias</a:t>
            </a:r>
            <a:r>
              <a:rPr lang="es-MX" dirty="0" smtClean="0"/>
              <a:t> and </a:t>
            </a:r>
            <a:r>
              <a:rPr lang="es-MX" dirty="0" err="1" smtClean="0">
                <a:solidFill>
                  <a:schemeClr val="accent1"/>
                </a:solidFill>
              </a:rPr>
              <a:t>tends</a:t>
            </a:r>
            <a:r>
              <a:rPr lang="es-MX" dirty="0" smtClean="0">
                <a:solidFill>
                  <a:schemeClr val="accent1"/>
                </a:solidFill>
              </a:rPr>
              <a:t> </a:t>
            </a:r>
            <a:r>
              <a:rPr lang="es-MX" dirty="0" err="1" smtClean="0">
                <a:solidFill>
                  <a:schemeClr val="accent1"/>
                </a:solidFill>
              </a:rPr>
              <a:t>to</a:t>
            </a:r>
            <a:r>
              <a:rPr lang="es-MX" dirty="0" smtClean="0">
                <a:solidFill>
                  <a:schemeClr val="accent1"/>
                </a:solidFill>
              </a:rPr>
              <a:t> produce comparable </a:t>
            </a:r>
            <a:r>
              <a:rPr lang="es-MX" dirty="0" err="1" smtClean="0">
                <a:solidFill>
                  <a:schemeClr val="accent1"/>
                </a:solidFill>
              </a:rPr>
              <a:t>groups</a:t>
            </a:r>
            <a:r>
              <a:rPr lang="es-MX" dirty="0" smtClean="0">
                <a:solidFill>
                  <a:schemeClr val="accent1"/>
                </a:solidFill>
              </a:rPr>
              <a:t> </a:t>
            </a:r>
            <a:r>
              <a:rPr lang="es-MX" dirty="0" smtClean="0"/>
              <a:t>[</a:t>
            </a:r>
            <a:r>
              <a:rPr lang="es-MX" dirty="0" err="1" smtClean="0"/>
              <a:t>Suresh</a:t>
            </a:r>
            <a:r>
              <a:rPr lang="es-MX" dirty="0" smtClean="0"/>
              <a:t> KP 2011]</a:t>
            </a:r>
          </a:p>
          <a:p>
            <a:pPr lvl="1">
              <a:buNone/>
            </a:pPr>
            <a:endParaRPr lang="es-MX" dirty="0" smtClean="0"/>
          </a:p>
          <a:p>
            <a:pPr lvl="1"/>
            <a:r>
              <a:rPr lang="es-MX" dirty="0" err="1" smtClean="0"/>
              <a:t>It</a:t>
            </a:r>
            <a:r>
              <a:rPr lang="es-MX" dirty="0" smtClean="0"/>
              <a:t> </a:t>
            </a:r>
            <a:r>
              <a:rPr lang="es-MX" dirty="0" err="1" smtClean="0"/>
              <a:t>permits</a:t>
            </a:r>
            <a:r>
              <a:rPr lang="es-MX" dirty="0" smtClean="0"/>
              <a:t> </a:t>
            </a:r>
            <a:r>
              <a:rPr lang="es-MX" dirty="0" err="1" smtClean="0"/>
              <a:t>balancing</a:t>
            </a:r>
            <a:r>
              <a:rPr lang="es-MX" dirty="0" smtClean="0"/>
              <a:t> </a:t>
            </a:r>
            <a:r>
              <a:rPr lang="es-MX" dirty="0" err="1" smtClean="0"/>
              <a:t>the</a:t>
            </a:r>
            <a:r>
              <a:rPr lang="es-MX" dirty="0" smtClean="0"/>
              <a:t> </a:t>
            </a:r>
            <a:r>
              <a:rPr lang="es-MX" dirty="0" err="1" smtClean="0"/>
              <a:t>covariates</a:t>
            </a:r>
            <a:endParaRPr lang="es-MX" dirty="0" smtClean="0"/>
          </a:p>
          <a:p>
            <a:pPr lvl="2"/>
            <a:r>
              <a:rPr lang="es-MX" dirty="0" smtClean="0"/>
              <a:t>“</a:t>
            </a:r>
            <a:r>
              <a:rPr lang="en-GB" dirty="0" smtClean="0"/>
              <a:t>anything short of proper randomisation courts selection and confounding biases.” [Schulz KF 2002]</a:t>
            </a:r>
          </a:p>
          <a:p>
            <a:pPr lvl="2"/>
            <a:endParaRPr lang="es-MX" dirty="0" smtClean="0"/>
          </a:p>
          <a:p>
            <a:pPr lvl="1"/>
            <a:r>
              <a:rPr lang="es-MX" dirty="0" err="1" smtClean="0"/>
              <a:t>It</a:t>
            </a:r>
            <a:r>
              <a:rPr lang="es-MX" dirty="0" smtClean="0"/>
              <a:t> </a:t>
            </a:r>
            <a:r>
              <a:rPr lang="es-MX" dirty="0" err="1" smtClean="0"/>
              <a:t>guarantees</a:t>
            </a:r>
            <a:r>
              <a:rPr lang="es-MX" dirty="0" smtClean="0"/>
              <a:t> </a:t>
            </a:r>
            <a:r>
              <a:rPr lang="es-MX" dirty="0" err="1" smtClean="0"/>
              <a:t>the</a:t>
            </a:r>
            <a:r>
              <a:rPr lang="es-MX" dirty="0" smtClean="0"/>
              <a:t> </a:t>
            </a:r>
            <a:r>
              <a:rPr lang="es-MX" dirty="0" err="1" smtClean="0"/>
              <a:t>internal</a:t>
            </a:r>
            <a:r>
              <a:rPr lang="es-MX" dirty="0" smtClean="0"/>
              <a:t> </a:t>
            </a:r>
            <a:r>
              <a:rPr lang="es-MX" dirty="0" err="1" smtClean="0"/>
              <a:t>validity</a:t>
            </a:r>
            <a:r>
              <a:rPr lang="es-MX" dirty="0" smtClean="0"/>
              <a:t> in </a:t>
            </a:r>
            <a:r>
              <a:rPr lang="es-MX" dirty="0" err="1" smtClean="0"/>
              <a:t>the</a:t>
            </a:r>
            <a:r>
              <a:rPr lang="es-MX" dirty="0" smtClean="0"/>
              <a:t> </a:t>
            </a:r>
            <a:r>
              <a:rPr lang="es-MX" dirty="0" err="1" smtClean="0"/>
              <a:t>hypothesis</a:t>
            </a:r>
            <a:r>
              <a:rPr lang="es-MX" dirty="0" smtClean="0"/>
              <a:t> </a:t>
            </a:r>
            <a:r>
              <a:rPr lang="es-MX" dirty="0" err="1" smtClean="0"/>
              <a:t>testing</a:t>
            </a:r>
            <a:r>
              <a:rPr lang="es-MX" dirty="0" smtClean="0"/>
              <a:t>. </a:t>
            </a:r>
            <a:r>
              <a:rPr lang="es-MX" dirty="0" err="1" smtClean="0"/>
              <a:t>It</a:t>
            </a:r>
            <a:r>
              <a:rPr lang="es-MX" dirty="0" smtClean="0"/>
              <a:t> </a:t>
            </a:r>
            <a:r>
              <a:rPr lang="es-MX" dirty="0" err="1" smtClean="0"/>
              <a:t>is</a:t>
            </a:r>
            <a:r>
              <a:rPr lang="es-MX" dirty="0" smtClean="0"/>
              <a:t> a </a:t>
            </a:r>
            <a:r>
              <a:rPr lang="es-MX" dirty="0" err="1" smtClean="0"/>
              <a:t>necessary</a:t>
            </a:r>
            <a:r>
              <a:rPr lang="es-MX" dirty="0" smtClean="0"/>
              <a:t> </a:t>
            </a:r>
            <a:r>
              <a:rPr lang="es-MX" dirty="0" err="1" smtClean="0"/>
              <a:t>but</a:t>
            </a:r>
            <a:r>
              <a:rPr lang="es-MX" dirty="0" smtClean="0"/>
              <a:t> </a:t>
            </a:r>
            <a:r>
              <a:rPr lang="es-MX" dirty="0" err="1" smtClean="0"/>
              <a:t>not</a:t>
            </a:r>
            <a:r>
              <a:rPr lang="es-MX" dirty="0" smtClean="0"/>
              <a:t> </a:t>
            </a:r>
            <a:r>
              <a:rPr lang="es-MX" dirty="0" err="1" smtClean="0"/>
              <a:t>sufficient</a:t>
            </a:r>
            <a:r>
              <a:rPr lang="es-MX" dirty="0" smtClean="0"/>
              <a:t> </a:t>
            </a:r>
            <a:r>
              <a:rPr lang="es-MX" dirty="0" err="1" smtClean="0"/>
              <a:t>condition</a:t>
            </a:r>
            <a:r>
              <a:rPr lang="es-MX" dirty="0" smtClean="0"/>
              <a:t>.</a:t>
            </a:r>
          </a:p>
          <a:p>
            <a:pPr lvl="2"/>
            <a:r>
              <a:rPr lang="es-MX" dirty="0" err="1" smtClean="0"/>
              <a:t>It</a:t>
            </a:r>
            <a:r>
              <a:rPr lang="es-MX" dirty="0" smtClean="0"/>
              <a:t> </a:t>
            </a:r>
            <a:r>
              <a:rPr lang="es-MX" dirty="0" err="1" smtClean="0"/>
              <a:t>does</a:t>
            </a:r>
            <a:r>
              <a:rPr lang="es-MX" dirty="0" smtClean="0"/>
              <a:t> </a:t>
            </a:r>
            <a:r>
              <a:rPr lang="es-MX" dirty="0" err="1" smtClean="0"/>
              <a:t>not</a:t>
            </a:r>
            <a:r>
              <a:rPr lang="es-MX" dirty="0" smtClean="0"/>
              <a:t> </a:t>
            </a:r>
            <a:r>
              <a:rPr lang="es-MX" dirty="0" err="1" smtClean="0"/>
              <a:t>affect</a:t>
            </a:r>
            <a:r>
              <a:rPr lang="es-MX" dirty="0" smtClean="0"/>
              <a:t> </a:t>
            </a:r>
            <a:r>
              <a:rPr lang="es-MX" dirty="0" err="1" smtClean="0"/>
              <a:t>external</a:t>
            </a:r>
            <a:r>
              <a:rPr lang="es-MX" dirty="0" smtClean="0"/>
              <a:t> </a:t>
            </a:r>
            <a:r>
              <a:rPr lang="es-MX" dirty="0" err="1" smtClean="0"/>
              <a:t>validity</a:t>
            </a:r>
            <a:r>
              <a:rPr lang="es-MX" dirty="0" smtClean="0"/>
              <a:t>.</a:t>
            </a:r>
          </a:p>
          <a:p>
            <a:pPr lvl="1"/>
            <a:endParaRPr lang="es-MX" dirty="0" smtClean="0"/>
          </a:p>
          <a:p>
            <a:pPr lvl="1"/>
            <a:r>
              <a:rPr lang="es-MX" dirty="0" smtClean="0"/>
              <a:t>¡</a:t>
            </a:r>
            <a:r>
              <a:rPr lang="es-MX" dirty="0" err="1" smtClean="0"/>
              <a:t>Watch</a:t>
            </a:r>
            <a:r>
              <a:rPr lang="es-MX" dirty="0" smtClean="0"/>
              <a:t> </a:t>
            </a:r>
            <a:r>
              <a:rPr lang="es-MX" dirty="0" err="1" smtClean="0"/>
              <a:t>out</a:t>
            </a:r>
            <a:r>
              <a:rPr lang="es-MX" dirty="0" smtClean="0"/>
              <a:t>! </a:t>
            </a:r>
            <a:r>
              <a:rPr lang="es-MX" dirty="0" err="1" smtClean="0"/>
              <a:t>Randomization</a:t>
            </a:r>
            <a:r>
              <a:rPr lang="es-MX" dirty="0" smtClean="0"/>
              <a:t> </a:t>
            </a:r>
            <a:r>
              <a:rPr lang="es-MX" dirty="0" err="1" smtClean="0"/>
              <a:t>is</a:t>
            </a:r>
            <a:r>
              <a:rPr lang="es-MX" dirty="0" smtClean="0"/>
              <a:t> </a:t>
            </a:r>
            <a:r>
              <a:rPr lang="es-MX" dirty="0" err="1" smtClean="0"/>
              <a:t>related</a:t>
            </a:r>
            <a:r>
              <a:rPr lang="es-MX" dirty="0" smtClean="0"/>
              <a:t> </a:t>
            </a:r>
            <a:r>
              <a:rPr lang="es-MX" dirty="0" err="1" smtClean="0"/>
              <a:t>but</a:t>
            </a:r>
            <a:r>
              <a:rPr lang="es-MX" dirty="0" smtClean="0"/>
              <a:t> </a:t>
            </a:r>
            <a:r>
              <a:rPr lang="es-MX" dirty="0" err="1" smtClean="0"/>
              <a:t>not</a:t>
            </a:r>
            <a:r>
              <a:rPr lang="es-MX" dirty="0" smtClean="0"/>
              <a:t> </a:t>
            </a:r>
            <a:r>
              <a:rPr lang="es-MX" dirty="0" err="1" smtClean="0"/>
              <a:t>the</a:t>
            </a:r>
            <a:r>
              <a:rPr lang="es-MX" dirty="0" smtClean="0"/>
              <a:t> </a:t>
            </a:r>
            <a:r>
              <a:rPr lang="es-MX" dirty="0" err="1" smtClean="0"/>
              <a:t>same</a:t>
            </a:r>
            <a:r>
              <a:rPr lang="es-MX" dirty="0" smtClean="0"/>
              <a:t> as </a:t>
            </a:r>
            <a:r>
              <a:rPr lang="es-MX" dirty="0" err="1" smtClean="0"/>
              <a:t>random</a:t>
            </a:r>
            <a:r>
              <a:rPr lang="es-MX" dirty="0" smtClean="0"/>
              <a:t> </a:t>
            </a:r>
            <a:r>
              <a:rPr lang="es-MX" dirty="0" err="1" smtClean="0"/>
              <a:t>sampling</a:t>
            </a:r>
            <a:endParaRPr lang="es-MX" dirty="0" smtClean="0"/>
          </a:p>
        </p:txBody>
      </p:sp>
      <p:sp>
        <p:nvSpPr>
          <p:cNvPr id="4" name="3 Marcador de fecha"/>
          <p:cNvSpPr>
            <a:spLocks noGrp="1"/>
          </p:cNvSpPr>
          <p:nvPr>
            <p:ph type="dt" sz="half" idx="10"/>
          </p:nvPr>
        </p:nvSpPr>
        <p:spPr/>
        <p:txBody>
          <a:bodyPr/>
          <a:lstStyle/>
          <a:p>
            <a:fld id="{9D47FA49-6789-4F23-9C3E-C57EAEE2D45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95</a:t>
            </a:fld>
            <a:endParaRPr lang="es-E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Randomization</a:t>
            </a:r>
            <a:r>
              <a:rPr lang="es-MX" dirty="0" smtClean="0"/>
              <a:t> (more </a:t>
            </a:r>
            <a:r>
              <a:rPr lang="es-MX" dirty="0" err="1" smtClean="0"/>
              <a:t>common</a:t>
            </a:r>
            <a:r>
              <a:rPr lang="es-MX" dirty="0" smtClean="0"/>
              <a:t>):</a:t>
            </a:r>
          </a:p>
          <a:p>
            <a:pPr lvl="1"/>
            <a:r>
              <a:rPr lang="es-MX" dirty="0" err="1" smtClean="0"/>
              <a:t>Random</a:t>
            </a:r>
            <a:endParaRPr lang="es-MX" dirty="0" smtClean="0"/>
          </a:p>
          <a:p>
            <a:pPr marL="1371600" lvl="2" indent="-457200">
              <a:buFont typeface="+mj-lt"/>
              <a:buAutoNum type="alphaLcParenR"/>
            </a:pPr>
            <a:r>
              <a:rPr lang="es-MX" dirty="0" smtClean="0"/>
              <a:t>Simple </a:t>
            </a:r>
            <a:r>
              <a:rPr lang="es-MX" dirty="0" err="1" smtClean="0"/>
              <a:t>or</a:t>
            </a:r>
            <a:r>
              <a:rPr lang="es-MX" dirty="0" smtClean="0"/>
              <a:t> </a:t>
            </a:r>
            <a:r>
              <a:rPr lang="es-MX" dirty="0" err="1" smtClean="0"/>
              <a:t>without</a:t>
            </a:r>
            <a:r>
              <a:rPr lang="es-MX" dirty="0" smtClean="0"/>
              <a:t> </a:t>
            </a:r>
            <a:r>
              <a:rPr lang="es-MX" dirty="0" err="1" smtClean="0"/>
              <a:t>constraints</a:t>
            </a:r>
            <a:endParaRPr lang="es-MX" dirty="0" smtClean="0"/>
          </a:p>
          <a:p>
            <a:pPr marL="1371600" lvl="2" indent="-457200">
              <a:buFont typeface="+mj-lt"/>
              <a:buAutoNum type="alphaLcParenR"/>
            </a:pPr>
            <a:endParaRPr lang="es-MX" dirty="0" smtClean="0"/>
          </a:p>
          <a:p>
            <a:pPr lvl="1"/>
            <a:r>
              <a:rPr lang="es-MX" dirty="0" err="1" smtClean="0"/>
              <a:t>Pseudo-random</a:t>
            </a:r>
            <a:endParaRPr lang="es-MX" dirty="0" smtClean="0"/>
          </a:p>
          <a:p>
            <a:pPr marL="1371600" lvl="2" indent="-457200">
              <a:buFont typeface="+mj-lt"/>
              <a:buAutoNum type="alphaLcParenR"/>
            </a:pPr>
            <a:r>
              <a:rPr lang="es-MX" dirty="0" smtClean="0"/>
              <a:t>Block</a:t>
            </a:r>
          </a:p>
          <a:p>
            <a:pPr marL="1371600" lvl="2" indent="-457200">
              <a:buFont typeface="+mj-lt"/>
              <a:buAutoNum type="alphaLcParenR"/>
            </a:pPr>
            <a:r>
              <a:rPr lang="es-MX" dirty="0" err="1" smtClean="0"/>
              <a:t>Stratified</a:t>
            </a:r>
            <a:endParaRPr lang="es-MX" dirty="0" smtClean="0"/>
          </a:p>
          <a:p>
            <a:pPr marL="1371600" lvl="2" indent="-457200">
              <a:buFont typeface="+mj-lt"/>
              <a:buAutoNum type="alphaLcParenR"/>
            </a:pPr>
            <a:r>
              <a:rPr lang="es-MX" dirty="0" err="1" smtClean="0"/>
              <a:t>Adaptive</a:t>
            </a:r>
            <a:r>
              <a:rPr lang="es-MX" dirty="0" smtClean="0"/>
              <a:t> (of </a:t>
            </a:r>
            <a:r>
              <a:rPr lang="es-MX" dirty="0" err="1" smtClean="0"/>
              <a:t>covariate</a:t>
            </a:r>
            <a:r>
              <a:rPr lang="es-MX" dirty="0" smtClean="0"/>
              <a:t> </a:t>
            </a:r>
            <a:r>
              <a:rPr lang="es-MX" dirty="0" err="1" smtClean="0"/>
              <a:t>minimization</a:t>
            </a:r>
            <a:r>
              <a:rPr lang="es-MX" dirty="0" smtClean="0"/>
              <a:t>)</a:t>
            </a:r>
          </a:p>
          <a:p>
            <a:pPr lvl="1"/>
            <a:endParaRPr lang="es-MX" dirty="0" smtClean="0"/>
          </a:p>
          <a:p>
            <a:pPr lvl="1"/>
            <a:r>
              <a:rPr lang="es-MX" dirty="0" smtClean="0"/>
              <a:t>…</a:t>
            </a:r>
            <a:r>
              <a:rPr lang="es-MX" dirty="0" err="1" smtClean="0"/>
              <a:t>there</a:t>
            </a:r>
            <a:r>
              <a:rPr lang="es-MX" dirty="0" smtClean="0"/>
              <a:t> are </a:t>
            </a:r>
            <a:r>
              <a:rPr lang="es-MX" dirty="0" err="1" smtClean="0"/>
              <a:t>other</a:t>
            </a:r>
            <a:r>
              <a:rPr lang="es-MX" dirty="0" smtClean="0"/>
              <a:t> more ad-hoc </a:t>
            </a:r>
            <a:r>
              <a:rPr lang="es-MX" dirty="0" err="1" smtClean="0"/>
              <a:t>forms</a:t>
            </a:r>
            <a:r>
              <a:rPr lang="es-MX" dirty="0" smtClean="0"/>
              <a:t> of </a:t>
            </a:r>
            <a:r>
              <a:rPr lang="es-MX" dirty="0" err="1" smtClean="0"/>
              <a:t>randomization</a:t>
            </a:r>
            <a:r>
              <a:rPr lang="es-MX" dirty="0" smtClean="0"/>
              <a:t> </a:t>
            </a:r>
            <a:r>
              <a:rPr lang="es-MX" dirty="0" err="1" smtClean="0"/>
              <a:t>but</a:t>
            </a:r>
            <a:r>
              <a:rPr lang="es-MX" dirty="0" smtClean="0"/>
              <a:t> </a:t>
            </a:r>
            <a:r>
              <a:rPr lang="es-MX" dirty="0" err="1" smtClean="0"/>
              <a:t>they</a:t>
            </a:r>
            <a:r>
              <a:rPr lang="es-MX" dirty="0" smtClean="0"/>
              <a:t> are </a:t>
            </a:r>
            <a:r>
              <a:rPr lang="es-MX" dirty="0" err="1" smtClean="0"/>
              <a:t>beyond</a:t>
            </a:r>
            <a:r>
              <a:rPr lang="es-MX" dirty="0" smtClean="0"/>
              <a:t> </a:t>
            </a:r>
            <a:r>
              <a:rPr lang="es-MX" dirty="0" err="1" smtClean="0"/>
              <a:t>the</a:t>
            </a:r>
            <a:r>
              <a:rPr lang="es-MX" dirty="0" smtClean="0"/>
              <a:t> </a:t>
            </a:r>
            <a:r>
              <a:rPr lang="es-MX" dirty="0" err="1" smtClean="0"/>
              <a:t>scope</a:t>
            </a:r>
            <a:r>
              <a:rPr lang="es-MX" dirty="0" smtClean="0"/>
              <a:t> of </a:t>
            </a:r>
            <a:r>
              <a:rPr lang="es-MX" dirty="0" err="1" smtClean="0"/>
              <a:t>this</a:t>
            </a:r>
            <a:r>
              <a:rPr lang="es-MX" dirty="0" smtClean="0"/>
              <a:t> </a:t>
            </a:r>
            <a:r>
              <a:rPr lang="es-MX" dirty="0" err="1" smtClean="0"/>
              <a:t>presentation</a:t>
            </a:r>
            <a:r>
              <a:rPr lang="es-MX" dirty="0" smtClean="0"/>
              <a:t>.</a:t>
            </a:r>
          </a:p>
          <a:p>
            <a:pPr lvl="2"/>
            <a:r>
              <a:rPr lang="es-MX" dirty="0" err="1" smtClean="0"/>
              <a:t>Example</a:t>
            </a:r>
            <a:r>
              <a:rPr lang="es-MX" dirty="0" smtClean="0"/>
              <a:t>: </a:t>
            </a:r>
            <a:r>
              <a:rPr lang="es-MX" dirty="0" err="1" smtClean="0"/>
              <a:t>Urn</a:t>
            </a:r>
            <a:r>
              <a:rPr lang="es-MX" dirty="0" smtClean="0"/>
              <a:t> </a:t>
            </a:r>
            <a:r>
              <a:rPr lang="es-MX" dirty="0" err="1" smtClean="0"/>
              <a:t>randomization</a:t>
            </a:r>
            <a:r>
              <a:rPr lang="es-MX" dirty="0" smtClean="0"/>
              <a:t>, </a:t>
            </a:r>
            <a:r>
              <a:rPr lang="es-MX" dirty="0" err="1" smtClean="0"/>
              <a:t>outcome</a:t>
            </a:r>
            <a:r>
              <a:rPr lang="es-MX" dirty="0" smtClean="0"/>
              <a:t> </a:t>
            </a:r>
            <a:r>
              <a:rPr lang="es-MX" dirty="0" err="1" smtClean="0"/>
              <a:t>or</a:t>
            </a:r>
            <a:r>
              <a:rPr lang="es-MX" dirty="0" smtClean="0"/>
              <a:t> </a:t>
            </a:r>
            <a:r>
              <a:rPr lang="es-MX" dirty="0" err="1" smtClean="0"/>
              <a:t>answer</a:t>
            </a:r>
            <a:r>
              <a:rPr lang="es-MX" dirty="0" smtClean="0"/>
              <a:t> </a:t>
            </a:r>
            <a:r>
              <a:rPr lang="es-MX" dirty="0" err="1" smtClean="0"/>
              <a:t>adaptive</a:t>
            </a:r>
            <a:r>
              <a:rPr lang="es-MX" dirty="0" smtClean="0"/>
              <a:t>, </a:t>
            </a:r>
            <a:r>
              <a:rPr lang="es-MX" dirty="0" err="1" smtClean="0"/>
              <a:t>etc</a:t>
            </a:r>
            <a:endParaRPr lang="es-MX" dirty="0" smtClean="0"/>
          </a:p>
          <a:p>
            <a:pPr lvl="1"/>
            <a:endParaRPr lang="es-MX" dirty="0" smtClean="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96</a:t>
            </a:fld>
            <a:endParaRPr lang="es-E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3" name="2 Marcador de contenido"/>
          <p:cNvSpPr>
            <a:spLocks noGrp="1"/>
          </p:cNvSpPr>
          <p:nvPr>
            <p:ph idx="1"/>
          </p:nvPr>
        </p:nvSpPr>
        <p:spPr/>
        <p:txBody>
          <a:bodyPr>
            <a:normAutofit fontScale="850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Randomization</a:t>
            </a:r>
            <a:r>
              <a:rPr lang="es-MX" dirty="0" smtClean="0"/>
              <a:t>:</a:t>
            </a:r>
          </a:p>
          <a:p>
            <a:pPr lvl="1"/>
            <a:r>
              <a:rPr lang="es-MX" b="1" dirty="0" smtClean="0">
                <a:solidFill>
                  <a:srgbClr val="FF0000"/>
                </a:solidFill>
              </a:rPr>
              <a:t>Simple</a:t>
            </a:r>
            <a:r>
              <a:rPr lang="es-MX" dirty="0" smtClean="0"/>
              <a:t> </a:t>
            </a:r>
            <a:r>
              <a:rPr lang="es-MX" dirty="0" err="1" smtClean="0"/>
              <a:t>or</a:t>
            </a:r>
            <a:r>
              <a:rPr lang="es-MX" dirty="0" smtClean="0"/>
              <a:t> </a:t>
            </a:r>
            <a:r>
              <a:rPr lang="es-MX" dirty="0" err="1" smtClean="0"/>
              <a:t>without</a:t>
            </a:r>
            <a:r>
              <a:rPr lang="es-MX" dirty="0" smtClean="0"/>
              <a:t> </a:t>
            </a:r>
            <a:r>
              <a:rPr lang="es-MX" dirty="0" err="1" smtClean="0"/>
              <a:t>constraints</a:t>
            </a:r>
            <a:r>
              <a:rPr lang="es-MX" dirty="0" smtClean="0"/>
              <a:t>:</a:t>
            </a:r>
          </a:p>
          <a:p>
            <a:pPr lvl="2"/>
            <a:r>
              <a:rPr lang="es-MX" dirty="0" err="1" smtClean="0"/>
              <a:t>The</a:t>
            </a:r>
            <a:r>
              <a:rPr lang="es-MX" dirty="0" smtClean="0"/>
              <a:t> </a:t>
            </a:r>
            <a:r>
              <a:rPr lang="es-MX" dirty="0" err="1" smtClean="0"/>
              <a:t>assignment</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generated</a:t>
            </a:r>
            <a:r>
              <a:rPr lang="es-MX" dirty="0" smtClean="0"/>
              <a:t> in a </a:t>
            </a:r>
            <a:r>
              <a:rPr lang="es-MX" dirty="0" err="1" smtClean="0"/>
              <a:t>totally</a:t>
            </a:r>
            <a:r>
              <a:rPr lang="es-MX" dirty="0" smtClean="0"/>
              <a:t> </a:t>
            </a:r>
            <a:r>
              <a:rPr lang="es-MX" dirty="0" err="1" smtClean="0"/>
              <a:t>random</a:t>
            </a:r>
            <a:r>
              <a:rPr lang="es-MX" dirty="0" smtClean="0"/>
              <a:t> </a:t>
            </a:r>
            <a:r>
              <a:rPr lang="es-MX" dirty="0" err="1" smtClean="0"/>
              <a:t>manner</a:t>
            </a:r>
            <a:endParaRPr lang="es-MX" dirty="0" smtClean="0"/>
          </a:p>
          <a:p>
            <a:pPr lvl="3"/>
            <a:r>
              <a:rPr lang="es-MX" dirty="0" err="1" smtClean="0"/>
              <a:t>It</a:t>
            </a:r>
            <a:r>
              <a:rPr lang="es-MX" dirty="0" smtClean="0"/>
              <a:t> </a:t>
            </a:r>
            <a:r>
              <a:rPr lang="es-MX" dirty="0" err="1" smtClean="0"/>
              <a:t>may</a:t>
            </a:r>
            <a:r>
              <a:rPr lang="es-MX" dirty="0" smtClean="0"/>
              <a:t> </a:t>
            </a:r>
            <a:r>
              <a:rPr lang="es-MX" dirty="0" err="1" smtClean="0"/>
              <a:t>be</a:t>
            </a:r>
            <a:r>
              <a:rPr lang="es-MX" dirty="0" smtClean="0"/>
              <a:t> </a:t>
            </a:r>
            <a:r>
              <a:rPr lang="es-MX" dirty="0" err="1" smtClean="0"/>
              <a:t>generated</a:t>
            </a:r>
            <a:r>
              <a:rPr lang="es-MX" dirty="0" smtClean="0"/>
              <a:t> </a:t>
            </a:r>
            <a:r>
              <a:rPr lang="es-MX" dirty="0" err="1" smtClean="0"/>
              <a:t>using</a:t>
            </a:r>
            <a:r>
              <a:rPr lang="es-MX" dirty="0" smtClean="0"/>
              <a:t> a dice, </a:t>
            </a:r>
            <a:r>
              <a:rPr lang="es-MX" dirty="0" err="1" smtClean="0"/>
              <a:t>or</a:t>
            </a:r>
            <a:r>
              <a:rPr lang="es-MX" dirty="0" smtClean="0"/>
              <a:t> a </a:t>
            </a:r>
            <a:r>
              <a:rPr lang="es-MX" dirty="0" err="1" smtClean="0"/>
              <a:t>random</a:t>
            </a:r>
            <a:r>
              <a:rPr lang="es-MX" dirty="0" smtClean="0"/>
              <a:t> </a:t>
            </a:r>
            <a:r>
              <a:rPr lang="es-MX" dirty="0" err="1" smtClean="0"/>
              <a:t>number</a:t>
            </a:r>
            <a:r>
              <a:rPr lang="es-MX" dirty="0" smtClean="0"/>
              <a:t> </a:t>
            </a:r>
            <a:r>
              <a:rPr lang="es-MX" dirty="0" err="1" smtClean="0"/>
              <a:t>generator</a:t>
            </a:r>
            <a:r>
              <a:rPr lang="es-MX" dirty="0" smtClean="0"/>
              <a:t>, </a:t>
            </a:r>
            <a:r>
              <a:rPr lang="es-MX" dirty="0" err="1" smtClean="0"/>
              <a:t>etc</a:t>
            </a:r>
            <a:endParaRPr lang="es-MX" dirty="0" smtClean="0"/>
          </a:p>
          <a:p>
            <a:pPr lvl="3"/>
            <a:endParaRPr lang="es-MX" dirty="0" smtClean="0"/>
          </a:p>
          <a:p>
            <a:pPr lvl="2"/>
            <a:r>
              <a:rPr lang="es-MX" dirty="0" err="1" smtClean="0"/>
              <a:t>It</a:t>
            </a:r>
            <a:r>
              <a:rPr lang="es-MX" dirty="0" smtClean="0"/>
              <a:t> </a:t>
            </a:r>
            <a:r>
              <a:rPr lang="es-MX" dirty="0" err="1" smtClean="0"/>
              <a:t>ensures</a:t>
            </a:r>
            <a:r>
              <a:rPr lang="es-MX" dirty="0" smtClean="0"/>
              <a:t> </a:t>
            </a:r>
            <a:r>
              <a:rPr lang="es-MX" dirty="0" err="1" smtClean="0"/>
              <a:t>an</a:t>
            </a:r>
            <a:r>
              <a:rPr lang="es-MX" dirty="0" smtClean="0"/>
              <a:t> </a:t>
            </a:r>
            <a:r>
              <a:rPr lang="es-MX" dirty="0" err="1" smtClean="0"/>
              <a:t>assignment</a:t>
            </a:r>
            <a:r>
              <a:rPr lang="es-MX" dirty="0" smtClean="0"/>
              <a:t> free of </a:t>
            </a:r>
            <a:r>
              <a:rPr lang="es-MX" dirty="0" err="1" smtClean="0"/>
              <a:t>bias</a:t>
            </a:r>
            <a:endParaRPr lang="es-MX" dirty="0" smtClean="0"/>
          </a:p>
          <a:p>
            <a:pPr lvl="3"/>
            <a:r>
              <a:rPr lang="es-MX" dirty="0" smtClean="0"/>
              <a:t>“</a:t>
            </a:r>
            <a:r>
              <a:rPr lang="en-GB" dirty="0" smtClean="0"/>
              <a:t>Simple (unrestricted) randomisation, [...], no other approach, irrespective of its complexity and sophistication, surpasses simple randomisation for prevention of bias</a:t>
            </a:r>
            <a:r>
              <a:rPr lang="es-MX" dirty="0" smtClean="0"/>
              <a:t>” [</a:t>
            </a:r>
            <a:r>
              <a:rPr lang="es-MX" dirty="0" err="1" smtClean="0"/>
              <a:t>Schulz</a:t>
            </a:r>
            <a:r>
              <a:rPr lang="es-MX" dirty="0" smtClean="0"/>
              <a:t> KF 2002]</a:t>
            </a:r>
          </a:p>
          <a:p>
            <a:pPr lvl="3"/>
            <a:r>
              <a:rPr lang="es-MX" dirty="0" err="1" smtClean="0"/>
              <a:t>Having</a:t>
            </a:r>
            <a:r>
              <a:rPr lang="es-MX" dirty="0" smtClean="0"/>
              <a:t> </a:t>
            </a:r>
            <a:r>
              <a:rPr lang="es-MX" dirty="0" err="1" smtClean="0"/>
              <a:t>said</a:t>
            </a:r>
            <a:r>
              <a:rPr lang="es-MX" dirty="0" smtClean="0"/>
              <a:t> </a:t>
            </a:r>
            <a:r>
              <a:rPr lang="es-MX" dirty="0" err="1" smtClean="0"/>
              <a:t>that</a:t>
            </a:r>
            <a:r>
              <a:rPr lang="es-MX" dirty="0" smtClean="0"/>
              <a:t> </a:t>
            </a:r>
            <a:r>
              <a:rPr lang="es-MX" dirty="0" err="1" smtClean="0"/>
              <a:t>it</a:t>
            </a:r>
            <a:r>
              <a:rPr lang="es-MX" dirty="0" smtClean="0"/>
              <a:t> </a:t>
            </a:r>
            <a:r>
              <a:rPr lang="es-MX" dirty="0" err="1" smtClean="0"/>
              <a:t>may</a:t>
            </a:r>
            <a:r>
              <a:rPr lang="es-MX" dirty="0" smtClean="0"/>
              <a:t> </a:t>
            </a:r>
            <a:r>
              <a:rPr lang="es-MX" dirty="0" err="1" smtClean="0"/>
              <a:t>suffer</a:t>
            </a:r>
            <a:r>
              <a:rPr lang="es-MX" dirty="0" smtClean="0"/>
              <a:t> of </a:t>
            </a:r>
            <a:r>
              <a:rPr lang="es-MX" dirty="0" err="1" smtClean="0"/>
              <a:t>bias</a:t>
            </a:r>
            <a:r>
              <a:rPr lang="es-MX" dirty="0" smtClean="0"/>
              <a:t> </a:t>
            </a:r>
            <a:r>
              <a:rPr lang="es-MX" dirty="0" err="1" smtClean="0"/>
              <a:t>by</a:t>
            </a:r>
            <a:r>
              <a:rPr lang="es-MX" dirty="0" smtClean="0"/>
              <a:t> chance</a:t>
            </a:r>
          </a:p>
          <a:p>
            <a:pPr lvl="3"/>
            <a:endParaRPr lang="es-MX" dirty="0" smtClean="0"/>
          </a:p>
          <a:p>
            <a:pPr lvl="2"/>
            <a:r>
              <a:rPr lang="es-ES" dirty="0" err="1" smtClean="0"/>
              <a:t>It</a:t>
            </a:r>
            <a:r>
              <a:rPr lang="es-ES" dirty="0" smtClean="0"/>
              <a:t> </a:t>
            </a:r>
            <a:r>
              <a:rPr lang="es-ES" dirty="0" err="1" smtClean="0"/>
              <a:t>can’t</a:t>
            </a:r>
            <a:r>
              <a:rPr lang="es-ES" dirty="0" smtClean="0"/>
              <a:t> </a:t>
            </a:r>
            <a:r>
              <a:rPr lang="es-ES" dirty="0" err="1" smtClean="0"/>
              <a:t>guarantee</a:t>
            </a:r>
            <a:r>
              <a:rPr lang="es-ES" dirty="0" smtClean="0"/>
              <a:t> a balance </a:t>
            </a:r>
            <a:r>
              <a:rPr lang="es-ES" dirty="0" err="1" smtClean="0"/>
              <a:t>design</a:t>
            </a:r>
            <a:r>
              <a:rPr lang="es-ES" dirty="0" smtClean="0"/>
              <a:t> in </a:t>
            </a:r>
            <a:r>
              <a:rPr lang="es-ES" dirty="0" err="1" smtClean="0"/>
              <a:t>terms</a:t>
            </a:r>
            <a:r>
              <a:rPr lang="es-ES" dirty="0" smtClean="0"/>
              <a:t> of experimental </a:t>
            </a:r>
            <a:r>
              <a:rPr lang="es-ES" dirty="0" err="1" smtClean="0"/>
              <a:t>units</a:t>
            </a:r>
            <a:r>
              <a:rPr lang="es-ES" dirty="0" smtClean="0"/>
              <a:t>, </a:t>
            </a:r>
            <a:r>
              <a:rPr lang="es-ES" dirty="0" err="1" smtClean="0"/>
              <a:t>nor</a:t>
            </a:r>
            <a:r>
              <a:rPr lang="es-ES" dirty="0" smtClean="0"/>
              <a:t> </a:t>
            </a:r>
            <a:r>
              <a:rPr lang="es-ES" dirty="0" err="1" smtClean="0"/>
              <a:t>ensure</a:t>
            </a:r>
            <a:r>
              <a:rPr lang="es-ES" dirty="0" smtClean="0"/>
              <a:t> </a:t>
            </a:r>
            <a:r>
              <a:rPr lang="es-ES" dirty="0" err="1" smtClean="0"/>
              <a:t>that</a:t>
            </a:r>
            <a:r>
              <a:rPr lang="es-ES" dirty="0" smtClean="0"/>
              <a:t> </a:t>
            </a:r>
            <a:r>
              <a:rPr lang="es-ES" dirty="0" err="1" smtClean="0"/>
              <a:t>groups</a:t>
            </a:r>
            <a:r>
              <a:rPr lang="es-ES" dirty="0" smtClean="0"/>
              <a:t> are comparable in </a:t>
            </a:r>
            <a:r>
              <a:rPr lang="es-ES" dirty="0" err="1" smtClean="0"/>
              <a:t>terms</a:t>
            </a:r>
            <a:r>
              <a:rPr lang="es-ES" dirty="0" smtClean="0"/>
              <a:t> of </a:t>
            </a:r>
            <a:r>
              <a:rPr lang="es-ES" dirty="0" err="1" smtClean="0"/>
              <a:t>covariates</a:t>
            </a:r>
            <a:r>
              <a:rPr lang="es-ES" dirty="0" smtClean="0"/>
              <a:t> (chance </a:t>
            </a:r>
            <a:r>
              <a:rPr lang="es-ES" dirty="0" err="1" smtClean="0"/>
              <a:t>bias</a:t>
            </a:r>
            <a:r>
              <a:rPr lang="es-ES" dirty="0" smtClean="0"/>
              <a:t>)</a:t>
            </a:r>
          </a:p>
          <a:p>
            <a:pPr lvl="2"/>
            <a:r>
              <a:rPr lang="es-ES" dirty="0" err="1" smtClean="0"/>
              <a:t>It</a:t>
            </a:r>
            <a:r>
              <a:rPr lang="es-ES" dirty="0" smtClean="0"/>
              <a:t> </a:t>
            </a:r>
            <a:r>
              <a:rPr lang="es-ES" dirty="0" err="1" smtClean="0"/>
              <a:t>does</a:t>
            </a:r>
            <a:r>
              <a:rPr lang="es-ES" dirty="0" smtClean="0"/>
              <a:t> </a:t>
            </a:r>
            <a:r>
              <a:rPr lang="es-ES" dirty="0" err="1" smtClean="0"/>
              <a:t>not</a:t>
            </a:r>
            <a:r>
              <a:rPr lang="es-ES" dirty="0" smtClean="0"/>
              <a:t> </a:t>
            </a:r>
            <a:r>
              <a:rPr lang="es-ES" dirty="0" err="1" smtClean="0"/>
              <a:t>always</a:t>
            </a:r>
            <a:r>
              <a:rPr lang="es-ES" dirty="0" smtClean="0"/>
              <a:t> produce </a:t>
            </a:r>
            <a:r>
              <a:rPr lang="es-ES" dirty="0" err="1" smtClean="0"/>
              <a:t>the</a:t>
            </a:r>
            <a:r>
              <a:rPr lang="es-ES" dirty="0" smtClean="0"/>
              <a:t> </a:t>
            </a:r>
            <a:r>
              <a:rPr lang="es-ES" dirty="0" err="1" smtClean="0"/>
              <a:t>desired</a:t>
            </a:r>
            <a:r>
              <a:rPr lang="es-ES" dirty="0" smtClean="0"/>
              <a:t> </a:t>
            </a:r>
            <a:r>
              <a:rPr lang="es-ES" dirty="0" err="1" smtClean="0"/>
              <a:t>effects</a:t>
            </a:r>
            <a:r>
              <a:rPr lang="es-ES" dirty="0" smtClean="0"/>
              <a:t>, </a:t>
            </a:r>
            <a:r>
              <a:rPr lang="es-ES" dirty="0" err="1" smtClean="0"/>
              <a:t>especially</a:t>
            </a:r>
            <a:r>
              <a:rPr lang="es-ES" dirty="0" smtClean="0"/>
              <a:t> </a:t>
            </a:r>
            <a:r>
              <a:rPr lang="es-ES" dirty="0" err="1" smtClean="0"/>
              <a:t>when</a:t>
            </a:r>
            <a:r>
              <a:rPr lang="es-ES" dirty="0" smtClean="0"/>
              <a:t> </a:t>
            </a:r>
            <a:r>
              <a:rPr lang="es-ES" dirty="0" err="1" smtClean="0"/>
              <a:t>the</a:t>
            </a:r>
            <a:r>
              <a:rPr lang="es-ES" dirty="0" smtClean="0"/>
              <a:t> </a:t>
            </a:r>
            <a:r>
              <a:rPr lang="es-ES" dirty="0" err="1" smtClean="0"/>
              <a:t>sample</a:t>
            </a:r>
            <a:r>
              <a:rPr lang="es-ES" dirty="0" smtClean="0"/>
              <a:t> </a:t>
            </a:r>
            <a:r>
              <a:rPr lang="es-ES" dirty="0" err="1" smtClean="0"/>
              <a:t>size</a:t>
            </a:r>
            <a:r>
              <a:rPr lang="es-ES" dirty="0" smtClean="0"/>
              <a:t> </a:t>
            </a:r>
            <a:r>
              <a:rPr lang="es-ES" dirty="0" err="1" smtClean="0"/>
              <a:t>is</a:t>
            </a:r>
            <a:r>
              <a:rPr lang="es-ES" dirty="0" smtClean="0"/>
              <a:t> </a:t>
            </a:r>
            <a:r>
              <a:rPr lang="es-ES" dirty="0" err="1" smtClean="0"/>
              <a:t>small</a:t>
            </a:r>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97</a:t>
            </a:fld>
            <a:endParaRPr lang="es-E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3" name="2 Marcador de contenido"/>
          <p:cNvSpPr>
            <a:spLocks noGrp="1"/>
          </p:cNvSpPr>
          <p:nvPr>
            <p:ph idx="1"/>
          </p:nvPr>
        </p:nvSpPr>
        <p:spPr/>
        <p:txBody>
          <a:bodyPr>
            <a:normAutofit fontScale="925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Randomization</a:t>
            </a:r>
            <a:r>
              <a:rPr lang="es-MX" dirty="0" smtClean="0"/>
              <a:t>:</a:t>
            </a:r>
          </a:p>
          <a:p>
            <a:pPr lvl="1"/>
            <a:r>
              <a:rPr lang="es-MX" b="1" dirty="0" err="1" smtClean="0">
                <a:solidFill>
                  <a:srgbClr val="FF0000"/>
                </a:solidFill>
              </a:rPr>
              <a:t>By</a:t>
            </a:r>
            <a:r>
              <a:rPr lang="es-MX" b="1" dirty="0" smtClean="0">
                <a:solidFill>
                  <a:srgbClr val="FF0000"/>
                </a:solidFill>
              </a:rPr>
              <a:t> block </a:t>
            </a:r>
            <a:r>
              <a:rPr lang="es-MX" dirty="0" err="1" smtClean="0"/>
              <a:t>or</a:t>
            </a:r>
            <a:r>
              <a:rPr lang="es-MX" dirty="0" smtClean="0"/>
              <a:t> </a:t>
            </a:r>
            <a:r>
              <a:rPr lang="es-MX" b="1" dirty="0" err="1" smtClean="0">
                <a:solidFill>
                  <a:srgbClr val="FF0000"/>
                </a:solidFill>
              </a:rPr>
              <a:t>restricted</a:t>
            </a:r>
            <a:r>
              <a:rPr lang="es-MX" dirty="0" smtClean="0"/>
              <a:t>:</a:t>
            </a:r>
            <a:endParaRPr lang="es-MX" b="1" dirty="0" smtClean="0">
              <a:solidFill>
                <a:srgbClr val="FF0000"/>
              </a:solidFill>
            </a:endParaRPr>
          </a:p>
          <a:p>
            <a:pPr lvl="2"/>
            <a:r>
              <a:rPr lang="es-MX" dirty="0" err="1" smtClean="0"/>
              <a:t>The</a:t>
            </a:r>
            <a:r>
              <a:rPr lang="es-MX" dirty="0" smtClean="0"/>
              <a:t> </a:t>
            </a:r>
            <a:r>
              <a:rPr lang="es-MX" dirty="0" err="1" smtClean="0"/>
              <a:t>assignment</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generated</a:t>
            </a:r>
            <a:r>
              <a:rPr lang="es-MX" dirty="0" smtClean="0"/>
              <a:t> in 2 </a:t>
            </a:r>
            <a:r>
              <a:rPr lang="es-MX" dirty="0" err="1" smtClean="0"/>
              <a:t>steps</a:t>
            </a:r>
            <a:r>
              <a:rPr lang="es-MX" dirty="0" smtClean="0"/>
              <a:t>;</a:t>
            </a:r>
          </a:p>
          <a:p>
            <a:pPr marL="1828800" lvl="3" indent="-457200">
              <a:buFont typeface="+mj-lt"/>
              <a:buAutoNum type="arabicPeriod"/>
            </a:pPr>
            <a:r>
              <a:rPr lang="es-MX" dirty="0" err="1" smtClean="0"/>
              <a:t>An</a:t>
            </a:r>
            <a:r>
              <a:rPr lang="es-MX" dirty="0" smtClean="0"/>
              <a:t> </a:t>
            </a:r>
            <a:r>
              <a:rPr lang="es-MX" dirty="0" err="1" smtClean="0"/>
              <a:t>assignment</a:t>
            </a:r>
            <a:r>
              <a:rPr lang="es-MX" dirty="0" smtClean="0"/>
              <a:t> </a:t>
            </a:r>
            <a:r>
              <a:rPr lang="es-MX" dirty="0" err="1" smtClean="0"/>
              <a:t>list</a:t>
            </a:r>
            <a:r>
              <a:rPr lang="es-MX" dirty="0" smtClean="0"/>
              <a:t> </a:t>
            </a:r>
            <a:r>
              <a:rPr lang="es-MX" dirty="0" err="1" smtClean="0"/>
              <a:t>with</a:t>
            </a:r>
            <a:r>
              <a:rPr lang="es-MX" dirty="0" smtClean="0"/>
              <a:t> </a:t>
            </a:r>
            <a:r>
              <a:rPr lang="es-MX" dirty="0" err="1" smtClean="0"/>
              <a:t>blind</a:t>
            </a:r>
            <a:r>
              <a:rPr lang="es-MX" dirty="0" smtClean="0"/>
              <a:t> blocks </a:t>
            </a:r>
            <a:r>
              <a:rPr lang="es-MX" dirty="0" err="1" smtClean="0"/>
              <a:t>is</a:t>
            </a:r>
            <a:r>
              <a:rPr lang="es-MX" dirty="0" smtClean="0"/>
              <a:t> </a:t>
            </a:r>
            <a:r>
              <a:rPr lang="es-MX" dirty="0" err="1" smtClean="0"/>
              <a:t>generated</a:t>
            </a:r>
            <a:endParaRPr lang="es-MX" dirty="0" smtClean="0"/>
          </a:p>
          <a:p>
            <a:pPr marL="2286000" lvl="4" indent="-457200"/>
            <a:r>
              <a:rPr lang="es-MX" dirty="0" err="1" smtClean="0"/>
              <a:t>Example</a:t>
            </a:r>
            <a:r>
              <a:rPr lang="es-MX" dirty="0" smtClean="0"/>
              <a:t> of a block </a:t>
            </a:r>
            <a:r>
              <a:rPr lang="es-MX" dirty="0" err="1" smtClean="0"/>
              <a:t>assigment</a:t>
            </a:r>
            <a:r>
              <a:rPr lang="es-MX" dirty="0" smtClean="0"/>
              <a:t> </a:t>
            </a:r>
            <a:r>
              <a:rPr lang="es-MX" dirty="0" err="1" smtClean="0"/>
              <a:t>sequence</a:t>
            </a:r>
            <a:r>
              <a:rPr lang="es-MX" dirty="0" smtClean="0"/>
              <a:t>: </a:t>
            </a:r>
            <a:r>
              <a:rPr lang="en-GB" dirty="0" smtClean="0"/>
              <a:t>ABAB, AABB, BABA, BBAA</a:t>
            </a:r>
          </a:p>
          <a:p>
            <a:pPr marL="1828800" lvl="3" indent="-457200">
              <a:buFont typeface="+mj-lt"/>
              <a:buAutoNum type="arabicPeriod"/>
            </a:pPr>
            <a:r>
              <a:rPr lang="es-MX" dirty="0" err="1" smtClean="0"/>
              <a:t>Each</a:t>
            </a:r>
            <a:r>
              <a:rPr lang="es-MX" dirty="0" smtClean="0"/>
              <a:t> </a:t>
            </a:r>
            <a:r>
              <a:rPr lang="es-MX" dirty="0" err="1" smtClean="0"/>
              <a:t>blind</a:t>
            </a:r>
            <a:r>
              <a:rPr lang="es-MX" dirty="0" smtClean="0"/>
              <a:t> block </a:t>
            </a:r>
            <a:r>
              <a:rPr lang="es-MX" dirty="0" err="1" smtClean="0"/>
              <a:t>is</a:t>
            </a:r>
            <a:r>
              <a:rPr lang="es-MX" dirty="0" smtClean="0"/>
              <a:t> </a:t>
            </a:r>
            <a:r>
              <a:rPr lang="es-MX" dirty="0" err="1" smtClean="0"/>
              <a:t>assigned</a:t>
            </a:r>
            <a:r>
              <a:rPr lang="es-MX" dirty="0" smtClean="0"/>
              <a:t> a </a:t>
            </a:r>
            <a:r>
              <a:rPr lang="es-MX" dirty="0" err="1" smtClean="0"/>
              <a:t>treatment</a:t>
            </a:r>
            <a:endParaRPr lang="es-MX" dirty="0" smtClean="0"/>
          </a:p>
          <a:p>
            <a:pPr lvl="4"/>
            <a:r>
              <a:rPr lang="es-MX" dirty="0" err="1" smtClean="0"/>
              <a:t>The</a:t>
            </a:r>
            <a:r>
              <a:rPr lang="es-MX" dirty="0" smtClean="0"/>
              <a:t> </a:t>
            </a:r>
            <a:r>
              <a:rPr lang="es-MX" dirty="0" err="1" smtClean="0"/>
              <a:t>initial</a:t>
            </a:r>
            <a:r>
              <a:rPr lang="es-MX" dirty="0" smtClean="0"/>
              <a:t> </a:t>
            </a:r>
            <a:r>
              <a:rPr lang="es-MX" dirty="0" err="1" smtClean="0"/>
              <a:t>blind</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often</a:t>
            </a:r>
            <a:r>
              <a:rPr lang="es-MX" dirty="0" smtClean="0"/>
              <a:t> </a:t>
            </a:r>
            <a:r>
              <a:rPr lang="es-MX" dirty="0" err="1" smtClean="0"/>
              <a:t>generated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but</a:t>
            </a:r>
            <a:r>
              <a:rPr lang="es-MX" dirty="0" smtClean="0"/>
              <a:t> </a:t>
            </a:r>
            <a:r>
              <a:rPr lang="es-MX" dirty="0" err="1" smtClean="0"/>
              <a:t>the</a:t>
            </a:r>
            <a:r>
              <a:rPr lang="es-MX" dirty="0" smtClean="0"/>
              <a:t> </a:t>
            </a:r>
            <a:r>
              <a:rPr lang="es-MX" dirty="0" err="1" smtClean="0"/>
              <a:t>second</a:t>
            </a:r>
            <a:r>
              <a:rPr lang="es-MX" dirty="0" smtClean="0"/>
              <a:t> </a:t>
            </a:r>
            <a:r>
              <a:rPr lang="es-MX" dirty="0" err="1" smtClean="0"/>
              <a:t>step</a:t>
            </a:r>
            <a:r>
              <a:rPr lang="es-MX" dirty="0" smtClean="0"/>
              <a:t> </a:t>
            </a:r>
            <a:r>
              <a:rPr lang="es-MX" dirty="0" err="1" smtClean="0"/>
              <a:t>is</a:t>
            </a:r>
            <a:r>
              <a:rPr lang="es-MX" dirty="0" smtClean="0"/>
              <a:t> </a:t>
            </a:r>
            <a:r>
              <a:rPr lang="es-MX" dirty="0" err="1" smtClean="0"/>
              <a:t>often</a:t>
            </a:r>
            <a:r>
              <a:rPr lang="es-MX" dirty="0" smtClean="0"/>
              <a:t> </a:t>
            </a:r>
            <a:r>
              <a:rPr lang="es-MX" dirty="0" err="1" smtClean="0"/>
              <a:t>achieve</a:t>
            </a:r>
            <a:r>
              <a:rPr lang="es-MX" dirty="0" smtClean="0"/>
              <a:t> </a:t>
            </a:r>
            <a:r>
              <a:rPr lang="es-MX" dirty="0" err="1" smtClean="0"/>
              <a:t>by</a:t>
            </a:r>
            <a:r>
              <a:rPr lang="es-MX" dirty="0" smtClean="0"/>
              <a:t> a </a:t>
            </a:r>
            <a:r>
              <a:rPr lang="es-MX" dirty="0" err="1" smtClean="0"/>
              <a:t>truly</a:t>
            </a:r>
            <a:r>
              <a:rPr lang="es-MX" dirty="0" smtClean="0"/>
              <a:t> </a:t>
            </a:r>
            <a:r>
              <a:rPr lang="es-MX" dirty="0" err="1" smtClean="0"/>
              <a:t>random</a:t>
            </a:r>
            <a:r>
              <a:rPr lang="es-MX" dirty="0" smtClean="0"/>
              <a:t> </a:t>
            </a:r>
            <a:r>
              <a:rPr lang="es-MX" dirty="0" err="1" smtClean="0"/>
              <a:t>method</a:t>
            </a:r>
            <a:r>
              <a:rPr lang="es-MX" dirty="0" smtClean="0"/>
              <a:t> (</a:t>
            </a:r>
            <a:r>
              <a:rPr lang="es-MX" dirty="0" err="1" smtClean="0"/>
              <a:t>tossing</a:t>
            </a:r>
            <a:r>
              <a:rPr lang="es-MX" dirty="0" smtClean="0"/>
              <a:t> a </a:t>
            </a:r>
            <a:r>
              <a:rPr lang="es-MX" dirty="0" err="1" smtClean="0"/>
              <a:t>coin</a:t>
            </a:r>
            <a:r>
              <a:rPr lang="es-MX" dirty="0" smtClean="0"/>
              <a:t>, </a:t>
            </a:r>
            <a:r>
              <a:rPr lang="es-MX" dirty="0" err="1" smtClean="0"/>
              <a:t>throwing</a:t>
            </a:r>
            <a:r>
              <a:rPr lang="es-MX" dirty="0" smtClean="0"/>
              <a:t> a dice, </a:t>
            </a:r>
            <a:r>
              <a:rPr lang="es-MX" dirty="0" err="1" smtClean="0"/>
              <a:t>using</a:t>
            </a:r>
            <a:r>
              <a:rPr lang="es-MX" dirty="0" smtClean="0"/>
              <a:t> a </a:t>
            </a:r>
            <a:r>
              <a:rPr lang="es-MX" dirty="0" err="1" smtClean="0"/>
              <a:t>random</a:t>
            </a:r>
            <a:r>
              <a:rPr lang="es-MX" dirty="0" smtClean="0"/>
              <a:t> </a:t>
            </a:r>
            <a:r>
              <a:rPr lang="es-MX" dirty="0" err="1" smtClean="0"/>
              <a:t>number</a:t>
            </a:r>
            <a:r>
              <a:rPr lang="es-MX" dirty="0" smtClean="0"/>
              <a:t> </a:t>
            </a:r>
            <a:r>
              <a:rPr lang="es-MX" dirty="0" err="1" smtClean="0"/>
              <a:t>generator</a:t>
            </a:r>
            <a:r>
              <a:rPr lang="es-MX" dirty="0" smtClean="0"/>
              <a:t>, </a:t>
            </a:r>
            <a:r>
              <a:rPr lang="es-MX" dirty="0" err="1" smtClean="0"/>
              <a:t>etc</a:t>
            </a:r>
            <a:r>
              <a:rPr lang="es-MX" dirty="0" smtClean="0"/>
              <a:t>)</a:t>
            </a:r>
          </a:p>
          <a:p>
            <a:pPr lvl="3"/>
            <a:endParaRPr lang="es-MX" dirty="0" smtClean="0"/>
          </a:p>
          <a:p>
            <a:pPr lvl="2"/>
            <a:r>
              <a:rPr lang="es-MX" dirty="0" err="1" smtClean="0"/>
              <a:t>It</a:t>
            </a:r>
            <a:r>
              <a:rPr lang="es-MX" dirty="0" smtClean="0"/>
              <a:t> </a:t>
            </a:r>
            <a:r>
              <a:rPr lang="es-MX" dirty="0" err="1" smtClean="0"/>
              <a:t>guarantees</a:t>
            </a:r>
            <a:r>
              <a:rPr lang="es-MX" dirty="0" smtClean="0"/>
              <a:t> a </a:t>
            </a:r>
            <a:r>
              <a:rPr lang="es-MX" dirty="0" err="1" smtClean="0"/>
              <a:t>balanced</a:t>
            </a:r>
            <a:r>
              <a:rPr lang="es-MX" dirty="0" smtClean="0"/>
              <a:t> </a:t>
            </a:r>
            <a:r>
              <a:rPr lang="es-MX" dirty="0" err="1" smtClean="0"/>
              <a:t>design</a:t>
            </a:r>
            <a:endParaRPr lang="es-MX" dirty="0" smtClean="0"/>
          </a:p>
          <a:p>
            <a:pPr lvl="2"/>
            <a:endParaRPr lang="es-MX" dirty="0" smtClean="0"/>
          </a:p>
          <a:p>
            <a:pPr lvl="2"/>
            <a:r>
              <a:rPr lang="es-MX" dirty="0" err="1" smtClean="0"/>
              <a:t>It</a:t>
            </a:r>
            <a:r>
              <a:rPr lang="es-MX" dirty="0" smtClean="0"/>
              <a:t> </a:t>
            </a:r>
            <a:r>
              <a:rPr lang="es-MX" dirty="0" err="1" smtClean="0"/>
              <a:t>can’t</a:t>
            </a:r>
            <a:r>
              <a:rPr lang="es-MX" dirty="0" smtClean="0"/>
              <a:t> </a:t>
            </a:r>
            <a:r>
              <a:rPr lang="es-MX" dirty="0" err="1" smtClean="0"/>
              <a:t>guarantee</a:t>
            </a:r>
            <a:r>
              <a:rPr lang="es-MX" dirty="0" smtClean="0"/>
              <a:t> </a:t>
            </a:r>
            <a:r>
              <a:rPr lang="es-MX" dirty="0" err="1" smtClean="0"/>
              <a:t>that</a:t>
            </a:r>
            <a:r>
              <a:rPr lang="es-MX" dirty="0" smtClean="0"/>
              <a:t> </a:t>
            </a:r>
            <a:r>
              <a:rPr lang="es-MX" dirty="0" err="1" smtClean="0"/>
              <a:t>groups</a:t>
            </a:r>
            <a:r>
              <a:rPr lang="es-MX" dirty="0" smtClean="0"/>
              <a:t> are comparable in </a:t>
            </a:r>
            <a:r>
              <a:rPr lang="es-MX" dirty="0" err="1" smtClean="0"/>
              <a:t>terms</a:t>
            </a:r>
            <a:r>
              <a:rPr lang="es-MX" dirty="0" smtClean="0"/>
              <a:t> of </a:t>
            </a:r>
            <a:r>
              <a:rPr lang="es-MX" dirty="0" err="1" smtClean="0"/>
              <a:t>covariates</a:t>
            </a:r>
            <a:r>
              <a:rPr lang="es-MX" dirty="0" smtClean="0"/>
              <a:t>.</a:t>
            </a:r>
          </a:p>
          <a:p>
            <a:pPr lvl="3"/>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98</a:t>
            </a:fld>
            <a:endParaRPr lang="es-E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Randomization</a:t>
            </a:r>
            <a:endParaRPr lang="en-GB" dirty="0"/>
          </a:p>
        </p:txBody>
      </p:sp>
      <p:sp>
        <p:nvSpPr>
          <p:cNvPr id="3" name="2 Marcador de contenido"/>
          <p:cNvSpPr>
            <a:spLocks noGrp="1"/>
          </p:cNvSpPr>
          <p:nvPr>
            <p:ph idx="1"/>
          </p:nvPr>
        </p:nvSpPr>
        <p:spPr/>
        <p:txBody>
          <a:bodyPr>
            <a:normAutofit fontScale="70000" lnSpcReduction="20000"/>
          </a:bodyPr>
          <a:lstStyle/>
          <a:p>
            <a:r>
              <a:rPr lang="es-MX" b="1" dirty="0" err="1" smtClean="0">
                <a:solidFill>
                  <a:srgbClr val="FF0000"/>
                </a:solidFill>
              </a:rPr>
              <a:t>Types</a:t>
            </a:r>
            <a:r>
              <a:rPr lang="es-MX" b="1" dirty="0" smtClean="0">
                <a:solidFill>
                  <a:srgbClr val="FF0000"/>
                </a:solidFill>
              </a:rPr>
              <a:t> of </a:t>
            </a:r>
            <a:r>
              <a:rPr lang="es-MX" b="1" dirty="0" err="1" smtClean="0">
                <a:solidFill>
                  <a:srgbClr val="FF0000"/>
                </a:solidFill>
              </a:rPr>
              <a:t>Randomization</a:t>
            </a:r>
            <a:r>
              <a:rPr lang="es-MX" dirty="0" smtClean="0"/>
              <a:t>:</a:t>
            </a:r>
          </a:p>
          <a:p>
            <a:pPr lvl="1"/>
            <a:r>
              <a:rPr lang="es-MX" b="1" dirty="0" err="1" smtClean="0">
                <a:solidFill>
                  <a:srgbClr val="FF0000"/>
                </a:solidFill>
              </a:rPr>
              <a:t>Stratified</a:t>
            </a:r>
            <a:r>
              <a:rPr lang="es-MX" dirty="0" smtClean="0"/>
              <a:t>:</a:t>
            </a:r>
          </a:p>
          <a:p>
            <a:pPr lvl="2"/>
            <a:r>
              <a:rPr lang="es-MX" dirty="0" err="1" smtClean="0"/>
              <a:t>The</a:t>
            </a:r>
            <a:r>
              <a:rPr lang="es-MX" dirty="0" smtClean="0"/>
              <a:t> </a:t>
            </a:r>
            <a:r>
              <a:rPr lang="es-MX" dirty="0" err="1" smtClean="0"/>
              <a:t>assigment</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generated</a:t>
            </a:r>
            <a:r>
              <a:rPr lang="es-MX" dirty="0" smtClean="0"/>
              <a:t> as </a:t>
            </a:r>
            <a:r>
              <a:rPr lang="es-MX" dirty="0" err="1" smtClean="0"/>
              <a:t>follows</a:t>
            </a:r>
            <a:r>
              <a:rPr lang="es-MX" dirty="0" smtClean="0"/>
              <a:t>:</a:t>
            </a:r>
          </a:p>
          <a:p>
            <a:pPr marL="1828800" lvl="3" indent="-457200">
              <a:buFont typeface="+mj-lt"/>
              <a:buAutoNum type="arabicPeriod"/>
            </a:pPr>
            <a:r>
              <a:rPr lang="es-MX" dirty="0" smtClean="0"/>
              <a:t>A block </a:t>
            </a:r>
            <a:r>
              <a:rPr lang="es-MX" dirty="0" err="1" smtClean="0"/>
              <a:t>is</a:t>
            </a:r>
            <a:r>
              <a:rPr lang="es-MX" dirty="0" smtClean="0"/>
              <a:t> </a:t>
            </a:r>
            <a:r>
              <a:rPr lang="es-MX" dirty="0" err="1" smtClean="0"/>
              <a:t>generated</a:t>
            </a:r>
            <a:r>
              <a:rPr lang="es-MX" dirty="0" smtClean="0"/>
              <a:t> </a:t>
            </a:r>
            <a:r>
              <a:rPr lang="es-MX" dirty="0" err="1" smtClean="0"/>
              <a:t>separatedly</a:t>
            </a:r>
            <a:r>
              <a:rPr lang="es-MX" dirty="0" smtClean="0"/>
              <a:t> </a:t>
            </a:r>
            <a:r>
              <a:rPr lang="es-MX" dirty="0" err="1" smtClean="0"/>
              <a:t>for</a:t>
            </a:r>
            <a:r>
              <a:rPr lang="es-MX" dirty="0" smtClean="0"/>
              <a:t> </a:t>
            </a:r>
            <a:r>
              <a:rPr lang="es-MX" dirty="0" err="1" smtClean="0"/>
              <a:t>each</a:t>
            </a:r>
            <a:r>
              <a:rPr lang="es-MX" dirty="0" smtClean="0"/>
              <a:t> factor and </a:t>
            </a:r>
            <a:r>
              <a:rPr lang="es-MX" dirty="0" err="1" smtClean="0"/>
              <a:t>covariate</a:t>
            </a:r>
            <a:endParaRPr lang="es-MX" dirty="0" smtClean="0"/>
          </a:p>
          <a:p>
            <a:pPr marL="1828800" lvl="3" indent="-457200">
              <a:buFont typeface="+mj-lt"/>
              <a:buAutoNum type="arabicPeriod"/>
            </a:pPr>
            <a:r>
              <a:rPr lang="es-MX" dirty="0" err="1" smtClean="0"/>
              <a:t>Then</a:t>
            </a:r>
            <a:r>
              <a:rPr lang="es-MX" dirty="0" smtClean="0"/>
              <a:t> </a:t>
            </a:r>
            <a:r>
              <a:rPr lang="es-MX" dirty="0" err="1" smtClean="0"/>
              <a:t>the</a:t>
            </a:r>
            <a:r>
              <a:rPr lang="es-MX" dirty="0" smtClean="0"/>
              <a:t> </a:t>
            </a:r>
            <a:r>
              <a:rPr lang="es-MX" dirty="0" err="1" smtClean="0"/>
              <a:t>expeirmental</a:t>
            </a:r>
            <a:r>
              <a:rPr lang="es-MX" dirty="0" smtClean="0"/>
              <a:t> </a:t>
            </a:r>
            <a:r>
              <a:rPr lang="es-MX" dirty="0" err="1" smtClean="0"/>
              <a:t>units</a:t>
            </a:r>
            <a:r>
              <a:rPr lang="es-MX" dirty="0" smtClean="0"/>
              <a:t> are </a:t>
            </a:r>
            <a:r>
              <a:rPr lang="es-MX" dirty="0" err="1" smtClean="0"/>
              <a:t>assigned</a:t>
            </a:r>
            <a:r>
              <a:rPr lang="es-MX" dirty="0" smtClean="0"/>
              <a:t> </a:t>
            </a:r>
            <a:r>
              <a:rPr lang="es-MX" dirty="0" err="1" smtClean="0"/>
              <a:t>to</a:t>
            </a:r>
            <a:r>
              <a:rPr lang="es-MX" dirty="0" smtClean="0"/>
              <a:t> </a:t>
            </a:r>
            <a:r>
              <a:rPr lang="es-MX" dirty="0" err="1" smtClean="0"/>
              <a:t>each</a:t>
            </a:r>
            <a:r>
              <a:rPr lang="es-MX" dirty="0" smtClean="0"/>
              <a:t> block</a:t>
            </a:r>
          </a:p>
          <a:p>
            <a:pPr marL="1828800" lvl="3" indent="-457200">
              <a:buFont typeface="+mj-lt"/>
              <a:buAutoNum type="arabicPeriod"/>
            </a:pPr>
            <a:r>
              <a:rPr lang="es-MX" dirty="0" err="1" smtClean="0"/>
              <a:t>Finally</a:t>
            </a:r>
            <a:r>
              <a:rPr lang="es-MX" dirty="0" smtClean="0"/>
              <a:t>, simple </a:t>
            </a:r>
            <a:r>
              <a:rPr lang="es-MX" dirty="0" err="1" smtClean="0"/>
              <a:t>randomization</a:t>
            </a:r>
            <a:r>
              <a:rPr lang="es-MX" dirty="0" smtClean="0"/>
              <a:t> </a:t>
            </a:r>
            <a:r>
              <a:rPr lang="es-MX" dirty="0" err="1" smtClean="0"/>
              <a:t>is</a:t>
            </a:r>
            <a:r>
              <a:rPr lang="es-MX" dirty="0" smtClean="0"/>
              <a:t> </a:t>
            </a:r>
            <a:r>
              <a:rPr lang="es-MX" dirty="0" err="1" smtClean="0"/>
              <a:t>applied</a:t>
            </a:r>
            <a:r>
              <a:rPr lang="es-MX" dirty="0" smtClean="0"/>
              <a:t> </a:t>
            </a:r>
            <a:r>
              <a:rPr lang="es-MX" dirty="0" err="1" smtClean="0"/>
              <a:t>within</a:t>
            </a:r>
            <a:r>
              <a:rPr lang="es-MX" dirty="0" smtClean="0"/>
              <a:t> </a:t>
            </a:r>
            <a:r>
              <a:rPr lang="es-MX" dirty="0" err="1" smtClean="0"/>
              <a:t>each</a:t>
            </a:r>
            <a:r>
              <a:rPr lang="es-MX" dirty="0" smtClean="0"/>
              <a:t> block</a:t>
            </a:r>
          </a:p>
          <a:p>
            <a:pPr marL="1828800" lvl="3" indent="-457200"/>
            <a:r>
              <a:rPr lang="es-MX" dirty="0" err="1" smtClean="0"/>
              <a:t>Similarly</a:t>
            </a:r>
            <a:r>
              <a:rPr lang="es-MX" dirty="0" smtClean="0"/>
              <a:t> as in block </a:t>
            </a:r>
            <a:r>
              <a:rPr lang="es-MX" dirty="0" err="1" smtClean="0"/>
              <a:t>randomization</a:t>
            </a:r>
            <a:r>
              <a:rPr lang="es-MX" dirty="0" smtClean="0"/>
              <a:t>, </a:t>
            </a:r>
            <a:r>
              <a:rPr lang="es-MX" dirty="0" err="1" smtClean="0"/>
              <a:t>the</a:t>
            </a:r>
            <a:r>
              <a:rPr lang="es-MX" dirty="0" smtClean="0"/>
              <a:t> </a:t>
            </a:r>
            <a:r>
              <a:rPr lang="es-MX" dirty="0" err="1" smtClean="0"/>
              <a:t>initial</a:t>
            </a:r>
            <a:r>
              <a:rPr lang="es-MX" dirty="0" smtClean="0"/>
              <a:t> </a:t>
            </a:r>
            <a:r>
              <a:rPr lang="es-MX" dirty="0" err="1" smtClean="0"/>
              <a:t>blind</a:t>
            </a:r>
            <a:r>
              <a:rPr lang="es-MX" dirty="0" smtClean="0"/>
              <a:t> </a:t>
            </a:r>
            <a:r>
              <a:rPr lang="es-MX" dirty="0" err="1" smtClean="0"/>
              <a:t>sequence</a:t>
            </a:r>
            <a:r>
              <a:rPr lang="es-MX" dirty="0" smtClean="0"/>
              <a:t> </a:t>
            </a:r>
            <a:r>
              <a:rPr lang="es-MX" dirty="0" err="1" smtClean="0"/>
              <a:t>is</a:t>
            </a:r>
            <a:r>
              <a:rPr lang="es-MX" dirty="0" smtClean="0"/>
              <a:t> </a:t>
            </a:r>
            <a:r>
              <a:rPr lang="es-MX" dirty="0" err="1" smtClean="0"/>
              <a:t>often</a:t>
            </a:r>
            <a:r>
              <a:rPr lang="es-MX" dirty="0" smtClean="0"/>
              <a:t> </a:t>
            </a:r>
            <a:r>
              <a:rPr lang="es-MX" dirty="0" err="1" smtClean="0"/>
              <a:t>generated</a:t>
            </a:r>
            <a:r>
              <a:rPr lang="es-MX" dirty="0" smtClean="0"/>
              <a:t> </a:t>
            </a:r>
            <a:r>
              <a:rPr lang="es-MX" dirty="0" err="1" smtClean="0"/>
              <a:t>by</a:t>
            </a:r>
            <a:r>
              <a:rPr lang="es-MX" dirty="0" smtClean="0"/>
              <a:t> </a:t>
            </a:r>
            <a:r>
              <a:rPr lang="es-MX" dirty="0" err="1" smtClean="0"/>
              <a:t>the</a:t>
            </a:r>
            <a:r>
              <a:rPr lang="es-MX" dirty="0" smtClean="0"/>
              <a:t> </a:t>
            </a:r>
            <a:r>
              <a:rPr lang="es-MX" dirty="0" err="1" smtClean="0"/>
              <a:t>researcher</a:t>
            </a:r>
            <a:r>
              <a:rPr lang="es-MX" dirty="0" smtClean="0"/>
              <a:t>, </a:t>
            </a:r>
            <a:r>
              <a:rPr lang="es-MX" dirty="0" err="1" smtClean="0"/>
              <a:t>but</a:t>
            </a:r>
            <a:r>
              <a:rPr lang="es-MX" dirty="0" smtClean="0"/>
              <a:t> </a:t>
            </a:r>
            <a:r>
              <a:rPr lang="es-MX" dirty="0" err="1" smtClean="0"/>
              <a:t>the</a:t>
            </a:r>
            <a:r>
              <a:rPr lang="es-MX" dirty="0" smtClean="0"/>
              <a:t> </a:t>
            </a:r>
            <a:r>
              <a:rPr lang="es-MX" dirty="0" err="1" smtClean="0"/>
              <a:t>second</a:t>
            </a:r>
            <a:r>
              <a:rPr lang="es-MX" dirty="0" smtClean="0"/>
              <a:t> </a:t>
            </a:r>
            <a:r>
              <a:rPr lang="es-MX" dirty="0" err="1" smtClean="0"/>
              <a:t>step</a:t>
            </a:r>
            <a:r>
              <a:rPr lang="es-MX" dirty="0" smtClean="0"/>
              <a:t> </a:t>
            </a:r>
            <a:r>
              <a:rPr lang="es-MX" dirty="0" err="1" smtClean="0"/>
              <a:t>is</a:t>
            </a:r>
            <a:r>
              <a:rPr lang="es-MX" dirty="0" smtClean="0"/>
              <a:t> </a:t>
            </a:r>
            <a:r>
              <a:rPr lang="es-MX" dirty="0" err="1" smtClean="0"/>
              <a:t>often</a:t>
            </a:r>
            <a:r>
              <a:rPr lang="es-MX" dirty="0" smtClean="0"/>
              <a:t> </a:t>
            </a:r>
            <a:r>
              <a:rPr lang="es-MX" dirty="0" err="1" smtClean="0"/>
              <a:t>achieve</a:t>
            </a:r>
            <a:r>
              <a:rPr lang="es-MX" dirty="0" smtClean="0"/>
              <a:t> </a:t>
            </a:r>
            <a:r>
              <a:rPr lang="es-MX" dirty="0" err="1" smtClean="0"/>
              <a:t>by</a:t>
            </a:r>
            <a:r>
              <a:rPr lang="es-MX" dirty="0" smtClean="0"/>
              <a:t> a </a:t>
            </a:r>
            <a:r>
              <a:rPr lang="es-MX" dirty="0" err="1" smtClean="0"/>
              <a:t>truly</a:t>
            </a:r>
            <a:r>
              <a:rPr lang="es-MX" dirty="0" smtClean="0"/>
              <a:t> </a:t>
            </a:r>
            <a:r>
              <a:rPr lang="es-MX" dirty="0" err="1" smtClean="0"/>
              <a:t>random</a:t>
            </a:r>
            <a:r>
              <a:rPr lang="es-MX" dirty="0" smtClean="0"/>
              <a:t> </a:t>
            </a:r>
            <a:r>
              <a:rPr lang="es-MX" dirty="0" err="1" smtClean="0"/>
              <a:t>method</a:t>
            </a:r>
            <a:r>
              <a:rPr lang="es-MX" dirty="0" smtClean="0"/>
              <a:t> (</a:t>
            </a:r>
            <a:r>
              <a:rPr lang="es-MX" dirty="0" err="1" smtClean="0"/>
              <a:t>tossing</a:t>
            </a:r>
            <a:r>
              <a:rPr lang="es-MX" dirty="0" smtClean="0"/>
              <a:t> a </a:t>
            </a:r>
            <a:r>
              <a:rPr lang="es-MX" dirty="0" err="1" smtClean="0"/>
              <a:t>coin</a:t>
            </a:r>
            <a:r>
              <a:rPr lang="es-MX" dirty="0" smtClean="0"/>
              <a:t>, </a:t>
            </a:r>
            <a:r>
              <a:rPr lang="es-MX" dirty="0" err="1" smtClean="0"/>
              <a:t>throwing</a:t>
            </a:r>
            <a:r>
              <a:rPr lang="es-MX" dirty="0" smtClean="0"/>
              <a:t> a dice, </a:t>
            </a:r>
            <a:r>
              <a:rPr lang="es-MX" dirty="0" err="1" smtClean="0"/>
              <a:t>using</a:t>
            </a:r>
            <a:r>
              <a:rPr lang="es-MX" dirty="0" smtClean="0"/>
              <a:t> a </a:t>
            </a:r>
            <a:r>
              <a:rPr lang="es-MX" dirty="0" err="1" smtClean="0"/>
              <a:t>random</a:t>
            </a:r>
            <a:r>
              <a:rPr lang="es-MX" dirty="0" smtClean="0"/>
              <a:t> </a:t>
            </a:r>
            <a:r>
              <a:rPr lang="es-MX" dirty="0" err="1" smtClean="0"/>
              <a:t>number</a:t>
            </a:r>
            <a:r>
              <a:rPr lang="es-MX" dirty="0" smtClean="0"/>
              <a:t> </a:t>
            </a:r>
            <a:r>
              <a:rPr lang="es-MX" dirty="0" err="1" smtClean="0"/>
              <a:t>generator</a:t>
            </a:r>
            <a:r>
              <a:rPr lang="es-MX" dirty="0" smtClean="0"/>
              <a:t>, </a:t>
            </a:r>
            <a:r>
              <a:rPr lang="es-MX" dirty="0" err="1" smtClean="0"/>
              <a:t>etc</a:t>
            </a:r>
            <a:r>
              <a:rPr lang="es-MX" dirty="0" smtClean="0"/>
              <a:t>)</a:t>
            </a:r>
          </a:p>
          <a:p>
            <a:pPr marL="1828800" lvl="3" indent="-457200"/>
            <a:endParaRPr lang="es-MX" dirty="0" smtClean="0"/>
          </a:p>
          <a:p>
            <a:pPr lvl="2"/>
            <a:r>
              <a:rPr lang="es-MX" dirty="0" err="1" smtClean="0"/>
              <a:t>It</a:t>
            </a:r>
            <a:r>
              <a:rPr lang="es-MX" dirty="0" smtClean="0"/>
              <a:t> </a:t>
            </a:r>
            <a:r>
              <a:rPr lang="es-MX" dirty="0" err="1" smtClean="0"/>
              <a:t>guarantees</a:t>
            </a:r>
            <a:r>
              <a:rPr lang="es-MX" dirty="0" smtClean="0"/>
              <a:t> </a:t>
            </a:r>
            <a:r>
              <a:rPr lang="es-MX" dirty="0" err="1" smtClean="0"/>
              <a:t>that</a:t>
            </a:r>
            <a:r>
              <a:rPr lang="es-MX" dirty="0" smtClean="0"/>
              <a:t> </a:t>
            </a:r>
            <a:r>
              <a:rPr lang="es-MX" dirty="0" err="1" smtClean="0"/>
              <a:t>groups</a:t>
            </a:r>
            <a:r>
              <a:rPr lang="es-MX" dirty="0" smtClean="0"/>
              <a:t> are comparable in </a:t>
            </a:r>
            <a:r>
              <a:rPr lang="es-MX" dirty="0" err="1" smtClean="0"/>
              <a:t>terms</a:t>
            </a:r>
            <a:r>
              <a:rPr lang="es-MX" dirty="0" smtClean="0"/>
              <a:t> of </a:t>
            </a:r>
            <a:r>
              <a:rPr lang="es-MX" dirty="0" err="1" smtClean="0"/>
              <a:t>the</a:t>
            </a:r>
            <a:r>
              <a:rPr lang="es-MX" dirty="0" smtClean="0"/>
              <a:t> </a:t>
            </a:r>
            <a:r>
              <a:rPr lang="es-MX" dirty="0" err="1" smtClean="0"/>
              <a:t>considered</a:t>
            </a:r>
            <a:r>
              <a:rPr lang="es-MX" dirty="0" smtClean="0"/>
              <a:t> </a:t>
            </a:r>
            <a:r>
              <a:rPr lang="es-MX" dirty="0" err="1" smtClean="0"/>
              <a:t>factrs</a:t>
            </a:r>
            <a:r>
              <a:rPr lang="es-MX" dirty="0" smtClean="0"/>
              <a:t> and </a:t>
            </a:r>
            <a:r>
              <a:rPr lang="es-MX" dirty="0" err="1" smtClean="0"/>
              <a:t>covariates</a:t>
            </a:r>
            <a:r>
              <a:rPr lang="es-MX" dirty="0" smtClean="0"/>
              <a:t>.</a:t>
            </a:r>
          </a:p>
          <a:p>
            <a:pPr lvl="2"/>
            <a:endParaRPr lang="es-MX" dirty="0" smtClean="0"/>
          </a:p>
          <a:p>
            <a:pPr lvl="2"/>
            <a:r>
              <a:rPr lang="es-MX" dirty="0" err="1" smtClean="0"/>
              <a:t>It</a:t>
            </a:r>
            <a:r>
              <a:rPr lang="es-MX" dirty="0" smtClean="0"/>
              <a:t> </a:t>
            </a:r>
            <a:r>
              <a:rPr lang="es-MX" dirty="0" err="1" smtClean="0"/>
              <a:t>gets</a:t>
            </a:r>
            <a:r>
              <a:rPr lang="es-MX" dirty="0" smtClean="0"/>
              <a:t> more </a:t>
            </a:r>
            <a:r>
              <a:rPr lang="es-MX" dirty="0" err="1" smtClean="0"/>
              <a:t>complex</a:t>
            </a:r>
            <a:r>
              <a:rPr lang="es-MX" dirty="0" smtClean="0"/>
              <a:t> as </a:t>
            </a:r>
            <a:r>
              <a:rPr lang="es-MX" dirty="0" err="1" smtClean="0"/>
              <a:t>the</a:t>
            </a:r>
            <a:r>
              <a:rPr lang="es-MX" dirty="0" smtClean="0"/>
              <a:t> </a:t>
            </a:r>
            <a:r>
              <a:rPr lang="es-MX" dirty="0" err="1" smtClean="0"/>
              <a:t>number</a:t>
            </a:r>
            <a:r>
              <a:rPr lang="es-MX" dirty="0" smtClean="0"/>
              <a:t> of </a:t>
            </a:r>
            <a:r>
              <a:rPr lang="es-MX" dirty="0" err="1" smtClean="0"/>
              <a:t>factors</a:t>
            </a:r>
            <a:r>
              <a:rPr lang="es-MX" dirty="0" smtClean="0"/>
              <a:t> and </a:t>
            </a:r>
            <a:r>
              <a:rPr lang="es-MX" dirty="0" err="1" smtClean="0"/>
              <a:t>covariates</a:t>
            </a:r>
            <a:r>
              <a:rPr lang="es-MX" dirty="0" smtClean="0"/>
              <a:t> </a:t>
            </a:r>
            <a:r>
              <a:rPr lang="es-MX" dirty="0" err="1" smtClean="0"/>
              <a:t>increases</a:t>
            </a:r>
            <a:endParaRPr lang="es-MX" dirty="0" smtClean="0"/>
          </a:p>
          <a:p>
            <a:pPr lvl="2"/>
            <a:endParaRPr lang="es-MX" dirty="0" smtClean="0"/>
          </a:p>
          <a:p>
            <a:pPr lvl="2"/>
            <a:r>
              <a:rPr lang="es-MX" dirty="0" err="1" smtClean="0"/>
              <a:t>It</a:t>
            </a:r>
            <a:r>
              <a:rPr lang="es-MX" dirty="0" smtClean="0"/>
              <a:t> </a:t>
            </a:r>
            <a:r>
              <a:rPr lang="es-MX" dirty="0" err="1" smtClean="0"/>
              <a:t>requires</a:t>
            </a:r>
            <a:r>
              <a:rPr lang="es-MX" dirty="0" smtClean="0"/>
              <a:t> </a:t>
            </a:r>
            <a:r>
              <a:rPr lang="es-MX" dirty="0" err="1" smtClean="0"/>
              <a:t>knowing</a:t>
            </a:r>
            <a:r>
              <a:rPr lang="es-MX" dirty="0" smtClean="0"/>
              <a:t> a priori </a:t>
            </a:r>
            <a:r>
              <a:rPr lang="es-MX" dirty="0" err="1" smtClean="0"/>
              <a:t>the</a:t>
            </a:r>
            <a:r>
              <a:rPr lang="es-MX" dirty="0" smtClean="0"/>
              <a:t> </a:t>
            </a:r>
            <a:r>
              <a:rPr lang="es-MX" dirty="0" err="1" smtClean="0"/>
              <a:t>baseline</a:t>
            </a:r>
            <a:r>
              <a:rPr lang="es-MX" dirty="0" smtClean="0"/>
              <a:t> </a:t>
            </a:r>
            <a:r>
              <a:rPr lang="es-MX" dirty="0" err="1" smtClean="0"/>
              <a:t>characteristics</a:t>
            </a:r>
            <a:r>
              <a:rPr lang="es-MX" dirty="0" smtClean="0"/>
              <a:t> of </a:t>
            </a:r>
            <a:r>
              <a:rPr lang="es-MX" dirty="0" err="1" smtClean="0"/>
              <a:t>the</a:t>
            </a:r>
            <a:r>
              <a:rPr lang="es-MX" dirty="0" smtClean="0"/>
              <a:t> </a:t>
            </a:r>
            <a:r>
              <a:rPr lang="es-MX" dirty="0" err="1" smtClean="0"/>
              <a:t>population</a:t>
            </a:r>
            <a:endParaRPr lang="es-MX" dirty="0" smtClean="0"/>
          </a:p>
          <a:p>
            <a:pPr lvl="3"/>
            <a:r>
              <a:rPr lang="es-MX" dirty="0" smtClean="0"/>
              <a:t>…</a:t>
            </a:r>
            <a:r>
              <a:rPr lang="es-MX" dirty="0" err="1" smtClean="0"/>
              <a:t>which</a:t>
            </a:r>
            <a:r>
              <a:rPr lang="es-MX" dirty="0" smtClean="0"/>
              <a:t> </a:t>
            </a:r>
            <a:r>
              <a:rPr lang="es-MX" dirty="0" err="1" smtClean="0"/>
              <a:t>for</a:t>
            </a:r>
            <a:r>
              <a:rPr lang="es-MX" dirty="0" smtClean="0"/>
              <a:t> </a:t>
            </a:r>
            <a:r>
              <a:rPr lang="es-MX" dirty="0" err="1" smtClean="0"/>
              <a:t>obvious</a:t>
            </a:r>
            <a:r>
              <a:rPr lang="es-MX" dirty="0" smtClean="0"/>
              <a:t> </a:t>
            </a:r>
            <a:r>
              <a:rPr lang="es-MX" dirty="0" err="1" smtClean="0"/>
              <a:t>reasons</a:t>
            </a:r>
            <a:r>
              <a:rPr lang="es-MX" dirty="0" smtClean="0"/>
              <a:t> </a:t>
            </a:r>
            <a:r>
              <a:rPr lang="es-MX" dirty="0" err="1" smtClean="0"/>
              <a:t>is</a:t>
            </a:r>
            <a:r>
              <a:rPr lang="es-MX" dirty="0" smtClean="0"/>
              <a:t> </a:t>
            </a:r>
            <a:r>
              <a:rPr lang="es-MX" dirty="0" err="1" smtClean="0"/>
              <a:t>not</a:t>
            </a:r>
            <a:r>
              <a:rPr lang="es-MX" dirty="0" smtClean="0"/>
              <a:t> </a:t>
            </a:r>
            <a:r>
              <a:rPr lang="es-MX" dirty="0" err="1" smtClean="0"/>
              <a:t>always</a:t>
            </a:r>
            <a:r>
              <a:rPr lang="es-MX" dirty="0" smtClean="0"/>
              <a:t> </a:t>
            </a:r>
            <a:r>
              <a:rPr lang="es-MX" dirty="0" err="1" smtClean="0"/>
              <a:t>available</a:t>
            </a:r>
            <a:r>
              <a:rPr lang="es-MX" dirty="0" smtClean="0"/>
              <a:t>.</a:t>
            </a:r>
          </a:p>
          <a:p>
            <a:pPr lvl="3"/>
            <a:r>
              <a:rPr lang="es-MX" dirty="0" err="1" smtClean="0"/>
              <a:t>It</a:t>
            </a:r>
            <a:r>
              <a:rPr lang="es-MX" dirty="0" smtClean="0"/>
              <a:t> </a:t>
            </a:r>
            <a:r>
              <a:rPr lang="es-MX" dirty="0" err="1" smtClean="0"/>
              <a:t>is</a:t>
            </a:r>
            <a:r>
              <a:rPr lang="es-MX" dirty="0" smtClean="0"/>
              <a:t> </a:t>
            </a:r>
            <a:r>
              <a:rPr lang="es-MX" dirty="0" err="1" smtClean="0"/>
              <a:t>difficult</a:t>
            </a:r>
            <a:r>
              <a:rPr lang="es-MX" dirty="0" smtClean="0"/>
              <a:t> </a:t>
            </a:r>
            <a:r>
              <a:rPr lang="es-MX" dirty="0" err="1" smtClean="0"/>
              <a:t>to</a:t>
            </a:r>
            <a:r>
              <a:rPr lang="es-MX" dirty="0" smtClean="0"/>
              <a:t> </a:t>
            </a:r>
            <a:r>
              <a:rPr lang="es-MX" dirty="0" err="1" smtClean="0"/>
              <a:t>apply</a:t>
            </a:r>
            <a:r>
              <a:rPr lang="es-MX" dirty="0" smtClean="0"/>
              <a:t> </a:t>
            </a:r>
            <a:r>
              <a:rPr lang="es-MX" dirty="0" err="1" smtClean="0"/>
              <a:t>if</a:t>
            </a:r>
            <a:r>
              <a:rPr lang="es-MX" dirty="0" smtClean="0"/>
              <a:t> </a:t>
            </a:r>
            <a:r>
              <a:rPr lang="es-MX" dirty="0" err="1" smtClean="0"/>
              <a:t>the</a:t>
            </a:r>
            <a:r>
              <a:rPr lang="es-MX" dirty="0" smtClean="0"/>
              <a:t> </a:t>
            </a:r>
            <a:r>
              <a:rPr lang="es-MX" dirty="0" err="1" smtClean="0"/>
              <a:t>experimetal</a:t>
            </a:r>
            <a:r>
              <a:rPr lang="es-MX" dirty="0" smtClean="0"/>
              <a:t> </a:t>
            </a:r>
            <a:r>
              <a:rPr lang="es-MX" dirty="0" err="1" smtClean="0"/>
              <a:t>untis</a:t>
            </a:r>
            <a:r>
              <a:rPr lang="es-MX" dirty="0" smtClean="0"/>
              <a:t> are “</a:t>
            </a:r>
            <a:r>
              <a:rPr lang="es-MX" dirty="0" err="1" smtClean="0"/>
              <a:t>recruited</a:t>
            </a:r>
            <a:r>
              <a:rPr lang="es-MX" dirty="0" smtClean="0"/>
              <a:t>” </a:t>
            </a:r>
            <a:r>
              <a:rPr lang="es-MX" dirty="0" err="1" smtClean="0"/>
              <a:t>one</a:t>
            </a:r>
            <a:r>
              <a:rPr lang="es-MX" dirty="0" smtClean="0"/>
              <a:t> a time</a:t>
            </a:r>
          </a:p>
          <a:p>
            <a:pPr lvl="3"/>
            <a:endParaRPr lang="es-MX" dirty="0" smtClean="0"/>
          </a:p>
          <a:p>
            <a:pPr lvl="3"/>
            <a:endParaRPr lang="en-GB" dirty="0"/>
          </a:p>
        </p:txBody>
      </p:sp>
      <p:sp>
        <p:nvSpPr>
          <p:cNvPr id="4" name="3 Marcador de fecha"/>
          <p:cNvSpPr>
            <a:spLocks noGrp="1"/>
          </p:cNvSpPr>
          <p:nvPr>
            <p:ph type="dt" sz="half" idx="10"/>
          </p:nvPr>
        </p:nvSpPr>
        <p:spPr/>
        <p:txBody>
          <a:bodyPr/>
          <a:lstStyle/>
          <a:p>
            <a:fld id="{AFDFD536-AB16-4BB4-A039-10EAFA0B9BD4}" type="datetime1">
              <a:rPr lang="es-ES" smtClean="0"/>
              <a:pPr/>
              <a:t>17/08/2014</a:t>
            </a:fld>
            <a:endParaRPr lang="es-ES"/>
          </a:p>
        </p:txBody>
      </p:sp>
      <p:sp>
        <p:nvSpPr>
          <p:cNvPr id="5" name="4 Marcador de pie de página"/>
          <p:cNvSpPr>
            <a:spLocks noGrp="1"/>
          </p:cNvSpPr>
          <p:nvPr>
            <p:ph type="ftr" sz="quarter" idx="11"/>
          </p:nvPr>
        </p:nvSpPr>
        <p:spPr/>
        <p:txBody>
          <a:bodyPr/>
          <a:lstStyle/>
          <a:p>
            <a:r>
              <a:rPr lang="en-US" smtClean="0"/>
              <a:t>INAOE</a:t>
            </a:r>
            <a:endParaRPr lang="es-ES" dirty="0"/>
          </a:p>
        </p:txBody>
      </p:sp>
      <p:sp>
        <p:nvSpPr>
          <p:cNvPr id="6" name="5 Marcador de número de diapositiva"/>
          <p:cNvSpPr>
            <a:spLocks noGrp="1"/>
          </p:cNvSpPr>
          <p:nvPr>
            <p:ph type="sldNum" sz="quarter" idx="12"/>
          </p:nvPr>
        </p:nvSpPr>
        <p:spPr/>
        <p:txBody>
          <a:bodyPr/>
          <a:lstStyle/>
          <a:p>
            <a:fld id="{1B6A98DE-B0C0-4510-8517-23F285C36BE2}" type="slidenum">
              <a:rPr lang="es-ES" smtClean="0"/>
              <a:pPr/>
              <a:t>99</a:t>
            </a:fld>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8583</Words>
  <Application>Microsoft Office PowerPoint</Application>
  <PresentationFormat>Presentación en pantalla (4:3)</PresentationFormat>
  <Paragraphs>1401</Paragraphs>
  <Slides>129</Slides>
  <Notes>0</Notes>
  <HiddenSlides>0</HiddenSlides>
  <MMClips>0</MMClips>
  <ScaleCrop>false</ScaleCrop>
  <HeadingPairs>
    <vt:vector size="4" baseType="variant">
      <vt:variant>
        <vt:lpstr>Tema</vt:lpstr>
      </vt:variant>
      <vt:variant>
        <vt:i4>1</vt:i4>
      </vt:variant>
      <vt:variant>
        <vt:lpstr>Títulos de diapositiva</vt:lpstr>
      </vt:variant>
      <vt:variant>
        <vt:i4>129</vt:i4>
      </vt:variant>
    </vt:vector>
  </HeadingPairs>
  <TitlesOfParts>
    <vt:vector size="130" baseType="lpstr">
      <vt:lpstr>Office Theme</vt:lpstr>
      <vt:lpstr>Week 1. Scientific method, research methodology and experimental design</vt:lpstr>
      <vt:lpstr>Contents</vt:lpstr>
      <vt:lpstr>COMMON excuses to attempt NOT abidING by the scientific method</vt:lpstr>
      <vt:lpstr>Excuse No. 1</vt:lpstr>
      <vt:lpstr>Excuse No. 2</vt:lpstr>
      <vt:lpstr>Excuse No. 3</vt:lpstr>
      <vt:lpstr>Excuse No. 4</vt:lpstr>
      <vt:lpstr>Excuse No. 5</vt:lpstr>
      <vt:lpstr>Excuse No. 6</vt:lpstr>
      <vt:lpstr>The scientific method (CLASSIC)</vt:lpstr>
      <vt:lpstr>Scientific method</vt:lpstr>
      <vt:lpstr>Scientific method</vt:lpstr>
      <vt:lpstr>Objectivism</vt:lpstr>
      <vt:lpstr>Objectivism</vt:lpstr>
      <vt:lpstr>Scientific method</vt:lpstr>
      <vt:lpstr>A brief (not exhaustive) history of the scientific method</vt:lpstr>
      <vt:lpstr>Scientific method</vt:lpstr>
      <vt:lpstr>Scientific method</vt:lpstr>
      <vt:lpstr>Scientific method</vt:lpstr>
      <vt:lpstr>Scientific method</vt:lpstr>
      <vt:lpstr>Scientific method</vt:lpstr>
      <vt:lpstr>Scientific method</vt:lpstr>
      <vt:lpstr>Scientific method</vt:lpstr>
      <vt:lpstr>Scientific method</vt:lpstr>
      <vt:lpstr>From hypothesis to facts</vt:lpstr>
      <vt:lpstr>Scientific method</vt:lpstr>
      <vt:lpstr>Research methodology</vt:lpstr>
      <vt:lpstr>Research Methodology</vt:lpstr>
      <vt:lpstr>Research Methodology</vt:lpstr>
      <vt:lpstr>Research Methodology</vt:lpstr>
      <vt:lpstr>Research Methodology</vt:lpstr>
      <vt:lpstr>Research methodology</vt:lpstr>
      <vt:lpstr>A template for a thesis research methodology</vt:lpstr>
      <vt:lpstr>Experimental DESIGN</vt:lpstr>
      <vt:lpstr>Experimental design</vt:lpstr>
      <vt:lpstr>Contents</vt:lpstr>
      <vt:lpstr>Experimental Elements</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Experimentation</vt:lpstr>
      <vt:lpstr>Experiment …as a tree</vt:lpstr>
      <vt:lpstr>Data sources</vt:lpstr>
      <vt:lpstr>Data sources</vt:lpstr>
      <vt:lpstr>Data sources</vt:lpstr>
      <vt:lpstr>Data sources</vt:lpstr>
      <vt:lpstr>Data sources</vt:lpstr>
      <vt:lpstr>Experimentation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Characteristics of a good experimental design</vt:lpstr>
      <vt:lpstr>Randomization</vt:lpstr>
      <vt:lpstr>Randomization</vt:lpstr>
      <vt:lpstr>Randomization</vt:lpstr>
      <vt:lpstr>Randomization</vt:lpstr>
      <vt:lpstr>Randomization</vt:lpstr>
      <vt:lpstr>Randomization</vt:lpstr>
      <vt:lpstr>Randomization</vt:lpstr>
      <vt:lpstr>Randomization</vt:lpstr>
      <vt:lpstr>Randomization</vt:lpstr>
      <vt:lpstr>Randomization</vt:lpstr>
      <vt:lpstr>Quantitative vs qualitative Observation</vt:lpstr>
      <vt:lpstr>Quantitative vs qualitative observation</vt:lpstr>
      <vt:lpstr>Quantitative vs qualitative observation</vt:lpstr>
      <vt:lpstr>Quantitative vs qualitative observation</vt:lpstr>
      <vt:lpstr>Quantitative vs qualitative observation</vt:lpstr>
      <vt:lpstr>Quantitative vs qualitative observation</vt:lpstr>
      <vt:lpstr>Quantitative vs qualitative observation</vt:lpstr>
      <vt:lpstr>Quantitative vs qualitative observation</vt:lpstr>
      <vt:lpstr>aproximaTIOn</vt:lpstr>
      <vt:lpstr>Aproximation</vt:lpstr>
      <vt:lpstr>Aproximation</vt:lpstr>
      <vt:lpstr>Aproximation</vt:lpstr>
      <vt:lpstr>Classical experimental designs</vt:lpstr>
      <vt:lpstr>Longitudinal vs cross-sectional</vt:lpstr>
      <vt:lpstr>Unifactorial vs multifactorial</vt:lpstr>
      <vt:lpstr>Unifactorial vs multifactorial</vt:lpstr>
      <vt:lpstr>Independent and repeated measures</vt:lpstr>
      <vt:lpstr>Independent and repeated measures</vt:lpstr>
      <vt:lpstr>Independent and repeated measures</vt:lpstr>
      <vt:lpstr>Independent and repeated measures</vt:lpstr>
      <vt:lpstr>Independent and repeated measures</vt:lpstr>
      <vt:lpstr>Randomized experiments</vt:lpstr>
      <vt:lpstr>Randomized experiments</vt:lpstr>
      <vt:lpstr>Randomized experiments</vt:lpstr>
      <vt:lpstr>Quasi-experiment</vt:lpstr>
      <vt:lpstr>Quasi-experiment</vt:lpstr>
      <vt:lpstr>THANKS,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foe</cp:lastModifiedBy>
  <cp:revision>401</cp:revision>
  <dcterms:created xsi:type="dcterms:W3CDTF">2011-01-12T15:47:08Z</dcterms:created>
  <dcterms:modified xsi:type="dcterms:W3CDTF">2014-08-17T18:04:50Z</dcterms:modified>
</cp:coreProperties>
</file>