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3" r:id="rId19"/>
    <p:sldId id="295" r:id="rId20"/>
    <p:sldId id="270" r:id="rId21"/>
    <p:sldId id="274" r:id="rId22"/>
    <p:sldId id="275" r:id="rId23"/>
    <p:sldId id="257" r:id="rId24"/>
    <p:sldId id="258" r:id="rId25"/>
    <p:sldId id="271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72" r:id="rId34"/>
    <p:sldId id="266" r:id="rId35"/>
    <p:sldId id="267" r:id="rId36"/>
    <p:sldId id="273" r:id="rId37"/>
    <p:sldId id="268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654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3166A-67EB-443C-A0C0-2B12490EB52A}" type="datetimeFigureOut">
              <a:rPr lang="es-MX" smtClean="0"/>
              <a:t>01/06/2009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43E4-ED08-468C-9104-EBC5EFA7B45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4525" y="2065338"/>
            <a:ext cx="7913688" cy="731837"/>
          </a:xfrm>
        </p:spPr>
        <p:txBody>
          <a:bodyPr anchor="b"/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471738" y="3713163"/>
            <a:ext cx="6086475" cy="83502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9725" y="77788"/>
            <a:ext cx="2130425" cy="5724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95275" y="77788"/>
            <a:ext cx="6242050" cy="5724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77788"/>
            <a:ext cx="85201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1E16D077-56EC-4142-AD3A-B878A0BEECEA}" type="slidenum">
              <a:rPr lang="de-DE" sz="1000"/>
              <a:pPr>
                <a:defRPr/>
              </a:pPr>
              <a:t>‹Nº›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7252" y="673091"/>
            <a:ext cx="7772400" cy="755645"/>
          </a:xfrm>
        </p:spPr>
        <p:txBody>
          <a:bodyPr/>
          <a:lstStyle/>
          <a:p>
            <a:r>
              <a:rPr lang="es-MX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A performance evaluation of local descriptors</a:t>
            </a:r>
            <a:endParaRPr lang="es-MX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0166" y="1428736"/>
            <a:ext cx="6400800" cy="1214446"/>
          </a:xfrm>
        </p:spPr>
        <p:txBody>
          <a:bodyPr/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s-MX" sz="1200" dirty="0" err="1" smtClean="0">
                <a:latin typeface="Maiandra GD" pitchFamily="34" charset="0"/>
              </a:rPr>
              <a:t>Krystian</a:t>
            </a:r>
            <a:r>
              <a:rPr lang="es-MX" sz="1200" dirty="0" smtClean="0">
                <a:latin typeface="Maiandra GD" pitchFamily="34" charset="0"/>
              </a:rPr>
              <a:t> </a:t>
            </a:r>
            <a:r>
              <a:rPr lang="es-MX" sz="1200" dirty="0" err="1" smtClean="0">
                <a:latin typeface="Maiandra GD" pitchFamily="34" charset="0"/>
              </a:rPr>
              <a:t>Mikolajczyk</a:t>
            </a:r>
            <a:r>
              <a:rPr lang="es-MX" sz="1200" dirty="0" smtClean="0">
                <a:latin typeface="Maiandra GD" pitchFamily="34" charset="0"/>
              </a:rPr>
              <a:t> and </a:t>
            </a:r>
            <a:r>
              <a:rPr lang="es-MX" sz="1200" dirty="0" err="1" smtClean="0">
                <a:latin typeface="Maiandra GD" pitchFamily="34" charset="0"/>
              </a:rPr>
              <a:t>Cordelia</a:t>
            </a:r>
            <a:r>
              <a:rPr lang="es-MX" sz="1200" dirty="0" smtClean="0">
                <a:latin typeface="Maiandra GD" pitchFamily="34" charset="0"/>
              </a:rPr>
              <a:t> </a:t>
            </a:r>
            <a:r>
              <a:rPr lang="es-MX" sz="1200" dirty="0" err="1" smtClean="0">
                <a:latin typeface="Maiandra GD" pitchFamily="34" charset="0"/>
              </a:rPr>
              <a:t>Schmid</a:t>
            </a:r>
            <a:endParaRPr lang="es-MX" sz="1200" dirty="0" smtClean="0">
              <a:latin typeface="Maiandra GD" pitchFamily="34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200" dirty="0" smtClean="0">
                <a:latin typeface="Maiandra GD" pitchFamily="34" charset="0"/>
              </a:rPr>
              <a:t>Dept</a:t>
            </a:r>
            <a:r>
              <a:rPr lang="en-US" sz="1200" dirty="0" smtClean="0">
                <a:latin typeface="Maiandra GD" pitchFamily="34" charset="0"/>
              </a:rPr>
              <a:t>. of Engineering Science INRIA </a:t>
            </a:r>
            <a:r>
              <a:rPr lang="en-US" sz="1200" dirty="0" err="1" smtClean="0">
                <a:latin typeface="Maiandra GD" pitchFamily="34" charset="0"/>
              </a:rPr>
              <a:t>Rh.one-Alpes</a:t>
            </a:r>
            <a:endParaRPr lang="en-US" sz="1200" dirty="0" smtClean="0">
              <a:latin typeface="Maiandra GD" pitchFamily="34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s-MX" sz="1200" dirty="0" err="1" smtClean="0">
                <a:latin typeface="Maiandra GD" pitchFamily="34" charset="0"/>
              </a:rPr>
              <a:t>University</a:t>
            </a:r>
            <a:r>
              <a:rPr lang="es-MX" sz="1200" dirty="0" smtClean="0">
                <a:latin typeface="Maiandra GD" pitchFamily="34" charset="0"/>
              </a:rPr>
              <a:t> of Oxford 655, av. de </a:t>
            </a:r>
            <a:r>
              <a:rPr lang="es-MX" sz="1200" dirty="0" err="1" smtClean="0">
                <a:latin typeface="Maiandra GD" pitchFamily="34" charset="0"/>
              </a:rPr>
              <a:t>l'Europe</a:t>
            </a:r>
            <a:endParaRPr lang="es-MX" sz="1200" dirty="0" smtClean="0">
              <a:latin typeface="Maiandra GD" pitchFamily="34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s-MX" sz="1200" dirty="0" smtClean="0">
                <a:latin typeface="Maiandra GD" pitchFamily="34" charset="0"/>
              </a:rPr>
              <a:t>Oxford, OX1 3PJ 38330 </a:t>
            </a:r>
            <a:r>
              <a:rPr lang="es-MX" sz="1200" dirty="0" err="1" smtClean="0">
                <a:latin typeface="Maiandra GD" pitchFamily="34" charset="0"/>
              </a:rPr>
              <a:t>Montbonnot</a:t>
            </a:r>
            <a:endParaRPr lang="es-MX" sz="1200" dirty="0" smtClean="0">
              <a:latin typeface="Maiandra GD" pitchFamily="34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s-MX" sz="1200" dirty="0" err="1" smtClean="0">
                <a:latin typeface="Maiandra GD" pitchFamily="34" charset="0"/>
              </a:rPr>
              <a:t>United</a:t>
            </a:r>
            <a:r>
              <a:rPr lang="es-MX" sz="1200" dirty="0" smtClean="0">
                <a:latin typeface="Maiandra GD" pitchFamily="34" charset="0"/>
              </a:rPr>
              <a:t> </a:t>
            </a:r>
            <a:r>
              <a:rPr lang="es-MX" sz="1200" dirty="0" err="1" smtClean="0">
                <a:latin typeface="Maiandra GD" pitchFamily="34" charset="0"/>
              </a:rPr>
              <a:t>Kingdom</a:t>
            </a:r>
            <a:r>
              <a:rPr lang="es-MX" sz="1200" dirty="0" smtClean="0">
                <a:latin typeface="Maiandra GD" pitchFamily="34" charset="0"/>
              </a:rPr>
              <a:t> France</a:t>
            </a: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s-MX" sz="1200" dirty="0" smtClean="0">
                <a:latin typeface="Maiandra GD" pitchFamily="34" charset="0"/>
              </a:rPr>
              <a:t>km@robots.ox.ac.uk, </a:t>
            </a:r>
            <a:r>
              <a:rPr lang="es-MX" sz="1200" dirty="0" smtClean="0">
                <a:latin typeface="Maiandra GD" pitchFamily="34" charset="0"/>
              </a:rPr>
              <a:t>schmid@inrialpes.fr</a:t>
            </a:r>
            <a:endParaRPr lang="es-MX" sz="1200" dirty="0">
              <a:latin typeface="Maiandra GD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gray">
          <a:xfrm>
            <a:off x="857224" y="392906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Materia:</a:t>
            </a:r>
            <a:r>
              <a:rPr kumimoji="0" lang="es-MX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 Visión de alto nivel</a:t>
            </a:r>
          </a:p>
          <a:p>
            <a:pPr marL="0" marR="0" lvl="0" indent="0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MX" kern="0" baseline="0" dirty="0" smtClean="0">
                <a:latin typeface="Maiandra GD" pitchFamily="34" charset="0"/>
              </a:rPr>
              <a:t>               Dr.</a:t>
            </a:r>
            <a:r>
              <a:rPr lang="es-MX" kern="0" dirty="0" smtClean="0">
                <a:latin typeface="Maiandra GD" pitchFamily="34" charset="0"/>
              </a:rPr>
              <a:t> Luis Enrique </a:t>
            </a:r>
            <a:r>
              <a:rPr lang="es-MX" kern="0" dirty="0" err="1" smtClean="0">
                <a:latin typeface="Maiandra GD" pitchFamily="34" charset="0"/>
              </a:rPr>
              <a:t>Sucar</a:t>
            </a:r>
            <a:r>
              <a:rPr lang="es-MX" kern="0" dirty="0" smtClean="0">
                <a:latin typeface="Maiandra GD" pitchFamily="34" charset="0"/>
              </a:rPr>
              <a:t> S.</a:t>
            </a:r>
          </a:p>
          <a:p>
            <a:pPr marL="0" marR="0" lvl="0" indent="0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Alumnos:   </a:t>
            </a: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Meléndez Teodoro Augusto</a:t>
            </a:r>
          </a:p>
          <a:p>
            <a:pPr marL="0" marR="0" lvl="0" indent="0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                 Ruíz</a:t>
            </a:r>
            <a:r>
              <a:rPr kumimoji="0" lang="es-MX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Díaz Ma. Antonia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142852"/>
            <a:ext cx="78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MX" dirty="0"/>
              <a:t>Descriptores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478870"/>
          </a:xfrm>
          <a:ln/>
        </p:spPr>
        <p:txBody>
          <a:bodyPr/>
          <a:lstStyle/>
          <a:p>
            <a:pPr marL="0" indent="0" algn="just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1" dirty="0">
                <a:latin typeface="Maiandra GD" pitchFamily="34" charset="0"/>
              </a:rPr>
              <a:t>Descriptores basados en distribuciones</a:t>
            </a:r>
            <a:r>
              <a:rPr lang="es-MX" sz="1600" b="1" dirty="0" smtClean="0">
                <a:latin typeface="Maiandra GD" pitchFamily="34" charset="0"/>
              </a:rPr>
              <a:t>.</a:t>
            </a:r>
          </a:p>
          <a:p>
            <a:pPr marL="0" indent="0" algn="just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b="1" dirty="0">
              <a:latin typeface="Maiandra GD" pitchFamily="34" charset="0"/>
            </a:endParaRPr>
          </a:p>
          <a:p>
            <a:pPr marL="0" indent="0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Utilizan el histograma para representar diferentes </a:t>
            </a:r>
            <a:r>
              <a:rPr lang="es-MX" sz="1600" dirty="0" smtClean="0">
                <a:latin typeface="Maiandra GD" pitchFamily="34" charset="0"/>
              </a:rPr>
              <a:t>características </a:t>
            </a:r>
            <a:r>
              <a:rPr lang="es-MX" sz="1600" dirty="0">
                <a:latin typeface="Maiandra GD" pitchFamily="34" charset="0"/>
              </a:rPr>
              <a:t>de apariencia o forma. Un descriptor simple es la </a:t>
            </a:r>
            <a:r>
              <a:rPr lang="es-MX" sz="1600" dirty="0" smtClean="0">
                <a:latin typeface="Maiandra GD" pitchFamily="34" charset="0"/>
              </a:rPr>
              <a:t>distribución </a:t>
            </a:r>
            <a:r>
              <a:rPr lang="es-MX" sz="1600" dirty="0">
                <a:latin typeface="Maiandra GD" pitchFamily="34" charset="0"/>
              </a:rPr>
              <a:t>de las intensidades del pixel representados por un histograma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marL="0" indent="0"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 algn="just"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Johnson y </a:t>
            </a:r>
            <a:r>
              <a:rPr lang="es-MX" sz="1600" dirty="0" err="1">
                <a:latin typeface="Maiandra GD" pitchFamily="34" charset="0"/>
              </a:rPr>
              <a:t>Hebert</a:t>
            </a:r>
            <a:r>
              <a:rPr lang="es-MX" sz="1600" dirty="0">
                <a:latin typeface="Maiandra GD" pitchFamily="34" charset="0"/>
              </a:rPr>
              <a:t> introdujeron una </a:t>
            </a:r>
            <a:r>
              <a:rPr lang="es-MX" sz="1600" dirty="0" smtClean="0">
                <a:latin typeface="Maiandra GD" pitchFamily="34" charset="0"/>
              </a:rPr>
              <a:t>representación </a:t>
            </a:r>
            <a:r>
              <a:rPr lang="es-MX" sz="1600" dirty="0">
                <a:latin typeface="Maiandra GD" pitchFamily="34" charset="0"/>
              </a:rPr>
              <a:t>mas expresiva para reconocimiento de objetos 3D. Su </a:t>
            </a:r>
            <a:r>
              <a:rPr lang="es-MX" sz="1600" dirty="0" smtClean="0">
                <a:latin typeface="Maiandra GD" pitchFamily="34" charset="0"/>
              </a:rPr>
              <a:t>representación </a:t>
            </a:r>
            <a:r>
              <a:rPr lang="es-MX" sz="1600" dirty="0">
                <a:latin typeface="Maiandra GD" pitchFamily="34" charset="0"/>
              </a:rPr>
              <a:t>es un histograma de las posiciones relativas en la vecindad de un punto de </a:t>
            </a:r>
            <a:r>
              <a:rPr lang="es-MX" sz="1600" dirty="0" smtClean="0">
                <a:latin typeface="Maiandra GD" pitchFamily="34" charset="0"/>
              </a:rPr>
              <a:t>interés </a:t>
            </a:r>
            <a:r>
              <a:rPr lang="es-MX" sz="1600" dirty="0">
                <a:latin typeface="Maiandra GD" pitchFamily="34" charset="0"/>
              </a:rPr>
              <a:t>en 3D.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>
              <a:buClr>
                <a:srgbClr val="000000"/>
              </a:buClr>
            </a:pPr>
            <a:r>
              <a:rPr lang="es-MX" sz="1600" dirty="0" err="1">
                <a:latin typeface="Maiandra GD" pitchFamily="34" charset="0"/>
              </a:rPr>
              <a:t>Zabih</a:t>
            </a:r>
            <a:r>
              <a:rPr lang="es-MX" sz="1600" dirty="0">
                <a:latin typeface="Maiandra GD" pitchFamily="34" charset="0"/>
              </a:rPr>
              <a:t> y </a:t>
            </a:r>
            <a:r>
              <a:rPr lang="es-MX" sz="1600" dirty="0" err="1">
                <a:latin typeface="Maiandra GD" pitchFamily="34" charset="0"/>
              </a:rPr>
              <a:t>Woodfill</a:t>
            </a:r>
            <a:r>
              <a:rPr lang="es-MX" sz="1600" dirty="0">
                <a:latin typeface="Maiandra GD" pitchFamily="34" charset="0"/>
              </a:rPr>
              <a:t> desarrollaron un enfoque robusto a cambios de </a:t>
            </a:r>
            <a:r>
              <a:rPr lang="es-MX" sz="1600" dirty="0" smtClean="0">
                <a:latin typeface="Maiandra GD" pitchFamily="34" charset="0"/>
              </a:rPr>
              <a:t>iluminación. </a:t>
            </a:r>
            <a:r>
              <a:rPr lang="es-MX" sz="1600" dirty="0">
                <a:latin typeface="Maiandra GD" pitchFamily="34" charset="0"/>
              </a:rPr>
              <a:t>Depende de los histogramas de orden y las </a:t>
            </a:r>
            <a:r>
              <a:rPr lang="es-MX" sz="1600" dirty="0" smtClean="0">
                <a:latin typeface="Maiandra GD" pitchFamily="34" charset="0"/>
              </a:rPr>
              <a:t>relaciones </a:t>
            </a:r>
            <a:r>
              <a:rPr lang="es-MX" sz="1600" dirty="0">
                <a:latin typeface="Maiandra GD" pitchFamily="34" charset="0"/>
              </a:rPr>
              <a:t>reciprocas entre las intensidades del pixel las cuales son más robustas que las intensidades puras de los pixeles. Las </a:t>
            </a:r>
            <a:r>
              <a:rPr lang="es-MX" sz="1600" dirty="0" smtClean="0">
                <a:latin typeface="Maiandra GD" pitchFamily="34" charset="0"/>
              </a:rPr>
              <a:t>relaciones </a:t>
            </a:r>
            <a:r>
              <a:rPr lang="es-MX" sz="1600" dirty="0">
                <a:latin typeface="Maiandra GD" pitchFamily="34" charset="0"/>
              </a:rPr>
              <a:t>binarias entre las intensidades de los pixeles de varios pixeles vecinos son codificados por cadenas binarias y una </a:t>
            </a:r>
            <a:r>
              <a:rPr lang="es-MX" sz="1600" dirty="0" smtClean="0">
                <a:latin typeface="Maiandra GD" pitchFamily="34" charset="0"/>
              </a:rPr>
              <a:t>distribución </a:t>
            </a:r>
            <a:r>
              <a:rPr lang="es-MX" sz="1600" dirty="0">
                <a:latin typeface="Maiandra GD" pitchFamily="34" charset="0"/>
              </a:rPr>
              <a:t>de todas las posibles combinaciones es representada por histogramas. Adecuado para </a:t>
            </a:r>
            <a:r>
              <a:rPr lang="es-MX" sz="1600" dirty="0" smtClean="0">
                <a:latin typeface="Maiandra GD" pitchFamily="34" charset="0"/>
              </a:rPr>
              <a:t>representación </a:t>
            </a:r>
            <a:r>
              <a:rPr lang="es-MX" sz="1600" dirty="0">
                <a:latin typeface="Maiandra GD" pitchFamily="34" charset="0"/>
              </a:rPr>
              <a:t>de texturas pero se requieren de un gran numero de dimensiones para representar al descriptor.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/>
            <a:r>
              <a:rPr lang="es-MX" sz="1600" dirty="0" err="1">
                <a:latin typeface="Maiandra GD" pitchFamily="34" charset="0"/>
              </a:rPr>
              <a:t>Lowe</a:t>
            </a:r>
            <a:r>
              <a:rPr lang="es-MX" sz="1600" dirty="0">
                <a:latin typeface="Maiandra GD" pitchFamily="34" charset="0"/>
              </a:rPr>
              <a:t> propone una </a:t>
            </a:r>
            <a:r>
              <a:rPr lang="es-MX" sz="1600" dirty="0" smtClean="0">
                <a:latin typeface="Maiandra GD" pitchFamily="34" charset="0"/>
              </a:rPr>
              <a:t>“transformación </a:t>
            </a:r>
            <a:r>
              <a:rPr lang="es-MX" sz="1600" dirty="0">
                <a:latin typeface="Maiandra GD" pitchFamily="34" charset="0"/>
              </a:rPr>
              <a:t>de </a:t>
            </a:r>
            <a:r>
              <a:rPr lang="es-MX" sz="1600" dirty="0" smtClean="0">
                <a:latin typeface="Maiandra GD" pitchFamily="34" charset="0"/>
              </a:rPr>
              <a:t>características </a:t>
            </a:r>
            <a:r>
              <a:rPr lang="es-MX" sz="1600" dirty="0">
                <a:latin typeface="Maiandra GD" pitchFamily="34" charset="0"/>
              </a:rPr>
              <a:t>invariante a la escala”(</a:t>
            </a:r>
            <a:r>
              <a:rPr lang="es-MX" sz="1600" dirty="0" err="1">
                <a:latin typeface="Maiandra GD" pitchFamily="34" charset="0"/>
              </a:rPr>
              <a:t>Scala</a:t>
            </a:r>
            <a:r>
              <a:rPr lang="es-MX" sz="1600" dirty="0">
                <a:latin typeface="Maiandra GD" pitchFamily="34" charset="0"/>
              </a:rPr>
              <a:t> </a:t>
            </a:r>
            <a:r>
              <a:rPr lang="es-MX" sz="1600" dirty="0" err="1">
                <a:latin typeface="Maiandra GD" pitchFamily="34" charset="0"/>
              </a:rPr>
              <a:t>Invariant</a:t>
            </a:r>
            <a:r>
              <a:rPr lang="es-MX" sz="1600" dirty="0">
                <a:latin typeface="Maiandra GD" pitchFamily="34" charset="0"/>
              </a:rPr>
              <a:t> Feature </a:t>
            </a:r>
            <a:r>
              <a:rPr lang="es-MX" sz="1600" dirty="0" err="1">
                <a:latin typeface="Maiandra GD" pitchFamily="34" charset="0"/>
              </a:rPr>
              <a:t>Transform</a:t>
            </a:r>
            <a:r>
              <a:rPr lang="es-MX" sz="1600" dirty="0">
                <a:latin typeface="Maiandra GD" pitchFamily="34" charset="0"/>
              </a:rPr>
              <a:t> SIFT), que combina un detector de regiones invariante a la escala y un descriptor basado en la </a:t>
            </a:r>
            <a:r>
              <a:rPr lang="es-MX" sz="1600" dirty="0" smtClean="0">
                <a:latin typeface="Maiandra GD" pitchFamily="34" charset="0"/>
              </a:rPr>
              <a:t>distribución </a:t>
            </a:r>
            <a:r>
              <a:rPr lang="es-MX" sz="1600" dirty="0">
                <a:latin typeface="Maiandra GD" pitchFamily="34" charset="0"/>
              </a:rPr>
              <a:t>del gradiente en las regiones  detectadas. </a:t>
            </a:r>
          </a:p>
          <a:p>
            <a:pPr algn="just"/>
            <a:endParaRPr lang="es-MX" sz="1600" dirty="0">
              <a:latin typeface="Maiandra GD" pitchFamily="34" charset="0"/>
            </a:endParaRPr>
          </a:p>
          <a:p>
            <a:pPr algn="just"/>
            <a:r>
              <a:rPr lang="es-MX" sz="1600" dirty="0">
                <a:latin typeface="Maiandra GD" pitchFamily="34" charset="0"/>
              </a:rPr>
              <a:t>El descriptor es representado por un histograma 3D de </a:t>
            </a:r>
            <a:r>
              <a:rPr lang="es-MX" sz="1600" dirty="0" smtClean="0">
                <a:latin typeface="Maiandra GD" pitchFamily="34" charset="0"/>
              </a:rPr>
              <a:t>orientación </a:t>
            </a:r>
            <a:r>
              <a:rPr lang="es-MX" sz="1600" dirty="0">
                <a:latin typeface="Maiandra GD" pitchFamily="34" charset="0"/>
              </a:rPr>
              <a:t>y </a:t>
            </a:r>
            <a:r>
              <a:rPr lang="es-MX" sz="1600" dirty="0" smtClean="0">
                <a:latin typeface="Maiandra GD" pitchFamily="34" charset="0"/>
              </a:rPr>
              <a:t>ubicación </a:t>
            </a:r>
            <a:r>
              <a:rPr lang="es-MX" sz="1600" dirty="0">
                <a:latin typeface="Maiandra GD" pitchFamily="34" charset="0"/>
              </a:rPr>
              <a:t>del gradiente.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>
              <a:buClr>
                <a:srgbClr val="000000"/>
              </a:buClr>
            </a:pPr>
            <a:r>
              <a:rPr lang="es-MX" sz="1600" dirty="0" smtClean="0">
                <a:latin typeface="Maiandra GD" pitchFamily="34" charset="0"/>
              </a:rPr>
              <a:t>Técnicas </a:t>
            </a:r>
            <a:r>
              <a:rPr lang="es-MX" sz="1600" dirty="0">
                <a:latin typeface="Maiandra GD" pitchFamily="34" charset="0"/>
              </a:rPr>
              <a:t>de Frecuencias Espaciales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algn="just">
              <a:buClr>
                <a:srgbClr val="000000"/>
              </a:buClr>
            </a:pPr>
            <a:endParaRPr lang="es-MX" sz="1600" dirty="0">
              <a:latin typeface="Maiandra GD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600" dirty="0">
                <a:latin typeface="Maiandra GD" pitchFamily="34" charset="0"/>
              </a:rPr>
              <a:t>La transformada de Fourier descompone el contenido de una imagen en sus </a:t>
            </a:r>
            <a:r>
              <a:rPr lang="es-MX" sz="1600" dirty="0" smtClean="0">
                <a:latin typeface="Maiandra GD" pitchFamily="34" charset="0"/>
              </a:rPr>
              <a:t>funciones </a:t>
            </a:r>
            <a:r>
              <a:rPr lang="es-MX" sz="1600" dirty="0">
                <a:latin typeface="Maiandra GD" pitchFamily="34" charset="0"/>
              </a:rPr>
              <a:t>básicas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algn="just">
              <a:buClr>
                <a:srgbClr val="000000"/>
              </a:buClr>
            </a:pPr>
            <a:endParaRPr lang="es-MX" sz="1600" dirty="0">
              <a:latin typeface="Maiandra GD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600" dirty="0">
                <a:latin typeface="Maiandra GD" pitchFamily="34" charset="0"/>
              </a:rPr>
              <a:t>Es </a:t>
            </a:r>
            <a:r>
              <a:rPr lang="es-MX" sz="1600" dirty="0" smtClean="0">
                <a:latin typeface="Maiandra GD" pitchFamily="34" charset="0"/>
              </a:rPr>
              <a:t>difícil </a:t>
            </a:r>
            <a:r>
              <a:rPr lang="es-MX" sz="1600" dirty="0">
                <a:latin typeface="Maiandra GD" pitchFamily="34" charset="0"/>
              </a:rPr>
              <a:t>adaptarlo a un enfoque local. </a:t>
            </a:r>
            <a:endParaRPr lang="es-MX" sz="1600" dirty="0" smtClean="0">
              <a:latin typeface="Maiandra GD" pitchFamily="34" charset="0"/>
            </a:endParaRPr>
          </a:p>
          <a:p>
            <a:pPr algn="just">
              <a:buClr>
                <a:srgbClr val="000000"/>
              </a:buClr>
            </a:pPr>
            <a:endParaRPr lang="es-MX" sz="1600" dirty="0">
              <a:latin typeface="Maiandra GD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600" dirty="0">
                <a:latin typeface="Maiandra GD" pitchFamily="34" charset="0"/>
              </a:rPr>
              <a:t>La transformada de </a:t>
            </a:r>
            <a:r>
              <a:rPr lang="es-MX" sz="1600" dirty="0" err="1">
                <a:latin typeface="Maiandra GD" pitchFamily="34" charset="0"/>
              </a:rPr>
              <a:t>Gabor</a:t>
            </a:r>
            <a:r>
              <a:rPr lang="es-MX" sz="1600" dirty="0">
                <a:latin typeface="Maiandra GD" pitchFamily="34" charset="0"/>
              </a:rPr>
              <a:t> soluciona este problema, pero se requieren un gran numero de filtros de </a:t>
            </a:r>
            <a:r>
              <a:rPr lang="es-MX" sz="1600" dirty="0" err="1">
                <a:latin typeface="Maiandra GD" pitchFamily="34" charset="0"/>
              </a:rPr>
              <a:t>Gabor</a:t>
            </a:r>
            <a:r>
              <a:rPr lang="es-MX" sz="1600" dirty="0">
                <a:latin typeface="Maiandra GD" pitchFamily="34" charset="0"/>
              </a:rPr>
              <a:t> para capturar cambios pequeños en la frecuencia y la </a:t>
            </a:r>
            <a:r>
              <a:rPr lang="es-MX" sz="1600" dirty="0" smtClean="0">
                <a:latin typeface="Maiandra GD" pitchFamily="34" charset="0"/>
              </a:rPr>
              <a:t>orientación.</a:t>
            </a:r>
            <a:endParaRPr lang="es-MX" sz="1600" dirty="0">
              <a:latin typeface="Maiandra G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8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MX" dirty="0"/>
              <a:t>Detectores de Regiones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478870"/>
          </a:xfrm>
          <a:ln/>
        </p:spPr>
        <p:txBody>
          <a:bodyPr/>
          <a:lstStyle/>
          <a:p>
            <a:pPr marL="0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Los detectores </a:t>
            </a:r>
            <a:r>
              <a:rPr lang="es-MX" sz="1600" dirty="0" smtClean="0">
                <a:latin typeface="Maiandra GD" pitchFamily="34" charset="0"/>
              </a:rPr>
              <a:t>proveen </a:t>
            </a:r>
            <a:r>
              <a:rPr lang="es-MX" sz="1600" dirty="0">
                <a:latin typeface="Maiandra GD" pitchFamily="34" charset="0"/>
              </a:rPr>
              <a:t>las regiones que son usadas para calcular los descriptores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marL="0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>
              <a:buClr>
                <a:srgbClr val="000000"/>
              </a:buClr>
              <a:buNone/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Se usaron 5 detectores</a:t>
            </a:r>
            <a:r>
              <a:rPr lang="es-MX" sz="1600" dirty="0" smtClean="0">
                <a:latin typeface="Maiandra GD" pitchFamily="34" charset="0"/>
              </a:rPr>
              <a:t>:</a:t>
            </a:r>
          </a:p>
          <a:p>
            <a:pPr marL="0" indent="0">
              <a:buClr>
                <a:srgbClr val="000000"/>
              </a:buClr>
              <a:buNone/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263525" lvl="1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i="1" dirty="0">
                <a:latin typeface="Maiandra GD" pitchFamily="34" charset="0"/>
              </a:rPr>
              <a:t>Puntos Harris.</a:t>
            </a:r>
          </a:p>
          <a:p>
            <a:pPr marL="263525" lvl="1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i="1" dirty="0">
                <a:latin typeface="Maiandra GD" pitchFamily="34" charset="0"/>
              </a:rPr>
              <a:t>Regiones Harris-</a:t>
            </a:r>
            <a:r>
              <a:rPr lang="es-MX" sz="1600" i="1" dirty="0" err="1">
                <a:latin typeface="Maiandra GD" pitchFamily="34" charset="0"/>
              </a:rPr>
              <a:t>Laplace</a:t>
            </a:r>
            <a:r>
              <a:rPr lang="es-MX" sz="1600" dirty="0">
                <a:latin typeface="Maiandra GD" pitchFamily="34" charset="0"/>
              </a:rPr>
              <a:t>.</a:t>
            </a:r>
          </a:p>
          <a:p>
            <a:pPr marL="263525" lvl="1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i="1" dirty="0">
                <a:latin typeface="Maiandra GD" pitchFamily="34" charset="0"/>
              </a:rPr>
              <a:t>Regiones </a:t>
            </a:r>
            <a:r>
              <a:rPr lang="es-MX" sz="1600" i="1" dirty="0" err="1">
                <a:latin typeface="Maiandra GD" pitchFamily="34" charset="0"/>
              </a:rPr>
              <a:t>Hessian-Laplace</a:t>
            </a:r>
            <a:r>
              <a:rPr lang="es-MX" sz="1600" dirty="0">
                <a:latin typeface="Maiandra GD" pitchFamily="34" charset="0"/>
              </a:rPr>
              <a:t> </a:t>
            </a:r>
            <a:r>
              <a:rPr lang="es-MX" sz="1600" i="1" dirty="0">
                <a:latin typeface="Maiandra GD" pitchFamily="34" charset="0"/>
              </a:rPr>
              <a:t>.</a:t>
            </a:r>
          </a:p>
          <a:p>
            <a:pPr marL="263525" lvl="1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i="1" dirty="0">
                <a:latin typeface="Maiandra GD" pitchFamily="34" charset="0"/>
              </a:rPr>
              <a:t>Regiones Harris Afines.</a:t>
            </a:r>
          </a:p>
          <a:p>
            <a:pPr marL="263525" lvl="1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i="1" dirty="0">
                <a:latin typeface="Maiandra GD" pitchFamily="34" charset="0"/>
              </a:rPr>
              <a:t>Regiones </a:t>
            </a:r>
            <a:r>
              <a:rPr lang="es-MX" sz="1600" i="1" dirty="0" err="1">
                <a:latin typeface="Maiandra GD" pitchFamily="34" charset="0"/>
              </a:rPr>
              <a:t>Hessian</a:t>
            </a:r>
            <a:r>
              <a:rPr lang="es-MX" sz="1600" i="1" dirty="0">
                <a:latin typeface="Maiandra GD" pitchFamily="34" charset="0"/>
              </a:rPr>
              <a:t> Afines.</a:t>
            </a:r>
            <a:r>
              <a:rPr lang="es-MX" sz="1600" dirty="0">
                <a:latin typeface="Maiandra GD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142852"/>
            <a:ext cx="78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MX" dirty="0"/>
              <a:t>Descriptores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marL="0" indent="0" algn="just">
              <a:buClr>
                <a:srgbClr val="000000"/>
              </a:buClr>
              <a:buNone/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1" dirty="0">
                <a:latin typeface="Maiandra GD" pitchFamily="34" charset="0"/>
              </a:rPr>
              <a:t>SIFT</a:t>
            </a:r>
            <a:r>
              <a:rPr lang="es-MX" sz="1600" b="1" dirty="0" smtClean="0">
                <a:latin typeface="Maiandra GD" pitchFamily="34" charset="0"/>
              </a:rPr>
              <a:t>.</a:t>
            </a:r>
          </a:p>
          <a:p>
            <a:pPr marL="0" indent="0" algn="just"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 smtClean="0">
                <a:latin typeface="Maiandra GD" pitchFamily="34" charset="0"/>
              </a:rPr>
              <a:t>Son </a:t>
            </a:r>
            <a:r>
              <a:rPr lang="es-MX" sz="1600" dirty="0">
                <a:latin typeface="Maiandra GD" pitchFamily="34" charset="0"/>
              </a:rPr>
              <a:t>calculados para normalizar </a:t>
            </a:r>
            <a:r>
              <a:rPr lang="es-MX" sz="1600" dirty="0" smtClean="0">
                <a:latin typeface="Maiandra GD" pitchFamily="34" charset="0"/>
              </a:rPr>
              <a:t>imágenes. </a:t>
            </a:r>
          </a:p>
          <a:p>
            <a:pPr marL="0" indent="0" algn="just"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 smtClean="0">
                <a:latin typeface="Maiandra GD" pitchFamily="34" charset="0"/>
              </a:rPr>
              <a:t>Un </a:t>
            </a:r>
            <a:r>
              <a:rPr lang="es-MX" sz="1600" dirty="0">
                <a:latin typeface="Maiandra GD" pitchFamily="34" charset="0"/>
              </a:rPr>
              <a:t>descriptor es un histograma 3D de </a:t>
            </a:r>
            <a:r>
              <a:rPr lang="es-MX" sz="1600" dirty="0" smtClean="0">
                <a:latin typeface="Maiandra GD" pitchFamily="34" charset="0"/>
              </a:rPr>
              <a:t>ubicación </a:t>
            </a:r>
            <a:r>
              <a:rPr lang="es-MX" sz="1600" dirty="0">
                <a:latin typeface="Maiandra GD" pitchFamily="34" charset="0"/>
              </a:rPr>
              <a:t>del gradiente y </a:t>
            </a:r>
            <a:r>
              <a:rPr lang="es-MX" sz="1600" dirty="0" smtClean="0">
                <a:latin typeface="Maiandra GD" pitchFamily="34" charset="0"/>
              </a:rPr>
              <a:t>orientación, </a:t>
            </a:r>
            <a:r>
              <a:rPr lang="es-MX" sz="1600" dirty="0">
                <a:latin typeface="Maiandra GD" pitchFamily="34" charset="0"/>
              </a:rPr>
              <a:t>la </a:t>
            </a:r>
            <a:r>
              <a:rPr lang="es-MX" sz="1600" dirty="0" smtClean="0">
                <a:latin typeface="Maiandra GD" pitchFamily="34" charset="0"/>
              </a:rPr>
              <a:t>ubicación </a:t>
            </a:r>
            <a:r>
              <a:rPr lang="es-MX" sz="1600" dirty="0">
                <a:latin typeface="Maiandra GD" pitchFamily="34" charset="0"/>
              </a:rPr>
              <a:t>es </a:t>
            </a:r>
            <a:r>
              <a:rPr lang="es-MX" sz="1600" dirty="0" err="1">
                <a:latin typeface="Maiandra GD" pitchFamily="34" charset="0"/>
              </a:rPr>
              <a:t>cuantizada</a:t>
            </a:r>
            <a:r>
              <a:rPr lang="es-MX" sz="1600" dirty="0">
                <a:latin typeface="Maiandra GD" pitchFamily="34" charset="0"/>
              </a:rPr>
              <a:t> en un </a:t>
            </a:r>
            <a:r>
              <a:rPr lang="es-MX" sz="1600" dirty="0" err="1">
                <a:latin typeface="Maiandra GD" pitchFamily="34" charset="0"/>
              </a:rPr>
              <a:t>grid</a:t>
            </a:r>
            <a:r>
              <a:rPr lang="es-MX" sz="1600" dirty="0">
                <a:latin typeface="Maiandra GD" pitchFamily="34" charset="0"/>
              </a:rPr>
              <a:t> de </a:t>
            </a:r>
            <a:r>
              <a:rPr lang="es-MX" sz="1600" dirty="0" smtClean="0">
                <a:latin typeface="Maiandra GD" pitchFamily="34" charset="0"/>
              </a:rPr>
              <a:t>ubicación </a:t>
            </a:r>
            <a:r>
              <a:rPr lang="es-MX" sz="1600" dirty="0">
                <a:latin typeface="Maiandra GD" pitchFamily="34" charset="0"/>
              </a:rPr>
              <a:t>de 4x4 y el </a:t>
            </a:r>
            <a:r>
              <a:rPr lang="es-MX" sz="1600" dirty="0" smtClean="0">
                <a:latin typeface="Maiandra GD" pitchFamily="34" charset="0"/>
              </a:rPr>
              <a:t>ángulo </a:t>
            </a:r>
            <a:r>
              <a:rPr lang="es-MX" sz="1600" dirty="0">
                <a:latin typeface="Maiandra GD" pitchFamily="34" charset="0"/>
              </a:rPr>
              <a:t>del gradiente es cuantizado en 8 </a:t>
            </a:r>
            <a:r>
              <a:rPr lang="es-MX" sz="1600" dirty="0" smtClean="0">
                <a:latin typeface="Maiandra GD" pitchFamily="34" charset="0"/>
              </a:rPr>
              <a:t>direcciones</a:t>
            </a:r>
            <a:r>
              <a:rPr lang="es-MX" sz="1600" dirty="0">
                <a:latin typeface="Maiandra GD" pitchFamily="34" charset="0"/>
              </a:rPr>
              <a:t>. </a:t>
            </a:r>
            <a:endParaRPr lang="es-MX" sz="1600" dirty="0" smtClean="0">
              <a:latin typeface="Maiandra GD" pitchFamily="34" charset="0"/>
            </a:endParaRPr>
          </a:p>
          <a:p>
            <a:pPr marL="0" indent="0" algn="just"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 smtClean="0">
              <a:latin typeface="Maiandra GD" pitchFamily="34" charset="0"/>
            </a:endParaRPr>
          </a:p>
          <a:p>
            <a:pPr marL="0" indent="0" algn="just"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 smtClean="0">
              <a:latin typeface="Maiandra GD" pitchFamily="34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s-MX" sz="1600" b="1" dirty="0" smtClean="0">
                <a:latin typeface="Maiandra GD" pitchFamily="34" charset="0"/>
              </a:rPr>
              <a:t>Ubicación del gradiente y histograma de orientación (GLOH).</a:t>
            </a:r>
            <a:r>
              <a:rPr lang="es-MX" sz="1600" dirty="0" smtClean="0">
                <a:latin typeface="Maiandra GD" pitchFamily="34" charset="0"/>
              </a:rPr>
              <a:t> </a:t>
            </a:r>
          </a:p>
          <a:p>
            <a:r>
              <a:rPr lang="es-MX" sz="1600" dirty="0" smtClean="0">
                <a:latin typeface="Maiandra GD" pitchFamily="34" charset="0"/>
              </a:rPr>
              <a:t>Es una extensión de SIFT, cambia la posición del </a:t>
            </a:r>
            <a:r>
              <a:rPr lang="es-MX" sz="1600" dirty="0" err="1" smtClean="0">
                <a:latin typeface="Maiandra GD" pitchFamily="34" charset="0"/>
              </a:rPr>
              <a:t>grid</a:t>
            </a:r>
            <a:r>
              <a:rPr lang="es-MX" sz="1600" dirty="0" smtClean="0">
                <a:latin typeface="Maiandra GD" pitchFamily="34" charset="0"/>
              </a:rPr>
              <a:t> y usa PCA para reducir el tamaño. Fue diseñado para incrementar su robustez y su singularidad. </a:t>
            </a:r>
          </a:p>
          <a:p>
            <a:pPr marL="0" indent="0" algn="just"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>
              <a:buClr>
                <a:srgbClr val="000000"/>
              </a:buClr>
              <a:buNone/>
            </a:pPr>
            <a:r>
              <a:rPr lang="es-MX" sz="1600" b="1" dirty="0">
                <a:latin typeface="Maiandra GD" pitchFamily="34" charset="0"/>
              </a:rPr>
              <a:t>Contexto de forma.</a:t>
            </a:r>
          </a:p>
          <a:p>
            <a:pPr algn="just"/>
            <a:r>
              <a:rPr lang="es-MX" sz="1600" dirty="0">
                <a:latin typeface="Maiandra GD" pitchFamily="34" charset="0"/>
              </a:rPr>
              <a:t>Es similar al descriptor SIFT, pero esta basado para bordes. Es un histograma 3D de puntos de </a:t>
            </a:r>
            <a:r>
              <a:rPr lang="es-MX" sz="1600" dirty="0" smtClean="0">
                <a:latin typeface="Maiandra GD" pitchFamily="34" charset="0"/>
              </a:rPr>
              <a:t>ubicación </a:t>
            </a:r>
            <a:r>
              <a:rPr lang="es-MX" sz="1600" dirty="0">
                <a:latin typeface="Maiandra GD" pitchFamily="34" charset="0"/>
              </a:rPr>
              <a:t>y </a:t>
            </a:r>
            <a:r>
              <a:rPr lang="es-MX" sz="1600" dirty="0" smtClean="0">
                <a:latin typeface="Maiandra GD" pitchFamily="34" charset="0"/>
              </a:rPr>
              <a:t>orientación </a:t>
            </a:r>
            <a:r>
              <a:rPr lang="es-MX" sz="1600" dirty="0">
                <a:latin typeface="Maiandra GD" pitchFamily="34" charset="0"/>
              </a:rPr>
              <a:t>del borde. Los bordes son </a:t>
            </a:r>
            <a:r>
              <a:rPr lang="es-MX" sz="1600" dirty="0" smtClean="0">
                <a:latin typeface="Maiandra GD" pitchFamily="34" charset="0"/>
              </a:rPr>
              <a:t>extraídos </a:t>
            </a:r>
            <a:r>
              <a:rPr lang="es-MX" sz="1600" dirty="0">
                <a:latin typeface="Maiandra GD" pitchFamily="34" charset="0"/>
              </a:rPr>
              <a:t>por el detector </a:t>
            </a:r>
            <a:r>
              <a:rPr lang="es-MX" sz="1600" dirty="0" err="1">
                <a:latin typeface="Maiandra GD" pitchFamily="34" charset="0"/>
              </a:rPr>
              <a:t>Canny</a:t>
            </a:r>
            <a:r>
              <a:rPr lang="es-MX" sz="1600" dirty="0">
                <a:latin typeface="Maiandra GD" pitchFamily="34" charset="0"/>
              </a:rPr>
              <a:t>. </a:t>
            </a:r>
          </a:p>
          <a:p>
            <a:pPr algn="just"/>
            <a:r>
              <a:rPr lang="es-MX" sz="1600" dirty="0">
                <a:latin typeface="Maiandra GD" pitchFamily="34" charset="0"/>
              </a:rPr>
              <a:t>Para extraer el contexto de la forma en un punto P, se encuentran todos los vectores de P para todos </a:t>
            </a:r>
            <a:r>
              <a:rPr lang="es-MX" sz="1600" dirty="0" smtClean="0">
                <a:latin typeface="Maiandra GD" pitchFamily="34" charset="0"/>
              </a:rPr>
              <a:t>lo </a:t>
            </a:r>
            <a:r>
              <a:rPr lang="es-MX" sz="1600" dirty="0" err="1" smtClean="0">
                <a:latin typeface="Maiandra GD" pitchFamily="34" charset="0"/>
              </a:rPr>
              <a:t>spuntos</a:t>
            </a:r>
            <a:r>
              <a:rPr lang="es-MX" sz="1600" dirty="0" smtClean="0">
                <a:latin typeface="Maiandra GD" pitchFamily="34" charset="0"/>
              </a:rPr>
              <a:t> </a:t>
            </a:r>
            <a:r>
              <a:rPr lang="es-MX" sz="1600" dirty="0">
                <a:latin typeface="Maiandra GD" pitchFamily="34" charset="0"/>
              </a:rPr>
              <a:t>del borde.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>
              <a:buClr>
                <a:srgbClr val="000000"/>
              </a:buClr>
              <a:buNone/>
            </a:pPr>
            <a:r>
              <a:rPr lang="es-MX" sz="1600" b="1" dirty="0">
                <a:latin typeface="Maiandra GD" pitchFamily="34" charset="0"/>
              </a:rPr>
              <a:t>PCA-SIFT.</a:t>
            </a:r>
          </a:p>
          <a:p>
            <a:pPr algn="just">
              <a:buClr>
                <a:srgbClr val="000000"/>
              </a:buClr>
            </a:pPr>
            <a:r>
              <a:rPr lang="es-MX" sz="1600" dirty="0">
                <a:latin typeface="Maiandra GD" pitchFamily="34" charset="0"/>
              </a:rPr>
              <a:t>Es un vector del gradiente de la imagen en direcciones en </a:t>
            </a:r>
            <a:r>
              <a:rPr lang="es-MX" sz="1600" i="1" dirty="0">
                <a:latin typeface="Maiandra GD" pitchFamily="34" charset="0"/>
              </a:rPr>
              <a:t>x </a:t>
            </a:r>
            <a:r>
              <a:rPr lang="es-MX" sz="1600" dirty="0">
                <a:latin typeface="Maiandra GD" pitchFamily="34" charset="0"/>
              </a:rPr>
              <a:t>y en </a:t>
            </a:r>
            <a:r>
              <a:rPr lang="es-MX" sz="1600" i="1" dirty="0">
                <a:latin typeface="Maiandra GD" pitchFamily="34" charset="0"/>
              </a:rPr>
              <a:t>y </a:t>
            </a:r>
            <a:r>
              <a:rPr lang="es-MX" sz="1600" dirty="0">
                <a:latin typeface="Maiandra GD" pitchFamily="34" charset="0"/>
              </a:rPr>
              <a:t>calculadas dentro de la imagen de soporte.</a:t>
            </a:r>
          </a:p>
          <a:p>
            <a:pPr algn="just">
              <a:buClr>
                <a:srgbClr val="000000"/>
              </a:buClr>
            </a:pPr>
            <a:endParaRPr lang="es-MX" sz="1600" dirty="0">
              <a:latin typeface="Maiandra GD" pitchFamily="34" charset="0"/>
            </a:endParaRPr>
          </a:p>
          <a:p>
            <a:pPr algn="just">
              <a:buClr>
                <a:srgbClr val="000000"/>
              </a:buClr>
              <a:buNone/>
            </a:pPr>
            <a:r>
              <a:rPr lang="es-MX" sz="1600" b="1" dirty="0">
                <a:latin typeface="Maiandra GD" pitchFamily="34" charset="0"/>
              </a:rPr>
              <a:t>Spin </a:t>
            </a:r>
            <a:r>
              <a:rPr lang="es-MX" sz="1600" b="1" dirty="0" err="1">
                <a:latin typeface="Maiandra GD" pitchFamily="34" charset="0"/>
              </a:rPr>
              <a:t>Image</a:t>
            </a:r>
            <a:endParaRPr lang="es-MX" sz="1600" b="1" dirty="0">
              <a:latin typeface="Maiandra GD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600" dirty="0" smtClean="0">
                <a:latin typeface="Maiandra GD" pitchFamily="34" charset="0"/>
              </a:rPr>
              <a:t>Se </a:t>
            </a:r>
            <a:r>
              <a:rPr lang="es-MX" sz="1600" dirty="0">
                <a:latin typeface="Maiandra GD" pitchFamily="34" charset="0"/>
              </a:rPr>
              <a:t>divide la región normalizada en anillos y se calcula el histograma de intensidad para cada anillo.</a:t>
            </a:r>
          </a:p>
          <a:p>
            <a:pPr algn="just">
              <a:buClr>
                <a:srgbClr val="000000"/>
              </a:buClr>
            </a:pPr>
            <a:r>
              <a:rPr lang="es-MX" sz="1600" dirty="0" smtClean="0">
                <a:latin typeface="Maiandra GD" pitchFamily="34" charset="0"/>
              </a:rPr>
              <a:t>La </a:t>
            </a:r>
            <a:r>
              <a:rPr lang="es-MX" sz="1600" dirty="0">
                <a:latin typeface="Maiandra GD" pitchFamily="34" charset="0"/>
              </a:rPr>
              <a:t>concatenación de esos histogramas se llama </a:t>
            </a:r>
            <a:r>
              <a:rPr lang="es-MX" sz="1600" i="1" dirty="0">
                <a:latin typeface="Maiandra GD" pitchFamily="34" charset="0"/>
              </a:rPr>
              <a:t>imagen spin</a:t>
            </a:r>
            <a:r>
              <a:rPr lang="es-MX" sz="1600" dirty="0">
                <a:latin typeface="Maiandra GD" pitchFamily="34" charset="0"/>
              </a:rPr>
              <a:t> y es el descriptor de la región.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>
              <a:buNone/>
            </a:pPr>
            <a:r>
              <a:rPr lang="es-MX" sz="1600" b="1" i="1" dirty="0" err="1">
                <a:latin typeface="Maiandra GD" pitchFamily="34" charset="0"/>
              </a:rPr>
              <a:t>Steerable</a:t>
            </a:r>
            <a:r>
              <a:rPr lang="es-MX" sz="1600" b="1" i="1" dirty="0">
                <a:latin typeface="Maiandra GD" pitchFamily="34" charset="0"/>
              </a:rPr>
              <a:t> </a:t>
            </a:r>
            <a:r>
              <a:rPr lang="es-MX" sz="1600" b="1" i="1" dirty="0" err="1">
                <a:latin typeface="Maiandra GD" pitchFamily="34" charset="0"/>
              </a:rPr>
              <a:t>Filters</a:t>
            </a:r>
            <a:r>
              <a:rPr lang="es-MX" sz="1600" b="1" i="1" dirty="0">
                <a:latin typeface="Maiandra GD" pitchFamily="34" charset="0"/>
              </a:rPr>
              <a:t> e Invariantes Diferenciales</a:t>
            </a:r>
          </a:p>
          <a:p>
            <a:pPr algn="just"/>
            <a:r>
              <a:rPr lang="es-MX" sz="1600" dirty="0">
                <a:latin typeface="Maiandra GD" pitchFamily="34" charset="0"/>
              </a:rPr>
              <a:t>Usan derivadas, y el cambio de </a:t>
            </a:r>
            <a:r>
              <a:rPr lang="es-MX" sz="1600" dirty="0" smtClean="0">
                <a:latin typeface="Maiandra GD" pitchFamily="34" charset="0"/>
              </a:rPr>
              <a:t>orientación </a:t>
            </a:r>
            <a:r>
              <a:rPr lang="es-MX" sz="1600" dirty="0">
                <a:latin typeface="Maiandra GD" pitchFamily="34" charset="0"/>
              </a:rPr>
              <a:t>de estas derivadas dan resultados equivalentes a un derivado local sobre </a:t>
            </a:r>
            <a:r>
              <a:rPr lang="es-MX" sz="1600" dirty="0" smtClean="0">
                <a:latin typeface="Maiandra GD" pitchFamily="34" charset="0"/>
              </a:rPr>
              <a:t>imágenes </a:t>
            </a:r>
            <a:r>
              <a:rPr lang="es-MX" sz="1600" dirty="0">
                <a:latin typeface="Maiandra GD" pitchFamily="34" charset="0"/>
              </a:rPr>
              <a:t>rotadas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algn="just"/>
            <a:endParaRPr lang="es-MX" sz="1600" dirty="0">
              <a:latin typeface="Maiandra GD" pitchFamily="34" charset="0"/>
            </a:endParaRPr>
          </a:p>
          <a:p>
            <a:pPr>
              <a:buNone/>
            </a:pPr>
            <a:r>
              <a:rPr lang="es-MX" sz="1600" b="1" i="1" dirty="0" smtClean="0">
                <a:latin typeface="Maiandra GD" pitchFamily="34" charset="0"/>
              </a:rPr>
              <a:t>Filtros Complejos</a:t>
            </a:r>
          </a:p>
          <a:p>
            <a:r>
              <a:rPr lang="es-MX" sz="1600" dirty="0" smtClean="0">
                <a:latin typeface="Maiandra GD" pitchFamily="34" charset="0"/>
              </a:rPr>
              <a:t>Usa derivadas y originalmente fue usado para generar </a:t>
            </a:r>
            <a:r>
              <a:rPr lang="es-MX" sz="1600" dirty="0" err="1" smtClean="0">
                <a:latin typeface="Maiandra GD" pitchFamily="34" charset="0"/>
              </a:rPr>
              <a:t>kernels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r>
              <a:rPr lang="es-MX" sz="1600" dirty="0" smtClean="0">
                <a:latin typeface="Maiandra GD" pitchFamily="34" charset="0"/>
              </a:rPr>
              <a:t>Estos </a:t>
            </a:r>
            <a:r>
              <a:rPr lang="es-MX" sz="1600" dirty="0" err="1" smtClean="0">
                <a:latin typeface="Maiandra GD" pitchFamily="34" charset="0"/>
              </a:rPr>
              <a:t>kernels</a:t>
            </a:r>
            <a:r>
              <a:rPr lang="es-MX" sz="1600" dirty="0" smtClean="0">
                <a:latin typeface="Maiandra GD" pitchFamily="34" charset="0"/>
              </a:rPr>
              <a:t> son calculados para unidades de discos de radio 1.</a:t>
            </a:r>
          </a:p>
          <a:p>
            <a:endParaRPr lang="es-MX" sz="1600" b="1" i="1" dirty="0">
              <a:latin typeface="Maiandra GD" pitchFamily="34" charset="0"/>
            </a:endParaRPr>
          </a:p>
          <a:p>
            <a:endParaRPr lang="es-MX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r>
              <a:rPr lang="es-MX" sz="1600" b="1" i="1" dirty="0">
                <a:latin typeface="Maiandra GD" pitchFamily="34" charset="0"/>
              </a:rPr>
              <a:t>Momentos Invariantes</a:t>
            </a:r>
          </a:p>
          <a:p>
            <a:r>
              <a:rPr lang="es-MX" sz="1600" dirty="0">
                <a:latin typeface="Maiandra GD" pitchFamily="34" charset="0"/>
              </a:rPr>
              <a:t>Son </a:t>
            </a:r>
            <a:r>
              <a:rPr lang="es-MX" sz="1600" dirty="0" smtClean="0">
                <a:latin typeface="Maiandra GD" pitchFamily="34" charset="0"/>
              </a:rPr>
              <a:t>calculados </a:t>
            </a:r>
            <a:r>
              <a:rPr lang="es-MX" sz="1600" dirty="0">
                <a:latin typeface="Maiandra GD" pitchFamily="34" charset="0"/>
              </a:rPr>
              <a:t>al derivar la imagen con: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504" y="2731968"/>
            <a:ext cx="3983636" cy="6931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72481" y="3871126"/>
            <a:ext cx="7957440" cy="2039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1" i="1" dirty="0" smtClean="0">
                <a:latin typeface="Maiandra GD" pitchFamily="34" charset="0"/>
                <a:ea typeface="DejaVu Sans" charset="0"/>
                <a:cs typeface="DejaVu Sans" charset="0"/>
              </a:rPr>
              <a:t>Cross-</a:t>
            </a:r>
            <a:r>
              <a:rPr lang="es-MX" sz="1600" b="1" i="1" dirty="0" err="1" smtClean="0">
                <a:latin typeface="Maiandra GD" pitchFamily="34" charset="0"/>
                <a:ea typeface="DejaVu Sans" charset="0"/>
                <a:cs typeface="DejaVu Sans" charset="0"/>
              </a:rPr>
              <a:t>correlation</a:t>
            </a:r>
            <a:endParaRPr lang="es-MX" sz="1600" b="1" i="1" dirty="0" smtClean="0">
              <a:latin typeface="Maiandra GD" pitchFamily="34" charset="0"/>
              <a:ea typeface="DejaVu Sans" charset="0"/>
              <a:cs typeface="DejaVu Sans" charset="0"/>
            </a:endParaRPr>
          </a:p>
          <a:p>
            <a:pPr marL="391686" indent="-293764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b="1" i="1" dirty="0">
              <a:latin typeface="Maiandra GD" pitchFamily="34" charset="0"/>
              <a:ea typeface="DejaVu Sans" charset="0"/>
              <a:cs typeface="DejaVu Sans" charset="0"/>
            </a:endParaRPr>
          </a:p>
          <a:p>
            <a:pPr marL="391686" indent="-293764">
              <a:lnSpc>
                <a:spcPct val="102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  <a:ea typeface="DejaVu Sans" charset="0"/>
                <a:cs typeface="DejaVu Sans" charset="0"/>
              </a:rPr>
              <a:t>La </a:t>
            </a:r>
            <a:r>
              <a:rPr lang="es-MX" sz="1600" dirty="0" smtClean="0">
                <a:latin typeface="Maiandra GD" pitchFamily="34" charset="0"/>
                <a:ea typeface="DejaVu Sans" charset="0"/>
                <a:cs typeface="DejaVu Sans" charset="0"/>
              </a:rPr>
              <a:t>región </a:t>
            </a:r>
            <a:r>
              <a:rPr lang="es-MX" sz="1600" dirty="0">
                <a:latin typeface="Maiandra GD" pitchFamily="34" charset="0"/>
                <a:ea typeface="DejaVu Sans" charset="0"/>
                <a:cs typeface="DejaVu Sans" charset="0"/>
              </a:rPr>
              <a:t>es suavizada y probadas uniformemente.</a:t>
            </a:r>
          </a:p>
          <a:p>
            <a:pPr marL="391686" indent="-293764">
              <a:lnSpc>
                <a:spcPct val="102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  <a:ea typeface="DejaVu Sans" charset="0"/>
                <a:cs typeface="DejaVu Sans" charset="0"/>
              </a:rPr>
              <a:t>La similitud entre dos descriptores es medida con </a:t>
            </a:r>
            <a:r>
              <a:rPr lang="es-MX" sz="1600" dirty="0" err="1">
                <a:latin typeface="Maiandra GD" pitchFamily="34" charset="0"/>
                <a:ea typeface="DejaVu Sans" charset="0"/>
                <a:cs typeface="DejaVu Sans" charset="0"/>
              </a:rPr>
              <a:t>cross-correlation</a:t>
            </a:r>
            <a:r>
              <a:rPr lang="es-MX" sz="1600" dirty="0">
                <a:latin typeface="Maiandra GD" pitchFamily="34" charset="0"/>
                <a:ea typeface="DejaVu Sans" charset="0"/>
                <a:cs typeface="DejaVu Sans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142852"/>
            <a:ext cx="78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MX" dirty="0"/>
              <a:t>Resumen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467349"/>
          </a:xfrm>
          <a:ln/>
        </p:spPr>
        <p:txBody>
          <a:bodyPr/>
          <a:lstStyle/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Calcular regiones locales de </a:t>
            </a:r>
            <a:r>
              <a:rPr lang="es-MX" sz="1600" dirty="0" smtClean="0">
                <a:latin typeface="Maiandra GD" pitchFamily="34" charset="0"/>
              </a:rPr>
              <a:t>interés.</a:t>
            </a: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No es claro que descriptores son los más apropiados y como es que su desempeño depende del detector de las regiones de </a:t>
            </a:r>
            <a:r>
              <a:rPr lang="es-MX" sz="1600" dirty="0" smtClean="0">
                <a:latin typeface="Maiandra GD" pitchFamily="34" charset="0"/>
              </a:rPr>
              <a:t>interés.</a:t>
            </a: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Los descriptores deben de ser distintivos y al mismo tiempo robustos a los cambios en las condiciones de </a:t>
            </a:r>
            <a:r>
              <a:rPr lang="es-MX" sz="1600" dirty="0" smtClean="0">
                <a:latin typeface="Maiandra GD" pitchFamily="34" charset="0"/>
              </a:rPr>
              <a:t>visión.</a:t>
            </a: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Criterio de evaluación: recuerdo con respecto a la </a:t>
            </a:r>
            <a:r>
              <a:rPr lang="es-MX" sz="1600" dirty="0" smtClean="0">
                <a:latin typeface="Maiandra GD" pitchFamily="34" charset="0"/>
              </a:rPr>
              <a:t>precisión.</a:t>
            </a:r>
            <a:endParaRPr lang="es-MX" sz="1600" dirty="0">
              <a:latin typeface="Maiandra G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270" t="15152" r="28297" b="9084"/>
          <a:stretch>
            <a:fillRect/>
          </a:stretch>
        </p:blipFill>
        <p:spPr bwMode="auto">
          <a:xfrm>
            <a:off x="651840" y="928670"/>
            <a:ext cx="4705978" cy="5378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643570" y="1785926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Maiandra GD" pitchFamily="34" charset="0"/>
              </a:rPr>
              <a:t>(a)(b) Rotación</a:t>
            </a:r>
          </a:p>
          <a:p>
            <a:endParaRPr lang="es-MX" dirty="0" smtClean="0">
              <a:latin typeface="Maiandra GD" pitchFamily="34" charset="0"/>
            </a:endParaRPr>
          </a:p>
          <a:p>
            <a:r>
              <a:rPr lang="es-MX" dirty="0" smtClean="0">
                <a:latin typeface="Maiandra GD" pitchFamily="34" charset="0"/>
              </a:rPr>
              <a:t>(c)(d) </a:t>
            </a:r>
            <a:r>
              <a:rPr lang="es-MX" dirty="0" err="1" smtClean="0">
                <a:latin typeface="Maiandra GD" pitchFamily="34" charset="0"/>
              </a:rPr>
              <a:t>Zoom+Rotación</a:t>
            </a:r>
            <a:endParaRPr lang="es-MX" dirty="0" smtClean="0">
              <a:latin typeface="Maiandra GD" pitchFamily="34" charset="0"/>
            </a:endParaRPr>
          </a:p>
          <a:p>
            <a:endParaRPr lang="es-MX" dirty="0" smtClean="0">
              <a:latin typeface="Maiandra GD" pitchFamily="34" charset="0"/>
            </a:endParaRPr>
          </a:p>
          <a:p>
            <a:r>
              <a:rPr lang="es-MX" dirty="0" smtClean="0">
                <a:latin typeface="Maiandra GD" pitchFamily="34" charset="0"/>
              </a:rPr>
              <a:t>(e)(f) Cambio de perspectiva</a:t>
            </a:r>
          </a:p>
          <a:p>
            <a:endParaRPr lang="es-MX" dirty="0" smtClean="0">
              <a:latin typeface="Maiandra GD" pitchFamily="34" charset="0"/>
            </a:endParaRPr>
          </a:p>
          <a:p>
            <a:r>
              <a:rPr lang="es-MX" dirty="0" smtClean="0">
                <a:latin typeface="Maiandra GD" pitchFamily="34" charset="0"/>
              </a:rPr>
              <a:t>(g)(h) Imagen borrosa</a:t>
            </a:r>
          </a:p>
          <a:p>
            <a:endParaRPr lang="es-MX" dirty="0" smtClean="0">
              <a:latin typeface="Maiandra GD" pitchFamily="34" charset="0"/>
            </a:endParaRPr>
          </a:p>
          <a:p>
            <a:pPr marL="400050" indent="-400050">
              <a:buAutoNum type="romanLcParenBoth"/>
            </a:pPr>
            <a:r>
              <a:rPr lang="es-MX" dirty="0" smtClean="0">
                <a:latin typeface="Maiandra GD" pitchFamily="34" charset="0"/>
              </a:rPr>
              <a:t>Compresión JPEG</a:t>
            </a:r>
          </a:p>
          <a:p>
            <a:pPr marL="400050" indent="-400050">
              <a:buAutoNum type="romanLcParenBoth"/>
            </a:pPr>
            <a:endParaRPr lang="es-MX" dirty="0" smtClean="0">
              <a:latin typeface="Maiandra GD" pitchFamily="34" charset="0"/>
            </a:endParaRPr>
          </a:p>
          <a:p>
            <a:pPr marL="400050" indent="-400050"/>
            <a:r>
              <a:rPr lang="es-MX" dirty="0" smtClean="0">
                <a:latin typeface="Maiandra GD" pitchFamily="34" charset="0"/>
              </a:rPr>
              <a:t>(j) Cambio de iluminación</a:t>
            </a:r>
            <a:endParaRPr lang="es-MX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275" y="1142984"/>
            <a:ext cx="8524875" cy="4868883"/>
          </a:xfrm>
        </p:spPr>
        <p:txBody>
          <a:bodyPr/>
          <a:lstStyle/>
          <a:p>
            <a:pPr algn="just"/>
            <a:r>
              <a:rPr lang="es-MX" sz="1600" b="1" dirty="0" smtClean="0">
                <a:latin typeface="Maiandra GD" pitchFamily="34" charset="0"/>
              </a:rPr>
              <a:t>Criterio de evaluación: </a:t>
            </a:r>
            <a:r>
              <a:rPr lang="es-MX" sz="1600" dirty="0" smtClean="0">
                <a:latin typeface="Maiandra GD" pitchFamily="34" charset="0"/>
              </a:rPr>
              <a:t>Está basado en el número de “</a:t>
            </a:r>
            <a:r>
              <a:rPr lang="es-MX" sz="1600" dirty="0" err="1" smtClean="0">
                <a:latin typeface="Maiandra GD" pitchFamily="34" charset="0"/>
              </a:rPr>
              <a:t>matches</a:t>
            </a:r>
            <a:r>
              <a:rPr lang="es-MX" sz="1600" dirty="0" smtClean="0">
                <a:latin typeface="Maiandra GD" pitchFamily="34" charset="0"/>
              </a:rPr>
              <a:t>” correctos  y el número de “</a:t>
            </a:r>
            <a:r>
              <a:rPr lang="es-MX" sz="1600" dirty="0" err="1" smtClean="0">
                <a:latin typeface="Maiandra GD" pitchFamily="34" charset="0"/>
              </a:rPr>
              <a:t>matches</a:t>
            </a:r>
            <a:r>
              <a:rPr lang="es-MX" sz="1600" dirty="0" smtClean="0">
                <a:latin typeface="Maiandra GD" pitchFamily="34" charset="0"/>
              </a:rPr>
              <a:t>” falsos obtenidos por un par de imágenes.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Dos regiones A y B se emparejan si la distancia d entre sus descriptores D</a:t>
            </a:r>
            <a:r>
              <a:rPr lang="es-MX" sz="1600" baseline="-25000" dirty="0" smtClean="0">
                <a:latin typeface="Maiandra GD" pitchFamily="34" charset="0"/>
              </a:rPr>
              <a:t>A</a:t>
            </a:r>
            <a:r>
              <a:rPr lang="es-MX" sz="1600" dirty="0" smtClean="0">
                <a:latin typeface="Maiandra GD" pitchFamily="34" charset="0"/>
              </a:rPr>
              <a:t> y D</a:t>
            </a:r>
            <a:r>
              <a:rPr lang="es-MX" sz="1600" baseline="-25000" dirty="0" smtClean="0">
                <a:latin typeface="Maiandra GD" pitchFamily="34" charset="0"/>
              </a:rPr>
              <a:t>B</a:t>
            </a:r>
            <a:r>
              <a:rPr lang="es-MX" sz="1600" dirty="0" smtClean="0">
                <a:latin typeface="Maiandra GD" pitchFamily="34" charset="0"/>
              </a:rPr>
              <a:t> está por debajo de un umbral t. 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El recuerdo es el número de regiones correctamente emparejadas con respecto al número de regiones que corresponden entre dos imágenes de la misma escena.</a:t>
            </a:r>
          </a:p>
          <a:p>
            <a:endParaRPr lang="es-MX" dirty="0" smtClean="0"/>
          </a:p>
          <a:p>
            <a:endParaRPr lang="es-MX" sz="1600" dirty="0" smtClean="0">
              <a:latin typeface="Maiandra GD" pitchFamily="34" charset="0"/>
            </a:endParaRPr>
          </a:p>
          <a:p>
            <a:r>
              <a:rPr lang="es-MX" sz="1600" dirty="0" smtClean="0">
                <a:latin typeface="Maiandra GD" pitchFamily="34" charset="0"/>
              </a:rPr>
              <a:t>El número de </a:t>
            </a:r>
            <a:r>
              <a:rPr lang="es-MX" sz="1600" dirty="0" err="1" smtClean="0">
                <a:latin typeface="Maiandra GD" pitchFamily="34" charset="0"/>
              </a:rPr>
              <a:t>matches</a:t>
            </a:r>
            <a:r>
              <a:rPr lang="es-MX" sz="1600" dirty="0" smtClean="0">
                <a:latin typeface="Maiandra GD" pitchFamily="34" charset="0"/>
              </a:rPr>
              <a:t> incorrectos, relativo al número total de </a:t>
            </a:r>
            <a:r>
              <a:rPr lang="es-MX" sz="1600" dirty="0" err="1" smtClean="0">
                <a:latin typeface="Maiandra GD" pitchFamily="34" charset="0"/>
              </a:rPr>
              <a:t>matches</a:t>
            </a:r>
            <a:r>
              <a:rPr lang="es-MX" sz="1600" dirty="0" smtClean="0">
                <a:latin typeface="Maiandra GD" pitchFamily="34" charset="0"/>
              </a:rPr>
              <a:t>, es representado por 1-presición. </a:t>
            </a:r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4570" t="80625" r="47266" b="13750"/>
          <a:stretch>
            <a:fillRect/>
          </a:stretch>
        </p:blipFill>
        <p:spPr bwMode="auto">
          <a:xfrm>
            <a:off x="2928926" y="3661749"/>
            <a:ext cx="2857520" cy="55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26367" t="44063" r="39648" b="48437"/>
          <a:stretch>
            <a:fillRect/>
          </a:stretch>
        </p:blipFill>
        <p:spPr bwMode="auto">
          <a:xfrm>
            <a:off x="1821637" y="4857760"/>
            <a:ext cx="517925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1600" dirty="0" smtClean="0">
                <a:latin typeface="Maiandra GD" pitchFamily="34" charset="0"/>
              </a:rPr>
              <a:t>El desempeño es comparado por transformaciones afines, cambios de escala, rotaciones, borrosidad, compresión JPEG y cambios de iluminación. 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En el caso de transformaciones afines, se examinaron diferentes estrategias de “matching”, la influencia del error de traslape y la dimensión del descriptor.</a:t>
            </a:r>
            <a:endParaRPr lang="es-MX" sz="16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1400" b="1" dirty="0" smtClean="0">
                <a:latin typeface="Maiandra GD" pitchFamily="34" charset="0"/>
              </a:rPr>
              <a:t>A) Transformaciones afines:</a:t>
            </a:r>
            <a:r>
              <a:rPr lang="es-ES" sz="1400" dirty="0" smtClean="0">
                <a:latin typeface="Maiandra GD" pitchFamily="34" charset="0"/>
              </a:rPr>
              <a:t> Se evalúa el desempeño, cuando hay cambios de perspectiva de aproximadamente 50°.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400" dirty="0" smtClean="0">
                <a:latin typeface="Maiandra GD" pitchFamily="34" charset="0"/>
              </a:rPr>
              <a:t>	Esto introduce una transformación de perspectiva la cual puede ser aproximada por una transformación afín. Ésta es la transformación más importante evaluada en el artículo.</a:t>
            </a:r>
          </a:p>
          <a:p>
            <a:pPr algn="just">
              <a:lnSpc>
                <a:spcPct val="120000"/>
              </a:lnSpc>
            </a:pPr>
            <a:endParaRPr lang="es-ES" sz="1400" dirty="0" smtClean="0">
              <a:latin typeface="Maiandra GD" pitchFamily="34" charset="0"/>
            </a:endParaRPr>
          </a:p>
          <a:p>
            <a:pPr algn="just">
              <a:lnSpc>
                <a:spcPct val="120000"/>
              </a:lnSpc>
            </a:pPr>
            <a:endParaRPr lang="es-ES" sz="1400" dirty="0" smtClean="0">
              <a:latin typeface="Maiandra GD" pitchFamily="34" charset="0"/>
            </a:endParaRPr>
          </a:p>
          <a:p>
            <a:pPr algn="just">
              <a:lnSpc>
                <a:spcPct val="120000"/>
              </a:lnSpc>
            </a:pPr>
            <a:endParaRPr lang="es-ES" sz="1400" dirty="0" smtClean="0">
              <a:latin typeface="Maiandra GD" pitchFamily="34" charset="0"/>
            </a:endParaRPr>
          </a:p>
          <a:p>
            <a:pPr algn="just">
              <a:lnSpc>
                <a:spcPct val="120000"/>
              </a:lnSpc>
            </a:pPr>
            <a:endParaRPr lang="es-ES" sz="1400" dirty="0" smtClean="0">
              <a:latin typeface="Maiandra GD" pitchFamily="34" charset="0"/>
            </a:endParaRPr>
          </a:p>
          <a:p>
            <a:pPr algn="just">
              <a:lnSpc>
                <a:spcPct val="120000"/>
              </a:lnSpc>
            </a:pPr>
            <a:endParaRPr lang="es-ES" sz="1400" dirty="0" smtClean="0">
              <a:latin typeface="Maiandra GD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s-ES" sz="1400" dirty="0" smtClean="0">
                <a:latin typeface="Maiandra GD" pitchFamily="34" charset="0"/>
              </a:rPr>
              <a:t>	</a:t>
            </a:r>
            <a:r>
              <a:rPr lang="es-ES" sz="1400" dirty="0" smtClean="0">
                <a:latin typeface="Maiandra GD" pitchFamily="34" charset="0"/>
              </a:rPr>
              <a:t>1. Se examinan diferentes estrategias de “</a:t>
            </a:r>
            <a:r>
              <a:rPr lang="es-ES" sz="1400" dirty="0" err="1" smtClean="0">
                <a:latin typeface="Maiandra GD" pitchFamily="34" charset="0"/>
              </a:rPr>
              <a:t>matching</a:t>
            </a:r>
            <a:r>
              <a:rPr lang="es-ES" sz="1400" dirty="0" smtClean="0">
                <a:latin typeface="Maiandra GD" pitchFamily="34" charset="0"/>
              </a:rPr>
              <a:t>”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400" dirty="0" smtClean="0">
                <a:latin typeface="Maiandra GD" pitchFamily="34" charset="0"/>
              </a:rPr>
              <a:t>	</a:t>
            </a:r>
            <a:r>
              <a:rPr lang="es-ES" sz="1400" dirty="0" smtClean="0">
                <a:latin typeface="Maiandra GD" pitchFamily="34" charset="0"/>
              </a:rPr>
              <a:t>2. Se investiga la influencia del error de traslape en los resultados del “</a:t>
            </a:r>
            <a:r>
              <a:rPr lang="es-ES" sz="1400" dirty="0" err="1" smtClean="0">
                <a:latin typeface="Maiandra GD" pitchFamily="34" charset="0"/>
              </a:rPr>
              <a:t>matching</a:t>
            </a:r>
            <a:r>
              <a:rPr lang="es-ES" sz="1400" dirty="0" smtClean="0">
                <a:latin typeface="Maiandra GD" pitchFamily="34" charset="0"/>
              </a:rPr>
              <a:t>”.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400" dirty="0" smtClean="0">
                <a:latin typeface="Maiandra GD" pitchFamily="34" charset="0"/>
              </a:rPr>
              <a:t>	</a:t>
            </a:r>
            <a:r>
              <a:rPr lang="es-ES" sz="1400" dirty="0" smtClean="0">
                <a:latin typeface="Maiandra GD" pitchFamily="34" charset="0"/>
              </a:rPr>
              <a:t>3. Se evalúa el desempeño de diferentes descriptores  en diferentes dimensiones.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400" dirty="0" smtClean="0">
                <a:latin typeface="Maiandra GD" pitchFamily="34" charset="0"/>
              </a:rPr>
              <a:t>	</a:t>
            </a:r>
            <a:r>
              <a:rPr lang="es-ES" sz="1400" dirty="0" smtClean="0">
                <a:latin typeface="Maiandra GD" pitchFamily="34" charset="0"/>
              </a:rPr>
              <a:t>4. Se compara el desempeño del descriptor para diferentes detectores de regiones y tipos de escenas.</a:t>
            </a:r>
            <a:endParaRPr lang="es-ES" sz="1400" dirty="0" smtClean="0">
              <a:latin typeface="Maiandra GD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s-MX" sz="1600" dirty="0" smtClean="0"/>
              <a:t> </a:t>
            </a:r>
            <a:endParaRPr lang="es-MX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820" t="48362" r="28297" b="39562"/>
          <a:stretch>
            <a:fillRect/>
          </a:stretch>
        </p:blipFill>
        <p:spPr bwMode="auto">
          <a:xfrm>
            <a:off x="285720" y="2714620"/>
            <a:ext cx="8572560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AutoNum type="arabicPeriod"/>
            </a:pPr>
            <a:r>
              <a:rPr lang="es-ES" sz="1600" b="1" dirty="0" smtClean="0">
                <a:latin typeface="Maiandra GD" pitchFamily="34" charset="0"/>
              </a:rPr>
              <a:t>Estrategias </a:t>
            </a:r>
            <a:r>
              <a:rPr lang="es-ES" sz="1600" b="1" dirty="0" smtClean="0">
                <a:latin typeface="Maiandra GD" pitchFamily="34" charset="0"/>
              </a:rPr>
              <a:t>de “</a:t>
            </a:r>
            <a:r>
              <a:rPr lang="es-ES" sz="1600" b="1" dirty="0" err="1" smtClean="0">
                <a:latin typeface="Maiandra GD" pitchFamily="34" charset="0"/>
              </a:rPr>
              <a:t>matching</a:t>
            </a:r>
            <a:r>
              <a:rPr lang="es-ES" sz="1600" b="1" dirty="0" smtClean="0">
                <a:latin typeface="Maiandra GD" pitchFamily="34" charset="0"/>
              </a:rPr>
              <a:t>”: </a:t>
            </a:r>
            <a:r>
              <a:rPr lang="es-ES" sz="1600" dirty="0" smtClean="0">
                <a:latin typeface="Maiandra GD" pitchFamily="34" charset="0"/>
              </a:rPr>
              <a:t>La definición de un match depende de la estrategia de </a:t>
            </a:r>
            <a:r>
              <a:rPr lang="es-ES" sz="1600" dirty="0" err="1" smtClean="0">
                <a:latin typeface="Maiandra GD" pitchFamily="34" charset="0"/>
              </a:rPr>
              <a:t>matching</a:t>
            </a:r>
            <a:r>
              <a:rPr lang="es-ES" sz="1600" dirty="0" smtClean="0">
                <a:latin typeface="Maiandra GD" pitchFamily="34" charset="0"/>
              </a:rPr>
              <a:t> . </a:t>
            </a:r>
            <a:r>
              <a:rPr lang="es-ES" sz="1600" dirty="0" smtClean="0">
                <a:latin typeface="Maiandra GD" pitchFamily="34" charset="0"/>
              </a:rPr>
              <a:t>S</a:t>
            </a:r>
            <a:r>
              <a:rPr lang="es-ES" sz="1600" dirty="0" smtClean="0">
                <a:latin typeface="Maiandra GD" pitchFamily="34" charset="0"/>
              </a:rPr>
              <a:t>e comparan tres de ellas.</a:t>
            </a:r>
          </a:p>
          <a:p>
            <a:pPr algn="just">
              <a:buNone/>
            </a:pPr>
            <a:endParaRPr lang="es-ES" sz="1600" dirty="0" smtClean="0">
              <a:latin typeface="Maiandra GD" pitchFamily="34" charset="0"/>
            </a:endParaRPr>
          </a:p>
          <a:p>
            <a:pPr algn="just">
              <a:buNone/>
            </a:pPr>
            <a:r>
              <a:rPr lang="es-ES" sz="1600" dirty="0" smtClean="0">
                <a:latin typeface="Maiandra GD" pitchFamily="34" charset="0"/>
              </a:rPr>
              <a:t>	1. En el caso del</a:t>
            </a:r>
            <a:r>
              <a:rPr lang="es-ES" sz="1600" b="1" dirty="0" smtClean="0">
                <a:latin typeface="Maiandra GD" pitchFamily="34" charset="0"/>
              </a:rPr>
              <a:t> </a:t>
            </a:r>
            <a:r>
              <a:rPr lang="es-ES" sz="1600" b="1" dirty="0" err="1" smtClean="0">
                <a:latin typeface="Maiandra GD" pitchFamily="34" charset="0"/>
              </a:rPr>
              <a:t>matching</a:t>
            </a:r>
            <a:r>
              <a:rPr lang="es-ES" sz="1600" b="1" dirty="0" smtClean="0">
                <a:latin typeface="Maiandra GD" pitchFamily="34" charset="0"/>
              </a:rPr>
              <a:t> basado en un umbral</a:t>
            </a:r>
            <a:r>
              <a:rPr lang="es-ES" sz="1600" dirty="0" smtClean="0">
                <a:latin typeface="Maiandra GD" pitchFamily="34" charset="0"/>
              </a:rPr>
              <a:t>, dos regiones son emparejadas si la distancia entre sus descriptores está por debajo de un umbral.</a:t>
            </a:r>
          </a:p>
          <a:p>
            <a:pPr algn="just">
              <a:buNone/>
            </a:pPr>
            <a:r>
              <a:rPr lang="es-ES" sz="1600" dirty="0" smtClean="0">
                <a:latin typeface="Maiandra GD" pitchFamily="34" charset="0"/>
              </a:rPr>
              <a:t>	Un descriptor puede tener muchos </a:t>
            </a:r>
            <a:r>
              <a:rPr lang="es-ES" sz="1600" dirty="0" err="1" smtClean="0">
                <a:latin typeface="Maiandra GD" pitchFamily="34" charset="0"/>
              </a:rPr>
              <a:t>matching</a:t>
            </a:r>
            <a:r>
              <a:rPr lang="es-ES" sz="1600" dirty="0" smtClean="0">
                <a:latin typeface="Maiandra GD" pitchFamily="34" charset="0"/>
              </a:rPr>
              <a:t> y todos ellos pueden ser correctos.</a:t>
            </a:r>
          </a:p>
          <a:p>
            <a:pPr algn="just">
              <a:buNone/>
            </a:pPr>
            <a:endParaRPr lang="es-ES" sz="1600" dirty="0" smtClean="0">
              <a:latin typeface="Maiandra GD" pitchFamily="34" charset="0"/>
            </a:endParaRPr>
          </a:p>
          <a:p>
            <a:pPr algn="just">
              <a:buNone/>
            </a:pPr>
            <a:r>
              <a:rPr lang="es-ES" sz="1600" dirty="0" smtClean="0">
                <a:latin typeface="Maiandra GD" pitchFamily="34" charset="0"/>
              </a:rPr>
              <a:t>	</a:t>
            </a:r>
            <a:r>
              <a:rPr lang="es-ES" sz="1600" dirty="0" smtClean="0">
                <a:latin typeface="Maiandra GD" pitchFamily="34" charset="0"/>
              </a:rPr>
              <a:t>2. El </a:t>
            </a:r>
            <a:r>
              <a:rPr lang="es-ES" sz="1600" dirty="0" err="1" smtClean="0">
                <a:latin typeface="Maiandra GD" pitchFamily="34" charset="0"/>
              </a:rPr>
              <a:t>el</a:t>
            </a:r>
            <a:r>
              <a:rPr lang="es-ES" sz="1600" dirty="0" smtClean="0">
                <a:latin typeface="Maiandra GD" pitchFamily="34" charset="0"/>
              </a:rPr>
              <a:t> caso de </a:t>
            </a:r>
            <a:r>
              <a:rPr lang="es-ES" sz="1600" b="1" dirty="0" err="1" smtClean="0">
                <a:latin typeface="Maiandra GD" pitchFamily="34" charset="0"/>
              </a:rPr>
              <a:t>matching</a:t>
            </a:r>
            <a:r>
              <a:rPr lang="es-ES" sz="1600" b="1" dirty="0" smtClean="0">
                <a:latin typeface="Maiandra GD" pitchFamily="34" charset="0"/>
              </a:rPr>
              <a:t> basado en vecinos más cercanos</a:t>
            </a:r>
            <a:r>
              <a:rPr lang="es-ES" sz="1600" dirty="0" smtClean="0">
                <a:latin typeface="Maiandra GD" pitchFamily="34" charset="0"/>
              </a:rPr>
              <a:t>, dos regiones A y B son emparejadas, si el descriptor D</a:t>
            </a:r>
            <a:r>
              <a:rPr lang="es-ES" sz="1600" baseline="-25000" dirty="0" smtClean="0">
                <a:latin typeface="Maiandra GD" pitchFamily="34" charset="0"/>
              </a:rPr>
              <a:t>B</a:t>
            </a:r>
            <a:r>
              <a:rPr lang="es-ES" sz="1600" dirty="0" smtClean="0">
                <a:latin typeface="Maiandra GD" pitchFamily="34" charset="0"/>
              </a:rPr>
              <a:t> es el vecino más cercano a D</a:t>
            </a:r>
            <a:r>
              <a:rPr lang="es-ES" sz="1600" baseline="-25000" dirty="0" smtClean="0">
                <a:latin typeface="Maiandra GD" pitchFamily="34" charset="0"/>
              </a:rPr>
              <a:t>A</a:t>
            </a:r>
            <a:r>
              <a:rPr lang="es-ES" sz="1600" dirty="0" smtClean="0">
                <a:latin typeface="Maiandra GD" pitchFamily="34" charset="0"/>
              </a:rPr>
              <a:t> y si la distancia entre éstos está debajo de un umbral. En este caso un descriptor, tiene únicamente un match.</a:t>
            </a:r>
          </a:p>
          <a:p>
            <a:pPr algn="just">
              <a:buNone/>
            </a:pPr>
            <a:endParaRPr lang="es-ES" sz="1600" dirty="0" smtClean="0">
              <a:latin typeface="Maiandra GD" pitchFamily="34" charset="0"/>
            </a:endParaRPr>
          </a:p>
          <a:p>
            <a:pPr algn="just">
              <a:buNone/>
            </a:pPr>
            <a:r>
              <a:rPr lang="es-ES" sz="1600" dirty="0" smtClean="0">
                <a:latin typeface="Maiandra GD" pitchFamily="34" charset="0"/>
              </a:rPr>
              <a:t>	3. La tercer estrategia es parecida a la de vecinos más cercanos, excepto que el umbral es aplicado la distancia entre el radio del primer y el segundo vecino más cercano. Entonces las regiones son emparejadas si ||</a:t>
            </a:r>
            <a:r>
              <a:rPr lang="es-ES" sz="1600" dirty="0" smtClean="0">
                <a:latin typeface="Maiandra GD" pitchFamily="34" charset="0"/>
              </a:rPr>
              <a:t> </a:t>
            </a:r>
            <a:r>
              <a:rPr lang="es-ES" sz="1600" dirty="0" smtClean="0">
                <a:latin typeface="Maiandra GD" pitchFamily="34" charset="0"/>
              </a:rPr>
              <a:t>D</a:t>
            </a:r>
            <a:r>
              <a:rPr lang="es-ES" sz="1600" baseline="-25000" dirty="0" smtClean="0">
                <a:latin typeface="Maiandra GD" pitchFamily="34" charset="0"/>
              </a:rPr>
              <a:t>A</a:t>
            </a:r>
            <a:r>
              <a:rPr lang="es-ES" sz="1600" dirty="0" smtClean="0">
                <a:latin typeface="Maiandra GD" pitchFamily="34" charset="0"/>
              </a:rPr>
              <a:t> – D</a:t>
            </a:r>
            <a:r>
              <a:rPr lang="es-ES" sz="1600" baseline="-25000" dirty="0" smtClean="0">
                <a:latin typeface="Maiandra GD" pitchFamily="34" charset="0"/>
              </a:rPr>
              <a:t>B</a:t>
            </a:r>
            <a:r>
              <a:rPr lang="es-ES" sz="1600" dirty="0" smtClean="0">
                <a:latin typeface="Maiandra GD" pitchFamily="34" charset="0"/>
              </a:rPr>
              <a:t> ||/||</a:t>
            </a:r>
            <a:r>
              <a:rPr lang="es-ES" sz="1600" dirty="0" smtClean="0">
                <a:latin typeface="Maiandra GD" pitchFamily="34" charset="0"/>
              </a:rPr>
              <a:t> </a:t>
            </a:r>
            <a:r>
              <a:rPr lang="es-ES" sz="1600" dirty="0" smtClean="0">
                <a:latin typeface="Maiandra GD" pitchFamily="34" charset="0"/>
              </a:rPr>
              <a:t>D</a:t>
            </a:r>
            <a:r>
              <a:rPr lang="es-ES" sz="1600" baseline="-25000" dirty="0" smtClean="0">
                <a:latin typeface="Maiandra GD" pitchFamily="34" charset="0"/>
              </a:rPr>
              <a:t>A</a:t>
            </a:r>
            <a:r>
              <a:rPr lang="es-ES" sz="1600" dirty="0" smtClean="0">
                <a:latin typeface="Maiandra GD" pitchFamily="34" charset="0"/>
              </a:rPr>
              <a:t> - D</a:t>
            </a:r>
            <a:r>
              <a:rPr lang="es-ES" sz="1600" baseline="-25000" dirty="0" smtClean="0">
                <a:latin typeface="Maiandra GD" pitchFamily="34" charset="0"/>
              </a:rPr>
              <a:t>C</a:t>
            </a:r>
            <a:r>
              <a:rPr lang="es-ES" sz="1600" dirty="0" smtClean="0">
                <a:latin typeface="Maiandra GD" pitchFamily="34" charset="0"/>
              </a:rPr>
              <a:t>||&lt;t, donde D</a:t>
            </a:r>
            <a:r>
              <a:rPr lang="es-ES" sz="1600" baseline="-25000" dirty="0" smtClean="0">
                <a:latin typeface="Maiandra GD" pitchFamily="34" charset="0"/>
              </a:rPr>
              <a:t>B</a:t>
            </a:r>
            <a:r>
              <a:rPr lang="es-ES" sz="1600" dirty="0" smtClean="0">
                <a:latin typeface="Maiandra GD" pitchFamily="34" charset="0"/>
              </a:rPr>
              <a:t> es el primero y D</a:t>
            </a:r>
            <a:r>
              <a:rPr lang="es-ES" sz="1600" baseline="-25000" dirty="0" smtClean="0">
                <a:latin typeface="Maiandra GD" pitchFamily="34" charset="0"/>
              </a:rPr>
              <a:t>C</a:t>
            </a:r>
            <a:r>
              <a:rPr lang="es-ES" sz="1600" dirty="0" smtClean="0">
                <a:latin typeface="Maiandra GD" pitchFamily="34" charset="0"/>
              </a:rPr>
              <a:t> es el segundo vecino más cercano a </a:t>
            </a:r>
            <a:r>
              <a:rPr lang="es-ES" sz="1600" dirty="0" smtClean="0">
                <a:latin typeface="Maiandra GD" pitchFamily="34" charset="0"/>
              </a:rPr>
              <a:t>D</a:t>
            </a:r>
            <a:r>
              <a:rPr lang="es-ES" sz="1600" baseline="-25000" dirty="0" smtClean="0">
                <a:latin typeface="Maiandra GD" pitchFamily="34" charset="0"/>
              </a:rPr>
              <a:t>A</a:t>
            </a:r>
            <a:endParaRPr lang="es-ES" sz="1600" dirty="0" smtClean="0">
              <a:latin typeface="Maiandra GD" pitchFamily="34" charset="0"/>
            </a:endParaRPr>
          </a:p>
          <a:p>
            <a:pPr algn="just">
              <a:buNone/>
            </a:pPr>
            <a:endParaRPr lang="es-ES" sz="1200" dirty="0" smtClean="0">
              <a:latin typeface="Maiandra GD" pitchFamily="34" charset="0"/>
            </a:endParaRPr>
          </a:p>
          <a:p>
            <a:endParaRPr lang="es-MX" sz="16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23" t="29062" r="32031" b="5312"/>
          <a:stretch>
            <a:fillRect/>
          </a:stretch>
        </p:blipFill>
        <p:spPr bwMode="auto">
          <a:xfrm>
            <a:off x="1857356" y="1357298"/>
            <a:ext cx="5510931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600" b="1" dirty="0" smtClean="0">
                <a:latin typeface="Maiandra GD" pitchFamily="34" charset="0"/>
              </a:rPr>
              <a:t>2.   Regiones traslapadas: </a:t>
            </a:r>
            <a:r>
              <a:rPr lang="es-ES" sz="1600" dirty="0" smtClean="0">
                <a:latin typeface="Maiandra GD" pitchFamily="34" charset="0"/>
              </a:rPr>
              <a:t>Se investiga la influencia del error de traslape en el desempeño del descriptor. </a:t>
            </a:r>
            <a:endParaRPr lang="es-MX" sz="1600" dirty="0"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476" t="28125" r="28515" b="22187"/>
          <a:stretch>
            <a:fillRect/>
          </a:stretch>
        </p:blipFill>
        <p:spPr bwMode="auto">
          <a:xfrm>
            <a:off x="1643042" y="2394953"/>
            <a:ext cx="5572164" cy="2677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>
                <a:latin typeface="Maiandra GD" pitchFamily="34" charset="0"/>
              </a:rPr>
              <a:t>3.   </a:t>
            </a:r>
            <a:r>
              <a:rPr lang="es-ES" sz="1600" b="1" dirty="0" err="1" smtClean="0">
                <a:latin typeface="Maiandra GD" pitchFamily="34" charset="0"/>
              </a:rPr>
              <a:t>Dimensionalidad</a:t>
            </a:r>
            <a:r>
              <a:rPr lang="es-ES" sz="1600" b="1" dirty="0" smtClean="0">
                <a:latin typeface="Maiandra GD" pitchFamily="34" charset="0"/>
              </a:rPr>
              <a:t>:</a:t>
            </a:r>
            <a:r>
              <a:rPr lang="es-ES" sz="1600" dirty="0" smtClean="0">
                <a:latin typeface="Maiandra GD" pitchFamily="34" charset="0"/>
              </a:rPr>
              <a:t> Los descriptores basados en derivadas y los filtros complejos pueden ser computados en orden arbitrario.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476" t="30938" r="28515" b="22187"/>
          <a:stretch>
            <a:fillRect/>
          </a:stretch>
        </p:blipFill>
        <p:spPr bwMode="auto">
          <a:xfrm>
            <a:off x="1142976" y="2285992"/>
            <a:ext cx="7072362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600" b="1" dirty="0" smtClean="0">
                <a:latin typeface="Maiandra GD" pitchFamily="34" charset="0"/>
              </a:rPr>
              <a:t>4.   Tipos </a:t>
            </a:r>
            <a:r>
              <a:rPr lang="es-ES" sz="1600" b="1" dirty="0" smtClean="0">
                <a:latin typeface="Maiandra GD" pitchFamily="34" charset="0"/>
              </a:rPr>
              <a:t>de región y </a:t>
            </a:r>
            <a:r>
              <a:rPr lang="es-ES" sz="1600" b="1" dirty="0" smtClean="0">
                <a:latin typeface="Maiandra GD" pitchFamily="34" charset="0"/>
              </a:rPr>
              <a:t>escenas: </a:t>
            </a:r>
            <a:r>
              <a:rPr lang="es-ES" sz="1600" dirty="0" smtClean="0">
                <a:latin typeface="Maiandra GD" pitchFamily="34" charset="0"/>
              </a:rPr>
              <a:t>En esta sección se evalúa el desempeño del descriptor  para diferentes  detectores de regiones afines y diferentes tipos de escenas.</a:t>
            </a:r>
            <a:endParaRPr lang="es-MX" sz="1600" dirty="0">
              <a:latin typeface="Maiandra G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094" t="20625" r="36133" b="10000"/>
          <a:stretch>
            <a:fillRect/>
          </a:stretch>
        </p:blipFill>
        <p:spPr bwMode="auto">
          <a:xfrm>
            <a:off x="2428860" y="2373106"/>
            <a:ext cx="4212912" cy="4270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600" b="1" dirty="0" smtClean="0">
                <a:latin typeface="Maiandra GD" pitchFamily="34" charset="0"/>
              </a:rPr>
              <a:t>B) Cambios </a:t>
            </a:r>
            <a:r>
              <a:rPr lang="es-MX" sz="1600" b="1" dirty="0" smtClean="0">
                <a:latin typeface="Maiandra GD" pitchFamily="34" charset="0"/>
              </a:rPr>
              <a:t>de </a:t>
            </a:r>
            <a:r>
              <a:rPr lang="es-MX" sz="1600" b="1" dirty="0" smtClean="0">
                <a:latin typeface="Maiandra GD" pitchFamily="34" charset="0"/>
              </a:rPr>
              <a:t>escala:</a:t>
            </a:r>
            <a:r>
              <a:rPr lang="es-MX" sz="1600" dirty="0" smtClean="0">
                <a:latin typeface="Maiandra GD" pitchFamily="34" charset="0"/>
              </a:rPr>
              <a:t> En esta sección se evalúan los descriptores para combinar la rotación de imágenes y el cambio de escala. Los cambios de escala van de 2-2.5 y la rotación de las imágenes de 30°-45°.</a:t>
            </a:r>
            <a:endParaRPr lang="es-MX" sz="1600" dirty="0">
              <a:latin typeface="Maiandra G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094" t="19687" r="36133" b="10000"/>
          <a:stretch>
            <a:fillRect/>
          </a:stretch>
        </p:blipFill>
        <p:spPr bwMode="auto">
          <a:xfrm>
            <a:off x="2571736" y="2460202"/>
            <a:ext cx="4071966" cy="4183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672481" y="1245454"/>
            <a:ext cx="7957440" cy="5469694"/>
          </a:xfrm>
          <a:ln/>
        </p:spPr>
        <p:txBody>
          <a:bodyPr anchor="t"/>
          <a:lstStyle/>
          <a:p>
            <a:pPr marL="391686" indent="-293764">
              <a:lnSpc>
                <a:spcPct val="102000"/>
              </a:lnSpc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Descriptores Evaluados</a:t>
            </a:r>
            <a:r>
              <a:rPr lang="es-MX" sz="1600" b="0" dirty="0" smtClean="0">
                <a:latin typeface="Maiandra GD" pitchFamily="34" charset="0"/>
              </a:rPr>
              <a:t>:</a:t>
            </a:r>
          </a:p>
          <a:p>
            <a:pPr marL="391686" indent="-293764">
              <a:lnSpc>
                <a:spcPct val="102000"/>
              </a:lnSpc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b="0" dirty="0">
              <a:latin typeface="Maiandra GD" pitchFamily="34" charset="0"/>
            </a:endParaRP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SIFT (</a:t>
            </a:r>
            <a:r>
              <a:rPr lang="es-MX" sz="1600" b="0" dirty="0" err="1">
                <a:latin typeface="Maiandra GD" pitchFamily="34" charset="0"/>
              </a:rPr>
              <a:t>Scale-Invariant</a:t>
            </a:r>
            <a:r>
              <a:rPr lang="es-MX" sz="1600" b="0" dirty="0">
                <a:latin typeface="Maiandra GD" pitchFamily="34" charset="0"/>
              </a:rPr>
              <a:t> Feature </a:t>
            </a:r>
            <a:r>
              <a:rPr lang="es-MX" sz="1600" b="0" dirty="0" err="1">
                <a:latin typeface="Maiandra GD" pitchFamily="34" charset="0"/>
              </a:rPr>
              <a:t>Transform</a:t>
            </a:r>
            <a:r>
              <a:rPr lang="es-MX" sz="1600" b="0" dirty="0">
                <a:latin typeface="Maiandra GD" pitchFamily="34" charset="0"/>
              </a:rPr>
              <a:t>).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 err="1">
                <a:latin typeface="Maiandra GD" pitchFamily="34" charset="0"/>
              </a:rPr>
              <a:t>Ubicacion</a:t>
            </a:r>
            <a:r>
              <a:rPr lang="es-MX" sz="1600" b="0" dirty="0">
                <a:latin typeface="Maiandra GD" pitchFamily="34" charset="0"/>
              </a:rPr>
              <a:t> del gradiente y histograma de </a:t>
            </a:r>
            <a:r>
              <a:rPr lang="es-MX" sz="1600" b="0" dirty="0" err="1">
                <a:latin typeface="Maiandra GD" pitchFamily="34" charset="0"/>
              </a:rPr>
              <a:t>orientacion</a:t>
            </a:r>
            <a:r>
              <a:rPr lang="es-MX" sz="1600" b="0" dirty="0">
                <a:latin typeface="Maiandra GD" pitchFamily="34" charset="0"/>
              </a:rPr>
              <a:t> (GLOH). 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Contexto de forma.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PCA-SIFT.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 smtClean="0">
                <a:latin typeface="Maiandra GD" pitchFamily="34" charset="0"/>
              </a:rPr>
              <a:t>Imágenes </a:t>
            </a:r>
            <a:r>
              <a:rPr lang="es-MX" sz="1600" b="0" dirty="0">
                <a:latin typeface="Maiandra GD" pitchFamily="34" charset="0"/>
              </a:rPr>
              <a:t>pin.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Filtros Dirigidos.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Invariantes Diferenciales.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Filtros complejos.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Momentos invariantes.</a:t>
            </a:r>
          </a:p>
          <a:p>
            <a:pPr marL="783372" lvl="1" indent="-260644">
              <a:lnSpc>
                <a:spcPct val="102000"/>
              </a:lnSpc>
              <a:buSzPct val="75000"/>
              <a:buFont typeface="Arial" pitchFamily="34" charset="0"/>
              <a:buChar char="•"/>
              <a:tabLst>
                <a:tab pos="599049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b="0" dirty="0">
                <a:latin typeface="Maiandra GD" pitchFamily="34" charset="0"/>
              </a:rPr>
              <a:t>Cross-</a:t>
            </a:r>
            <a:r>
              <a:rPr lang="es-MX" sz="1600" b="0" dirty="0" err="1">
                <a:latin typeface="Maiandra GD" pitchFamily="34" charset="0"/>
              </a:rPr>
              <a:t>correlation</a:t>
            </a:r>
            <a:r>
              <a:rPr lang="es-MX" sz="1600" b="0" dirty="0">
                <a:latin typeface="Maiandra GD" pitchFamily="34" charset="0"/>
              </a:rPr>
              <a:t> de valores de los pixeles.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600" b="1" dirty="0" smtClean="0">
                <a:latin typeface="Maiandra GD" pitchFamily="34" charset="0"/>
              </a:rPr>
              <a:t>C) Rotación </a:t>
            </a:r>
            <a:r>
              <a:rPr lang="es-MX" sz="1600" b="1" dirty="0" smtClean="0">
                <a:latin typeface="Maiandra GD" pitchFamily="34" charset="0"/>
              </a:rPr>
              <a:t>de la </a:t>
            </a:r>
            <a:r>
              <a:rPr lang="es-MX" sz="1600" b="1" dirty="0" smtClean="0">
                <a:latin typeface="Maiandra GD" pitchFamily="34" charset="0"/>
              </a:rPr>
              <a:t>imagen:</a:t>
            </a:r>
            <a:r>
              <a:rPr lang="es-MX" sz="1600" dirty="0" smtClean="0">
                <a:latin typeface="Maiandra GD" pitchFamily="34" charset="0"/>
              </a:rPr>
              <a:t> Para evaluar el desempeño de la rotación de la imagen, se usaron imágenes con un ángulo de rotación en un rango de 30-45°. Esto representa el caso con más dificultad.</a:t>
            </a:r>
            <a:endParaRPr lang="es-MX" sz="1600" dirty="0">
              <a:latin typeface="Maiandra G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094" t="21562" r="36133" b="39062"/>
          <a:stretch>
            <a:fillRect/>
          </a:stretch>
        </p:blipFill>
        <p:spPr bwMode="auto">
          <a:xfrm>
            <a:off x="1857356" y="2643182"/>
            <a:ext cx="5587472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600" b="1" dirty="0" smtClean="0">
                <a:latin typeface="Maiandra GD" pitchFamily="34" charset="0"/>
              </a:rPr>
              <a:t>D) Imagen borrosa: </a:t>
            </a:r>
            <a:r>
              <a:rPr lang="es-MX" sz="1600" dirty="0" smtClean="0">
                <a:latin typeface="Maiandra GD" pitchFamily="34" charset="0"/>
              </a:rPr>
              <a:t>En esta sección el desempeño es medido para imágenes con una cantidad significativa de borrosidad. La borrosidad fue introducida cambiando el enfoque de la cámara.</a:t>
            </a:r>
            <a:endParaRPr lang="es-MX" sz="1600" dirty="0">
              <a:latin typeface="Maiandra G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094" t="33750" r="36133" b="28750"/>
          <a:stretch>
            <a:fillRect/>
          </a:stretch>
        </p:blipFill>
        <p:spPr bwMode="auto">
          <a:xfrm>
            <a:off x="1764487" y="2571744"/>
            <a:ext cx="5736471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600" b="1" dirty="0" smtClean="0">
                <a:latin typeface="Maiandra GD" pitchFamily="34" charset="0"/>
              </a:rPr>
              <a:t>E) Compresión JPEG:</a:t>
            </a:r>
            <a:r>
              <a:rPr lang="es-MX" sz="1600" dirty="0" smtClean="0">
                <a:latin typeface="Maiandra GD" pitchFamily="34" charset="0"/>
              </a:rPr>
              <a:t> Se eval</a:t>
            </a:r>
            <a:r>
              <a:rPr lang="es-MX" sz="1600" dirty="0" smtClean="0">
                <a:latin typeface="Maiandra GD" pitchFamily="34" charset="0"/>
              </a:rPr>
              <a:t>úa la influencia de la compresión JPEG para una escena estructurada. La calidad de la imagen transformada es el 5% de la referencia 1. Se presentan los resultados para regiones detectadas con </a:t>
            </a:r>
            <a:r>
              <a:rPr lang="es-MX" sz="1600" dirty="0" err="1" smtClean="0">
                <a:latin typeface="Maiandra GD" pitchFamily="34" charset="0"/>
              </a:rPr>
              <a:t>Hessian-Affine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El desempeño del descriptor es mejor que en el caso de borrosidad, pero peor que en caso de rotación y cambio de escala de escenas estructuras.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Todos los descriptores son afectados por JPEG. </a:t>
            </a:r>
            <a:endParaRPr lang="es-MX" sz="1600" dirty="0" smtClean="0">
              <a:latin typeface="Maiandra GD" pitchFamily="34" charset="0"/>
            </a:endParaRP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PCA-SIFT obtienen el mejor resultado para un bajo falso positivo, y SIFT para un falso positivo por encima de 0.2. Los resultados para GLOH están entre esos dos descriptores.</a:t>
            </a:r>
            <a:endParaRPr lang="es-MX" sz="16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094" t="53437" r="36133" b="15625"/>
          <a:stretch>
            <a:fillRect/>
          </a:stretch>
        </p:blipFill>
        <p:spPr bwMode="auto">
          <a:xfrm>
            <a:off x="757644" y="1857364"/>
            <a:ext cx="7743446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600" b="1" dirty="0" smtClean="0">
                <a:latin typeface="Maiandra GD" pitchFamily="34" charset="0"/>
              </a:rPr>
              <a:t>F) </a:t>
            </a:r>
            <a:r>
              <a:rPr lang="es-MX" sz="1600" b="1" dirty="0" smtClean="0">
                <a:latin typeface="Maiandra GD" pitchFamily="34" charset="0"/>
              </a:rPr>
              <a:t>Cambios </a:t>
            </a:r>
            <a:r>
              <a:rPr lang="es-MX" sz="1600" b="1" dirty="0" smtClean="0">
                <a:latin typeface="Maiandra GD" pitchFamily="34" charset="0"/>
              </a:rPr>
              <a:t>de </a:t>
            </a:r>
            <a:r>
              <a:rPr lang="es-MX" sz="1600" b="1" dirty="0" smtClean="0">
                <a:latin typeface="Maiandra GD" pitchFamily="34" charset="0"/>
              </a:rPr>
              <a:t>iluminación: </a:t>
            </a:r>
            <a:r>
              <a:rPr lang="es-MX" sz="1600" dirty="0" smtClean="0">
                <a:latin typeface="Maiandra GD" pitchFamily="34" charset="0"/>
              </a:rPr>
              <a:t>Éstos cambios se llevaron a cabo mediante configuraciones de la cámara.  Los descriptores son computados para regiones </a:t>
            </a:r>
            <a:r>
              <a:rPr lang="es-MX" sz="1600" dirty="0" err="1" smtClean="0">
                <a:latin typeface="Maiandra GD" pitchFamily="34" charset="0"/>
              </a:rPr>
              <a:t>Hessian-Affine</a:t>
            </a:r>
            <a:r>
              <a:rPr lang="es-MX" sz="1600" dirty="0" smtClean="0">
                <a:latin typeface="Maiandra GD" pitchFamily="34" charset="0"/>
              </a:rPr>
              <a:t>.</a:t>
            </a:r>
            <a:endParaRPr lang="es-MX" sz="1600" dirty="0">
              <a:latin typeface="Maiandra G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947" t="76540" r="28297" b="9084"/>
          <a:stretch>
            <a:fillRect/>
          </a:stretch>
        </p:blipFill>
        <p:spPr bwMode="auto">
          <a:xfrm>
            <a:off x="285720" y="2428868"/>
            <a:ext cx="3300436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21094" t="39375" r="35547" b="16562"/>
          <a:stretch>
            <a:fillRect/>
          </a:stretch>
        </p:blipFill>
        <p:spPr bwMode="auto">
          <a:xfrm>
            <a:off x="3714744" y="3402934"/>
            <a:ext cx="5214974" cy="331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600" b="1" dirty="0" smtClean="0">
                <a:latin typeface="Maiandra GD" pitchFamily="34" charset="0"/>
              </a:rPr>
              <a:t>G) Ejemplo </a:t>
            </a:r>
            <a:r>
              <a:rPr lang="es-MX" sz="1600" b="1" dirty="0" smtClean="0">
                <a:latin typeface="Maiandra GD" pitchFamily="34" charset="0"/>
              </a:rPr>
              <a:t>de “matching</a:t>
            </a:r>
            <a:r>
              <a:rPr lang="es-MX" sz="1600" b="1" dirty="0" smtClean="0">
                <a:latin typeface="Maiandra GD" pitchFamily="34" charset="0"/>
              </a:rPr>
              <a:t>”: </a:t>
            </a:r>
            <a:r>
              <a:rPr lang="es-MX" sz="1600" dirty="0" smtClean="0">
                <a:latin typeface="Maiandra GD" pitchFamily="34" charset="0"/>
              </a:rPr>
              <a:t>Se ilustra un ejemplo de imágenes con un cambio de perspectiva de mas de 50°.</a:t>
            </a:r>
            <a:endParaRPr lang="es-MX" sz="1600" dirty="0">
              <a:latin typeface="Maiandra G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781" t="23437" r="16211" b="27812"/>
          <a:stretch>
            <a:fillRect/>
          </a:stretch>
        </p:blipFill>
        <p:spPr bwMode="auto">
          <a:xfrm>
            <a:off x="928662" y="2285992"/>
            <a:ext cx="7072362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11" t="23045" r="17445" b="21711"/>
          <a:stretch>
            <a:fillRect/>
          </a:stretch>
        </p:blipFill>
        <p:spPr bwMode="auto">
          <a:xfrm>
            <a:off x="942950" y="1643050"/>
            <a:ext cx="7200950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600" dirty="0" smtClean="0">
                <a:latin typeface="Maiandra GD" pitchFamily="34" charset="0"/>
              </a:rPr>
              <a:t>Se presentó una evaluación experimental de descriptores de regiones de interés, en </a:t>
            </a:r>
            <a:r>
              <a:rPr lang="es-MX" sz="1600" dirty="0" smtClean="0">
                <a:latin typeface="Maiandra GD" pitchFamily="34" charset="0"/>
              </a:rPr>
              <a:t>presencia </a:t>
            </a:r>
            <a:r>
              <a:rPr lang="es-MX" sz="1600" dirty="0" smtClean="0">
                <a:latin typeface="Maiandra GD" pitchFamily="34" charset="0"/>
              </a:rPr>
              <a:t>de transformaciones geométricas y fotométricas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El objetivo fue comparar descriptores para extraer regiones con una técnica de detección de escala, recientemente propuesta y una </a:t>
            </a:r>
            <a:r>
              <a:rPr lang="es-MX" sz="1600" dirty="0" err="1" smtClean="0">
                <a:latin typeface="Maiandra GD" pitchFamily="34" charset="0"/>
              </a:rPr>
              <a:t>afin</a:t>
            </a:r>
            <a:r>
              <a:rPr lang="es-MX" sz="1600" dirty="0" smtClean="0">
                <a:latin typeface="Maiandra GD" pitchFamily="34" charset="0"/>
              </a:rPr>
              <a:t>-invariante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>
                <a:latin typeface="Maiandra GD" pitchFamily="34" charset="0"/>
              </a:rPr>
              <a:t>La evaluación fue diseñada para “matching” y reconocimiento de el mismo objeto o escena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algn="just"/>
            <a:endParaRPr lang="es-MX" sz="1600" dirty="0" smtClean="0">
              <a:latin typeface="Maiandra GD" pitchFamily="34" charset="0"/>
            </a:endParaRPr>
          </a:p>
          <a:p>
            <a:pPr algn="just"/>
            <a:r>
              <a:rPr lang="es-MX" sz="1600" dirty="0" smtClean="0"/>
              <a:t>En la mayoría de las pruebas, GLOTH obtiene los mejores resultados, seguido por SIFT.</a:t>
            </a:r>
          </a:p>
          <a:p>
            <a:pPr algn="just">
              <a:buNone/>
            </a:pPr>
            <a:endParaRPr lang="es-MX" sz="16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142852"/>
            <a:ext cx="78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marL="0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Los descriptores locales fotométricos son distintivos, robustos a la </a:t>
            </a:r>
            <a:r>
              <a:rPr lang="es-MX" sz="1600" dirty="0" smtClean="0">
                <a:latin typeface="Maiandra GD" pitchFamily="34" charset="0"/>
              </a:rPr>
              <a:t>oclusión </a:t>
            </a:r>
            <a:r>
              <a:rPr lang="es-MX" sz="1600" dirty="0">
                <a:latin typeface="Maiandra GD" pitchFamily="34" charset="0"/>
              </a:rPr>
              <a:t>y no requieren de </a:t>
            </a:r>
            <a:r>
              <a:rPr lang="es-MX" sz="1600" dirty="0" smtClean="0">
                <a:latin typeface="Maiandra GD" pitchFamily="34" charset="0"/>
              </a:rPr>
              <a:t>segmentación.</a:t>
            </a:r>
          </a:p>
          <a:p>
            <a:pPr marL="0" indent="0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La idea es detectar regiones de imágenes covariantes a una clase de transformaciones, para después calcular descriptores invariantes.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>
              <a:buClr>
                <a:srgbClr val="000000"/>
              </a:buClr>
            </a:pPr>
            <a:r>
              <a:rPr lang="es-MX" sz="1600" dirty="0">
                <a:latin typeface="Maiandra GD" pitchFamily="34" charset="0"/>
              </a:rPr>
              <a:t>Dado el detector de regiones invariantes, solo nos falta responder a las siguientes preguntas</a:t>
            </a:r>
            <a:r>
              <a:rPr lang="es-MX" sz="1600" dirty="0" smtClean="0">
                <a:latin typeface="Maiandra GD" pitchFamily="34" charset="0"/>
              </a:rPr>
              <a:t>:</a:t>
            </a:r>
          </a:p>
          <a:p>
            <a:pPr>
              <a:buClr>
                <a:srgbClr val="000000"/>
              </a:buClr>
            </a:pPr>
            <a:endParaRPr lang="es-MX" sz="1600" dirty="0">
              <a:latin typeface="Maiandra GD" pitchFamily="34" charset="0"/>
            </a:endParaRPr>
          </a:p>
          <a:p>
            <a:pPr>
              <a:buClr>
                <a:srgbClr val="000000"/>
              </a:buClr>
            </a:pPr>
            <a:r>
              <a:rPr lang="es-MX" sz="1600" dirty="0" smtClean="0">
                <a:latin typeface="Maiandra GD" pitchFamily="34" charset="0"/>
              </a:rPr>
              <a:t>¿Cuál </a:t>
            </a:r>
            <a:r>
              <a:rPr lang="es-MX" sz="1600" dirty="0">
                <a:latin typeface="Maiandra GD" pitchFamily="34" charset="0"/>
              </a:rPr>
              <a:t>es el descriptor más apropiado para caracterizar las regiones</a:t>
            </a:r>
            <a:r>
              <a:rPr lang="es-MX" sz="1600" dirty="0" smtClean="0">
                <a:latin typeface="Maiandra GD" pitchFamily="34" charset="0"/>
              </a:rPr>
              <a:t>?</a:t>
            </a:r>
          </a:p>
          <a:p>
            <a:pPr>
              <a:buClr>
                <a:srgbClr val="000000"/>
              </a:buClr>
            </a:pPr>
            <a:endParaRPr lang="es-MX" sz="1600" dirty="0">
              <a:latin typeface="Maiandra GD" pitchFamily="34" charset="0"/>
            </a:endParaRPr>
          </a:p>
          <a:p>
            <a:pPr>
              <a:buClr>
                <a:srgbClr val="000000"/>
              </a:buClr>
            </a:pPr>
            <a:r>
              <a:rPr lang="es-MX" sz="1600" dirty="0" smtClean="0">
                <a:latin typeface="Maiandra GD" pitchFamily="34" charset="0"/>
              </a:rPr>
              <a:t>¿La </a:t>
            </a:r>
            <a:r>
              <a:rPr lang="es-MX" sz="1600" dirty="0">
                <a:latin typeface="Maiandra GD" pitchFamily="34" charset="0"/>
              </a:rPr>
              <a:t>elección del </a:t>
            </a:r>
            <a:r>
              <a:rPr lang="es-MX" sz="1600" dirty="0" smtClean="0">
                <a:latin typeface="Maiandra GD" pitchFamily="34" charset="0"/>
              </a:rPr>
              <a:t>descriptor </a:t>
            </a:r>
            <a:r>
              <a:rPr lang="es-MX" sz="1600" dirty="0">
                <a:latin typeface="Maiandra GD" pitchFamily="34" charset="0"/>
              </a:rPr>
              <a:t>depende del detector de regiones?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14290"/>
            <a:ext cx="78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MX" dirty="0"/>
              <a:t>Condiciones de la Evaluación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1442722"/>
            <a:ext cx="8129887" cy="4915236"/>
          </a:xfrm>
          <a:ln/>
        </p:spPr>
        <p:txBody>
          <a:bodyPr/>
          <a:lstStyle/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Los descriptores utilizados trabajan sobre </a:t>
            </a:r>
            <a:r>
              <a:rPr lang="es-MX" sz="1600" dirty="0" smtClean="0">
                <a:latin typeface="Maiandra GD" pitchFamily="34" charset="0"/>
              </a:rPr>
              <a:t>imágenes </a:t>
            </a:r>
            <a:r>
              <a:rPr lang="es-MX" sz="1600" dirty="0">
                <a:latin typeface="Maiandra GD" pitchFamily="34" charset="0"/>
              </a:rPr>
              <a:t>en escala de grises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La </a:t>
            </a:r>
            <a:r>
              <a:rPr lang="es-MX" sz="1600" dirty="0" smtClean="0">
                <a:latin typeface="Maiandra GD" pitchFamily="34" charset="0"/>
              </a:rPr>
              <a:t>evaluación </a:t>
            </a:r>
            <a:r>
              <a:rPr lang="es-MX" sz="1600" dirty="0">
                <a:latin typeface="Maiandra GD" pitchFamily="34" charset="0"/>
              </a:rPr>
              <a:t>de los descriptores esta realizada en el contexto del matching y reconocimiento de una misma escena o un objeto observado bajo diferentes condiciones visuales</a:t>
            </a:r>
            <a:r>
              <a:rPr lang="es-MX" sz="1600" dirty="0" smtClean="0">
                <a:latin typeface="Maiandra GD" pitchFamily="34" charset="0"/>
              </a:rPr>
              <a:t>.</a:t>
            </a: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El criterio de </a:t>
            </a:r>
            <a:r>
              <a:rPr lang="es-MX" sz="1600" dirty="0" smtClean="0">
                <a:latin typeface="Maiandra GD" pitchFamily="34" charset="0"/>
              </a:rPr>
              <a:t>evaluación </a:t>
            </a:r>
            <a:r>
              <a:rPr lang="es-MX" sz="1600" dirty="0">
                <a:latin typeface="Maiandra GD" pitchFamily="34" charset="0"/>
              </a:rPr>
              <a:t>es </a:t>
            </a:r>
            <a:r>
              <a:rPr lang="es-MX" sz="1600" dirty="0" smtClean="0">
                <a:latin typeface="Maiandra GD" pitchFamily="34" charset="0"/>
              </a:rPr>
              <a:t>recuerdo-precisión</a:t>
            </a:r>
            <a:r>
              <a:rPr lang="es-MX" sz="1600" dirty="0">
                <a:latin typeface="Maiandra GD" pitchFamily="34" charset="0"/>
              </a:rPr>
              <a:t>, numero de coincidencias correctas e incorrectas entre dos </a:t>
            </a:r>
            <a:r>
              <a:rPr lang="es-MX" sz="1600" dirty="0" smtClean="0">
                <a:latin typeface="Maiandra GD" pitchFamily="34" charset="0"/>
              </a:rPr>
              <a:t>imágenes. </a:t>
            </a: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MX" sz="1600" dirty="0">
              <a:latin typeface="Maiandra GD" pitchFamily="34" charset="0"/>
            </a:endParaRPr>
          </a:p>
          <a:p>
            <a:pPr marL="0" indent="0" algn="just">
              <a:buClr>
                <a:srgbClr val="000000"/>
              </a:buClr>
              <a:tabLst>
                <a:tab pos="207363" algn="l"/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MX" sz="1600" dirty="0">
                <a:latin typeface="Maiandra GD" pitchFamily="34" charset="0"/>
              </a:rPr>
              <a:t>ROC (Características de </a:t>
            </a:r>
            <a:r>
              <a:rPr lang="es-MX" sz="1600" dirty="0" smtClean="0">
                <a:latin typeface="Maiandra GD" pitchFamily="34" charset="0"/>
              </a:rPr>
              <a:t>Operación </a:t>
            </a:r>
            <a:r>
              <a:rPr lang="es-MX" sz="1600" dirty="0">
                <a:latin typeface="Maiandra GD" pitchFamily="34" charset="0"/>
              </a:rPr>
              <a:t>del Receptor) para </a:t>
            </a:r>
            <a:r>
              <a:rPr lang="es-MX" sz="1600" dirty="0" smtClean="0">
                <a:latin typeface="Maiandra GD" pitchFamily="34" charset="0"/>
              </a:rPr>
              <a:t>recuperación </a:t>
            </a:r>
            <a:r>
              <a:rPr lang="es-MX" sz="1600" dirty="0">
                <a:latin typeface="Maiandra GD" pitchFamily="34" charset="0"/>
              </a:rPr>
              <a:t>de </a:t>
            </a:r>
            <a:r>
              <a:rPr lang="es-MX" sz="1600" dirty="0" smtClean="0">
                <a:latin typeface="Maiandra GD" pitchFamily="34" charset="0"/>
              </a:rPr>
              <a:t>imágenes </a:t>
            </a:r>
            <a:r>
              <a:rPr lang="es-MX" sz="1600" dirty="0">
                <a:latin typeface="Maiandra GD" pitchFamily="34" charset="0"/>
              </a:rPr>
              <a:t>desde BD.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571612"/>
            <a:ext cx="7957440" cy="4864831"/>
          </a:xfrm>
          <a:ln/>
        </p:spPr>
        <p:txBody>
          <a:bodyPr/>
          <a:lstStyle/>
          <a:p>
            <a:pPr algn="just">
              <a:buClr>
                <a:srgbClr val="000000"/>
              </a:buClr>
            </a:pPr>
            <a:r>
              <a:rPr lang="es-MX" sz="1600" b="1" dirty="0">
                <a:latin typeface="Maiandra GD" pitchFamily="34" charset="0"/>
              </a:rPr>
              <a:t>Descriptores Locales en el Contexto de Reconocimiento y </a:t>
            </a:r>
            <a:r>
              <a:rPr lang="es-MX" sz="1600" b="1" dirty="0" smtClean="0">
                <a:latin typeface="Maiandra GD" pitchFamily="34" charset="0"/>
              </a:rPr>
              <a:t>Emparejamiento</a:t>
            </a:r>
          </a:p>
          <a:p>
            <a:pPr algn="just">
              <a:buClr>
                <a:srgbClr val="000000"/>
              </a:buClr>
              <a:buNone/>
            </a:pPr>
            <a:endParaRPr lang="es-MX" sz="1600" b="1" dirty="0">
              <a:latin typeface="Maiandra GD" pitchFamily="34" charset="0"/>
            </a:endParaRPr>
          </a:p>
          <a:p>
            <a:pPr lvl="1" algn="just"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s-MX" sz="1600" dirty="0">
                <a:latin typeface="Maiandra GD" pitchFamily="34" charset="0"/>
              </a:rPr>
              <a:t>Carneiro y </a:t>
            </a:r>
            <a:r>
              <a:rPr lang="es-MX" sz="1600" dirty="0" err="1">
                <a:latin typeface="Maiandra GD" pitchFamily="34" charset="0"/>
              </a:rPr>
              <a:t>Jepson</a:t>
            </a:r>
            <a:r>
              <a:rPr lang="es-MX" sz="1600" dirty="0">
                <a:latin typeface="Maiandra GD" pitchFamily="34" charset="0"/>
              </a:rPr>
              <a:t>, utilizan ROC para evaluar el desempeño de los descriptores locales. Los puntos de </a:t>
            </a:r>
            <a:r>
              <a:rPr lang="es-MX" sz="1600" dirty="0" err="1">
                <a:latin typeface="Maiandra GD" pitchFamily="34" charset="0"/>
              </a:rPr>
              <a:t>interes</a:t>
            </a:r>
            <a:r>
              <a:rPr lang="es-MX" sz="1600" dirty="0">
                <a:latin typeface="Maiandra GD" pitchFamily="34" charset="0"/>
              </a:rPr>
              <a:t> son detectados utilizando el detector Harris y las transformaciones de las </a:t>
            </a:r>
            <a:r>
              <a:rPr lang="es-MX" sz="1600" dirty="0" err="1">
                <a:latin typeface="Maiandra GD" pitchFamily="34" charset="0"/>
              </a:rPr>
              <a:t>imagenes</a:t>
            </a:r>
            <a:r>
              <a:rPr lang="es-MX" sz="1600" dirty="0">
                <a:latin typeface="Maiandra GD" pitchFamily="34" charset="0"/>
              </a:rPr>
              <a:t> son generadas artificialmente. </a:t>
            </a:r>
            <a:endParaRPr lang="es-MX" sz="1600" dirty="0" smtClean="0">
              <a:latin typeface="Maiandra GD" pitchFamily="34" charset="0"/>
            </a:endParaRPr>
          </a:p>
          <a:p>
            <a:pPr lvl="1" algn="just"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endParaRPr lang="es-MX" sz="1600" dirty="0">
              <a:latin typeface="Maiandra GD" pitchFamily="34" charset="0"/>
            </a:endParaRPr>
          </a:p>
          <a:p>
            <a:pPr lvl="1" algn="just"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s-MX" sz="1600" dirty="0" err="1">
                <a:latin typeface="Maiandra GD" pitchFamily="34" charset="0"/>
              </a:rPr>
              <a:t>Ke</a:t>
            </a:r>
            <a:r>
              <a:rPr lang="es-MX" sz="1600" dirty="0">
                <a:latin typeface="Maiandra GD" pitchFamily="34" charset="0"/>
              </a:rPr>
              <a:t> y </a:t>
            </a:r>
            <a:r>
              <a:rPr lang="es-MX" sz="1600" dirty="0" err="1">
                <a:latin typeface="Maiandra GD" pitchFamily="34" charset="0"/>
              </a:rPr>
              <a:t>Sukthankar</a:t>
            </a:r>
            <a:r>
              <a:rPr lang="es-MX" sz="1600" dirty="0">
                <a:latin typeface="Maiandra GD" pitchFamily="34" charset="0"/>
              </a:rPr>
              <a:t> proponen un descriptor similar a SIFT. Aplica </a:t>
            </a:r>
            <a:r>
              <a:rPr lang="es-MX" sz="1600" dirty="0" smtClean="0">
                <a:latin typeface="Maiandra GD" pitchFamily="34" charset="0"/>
              </a:rPr>
              <a:t>Análisis </a:t>
            </a:r>
            <a:r>
              <a:rPr lang="es-MX" sz="1600" dirty="0">
                <a:latin typeface="Maiandra GD" pitchFamily="34" charset="0"/>
              </a:rPr>
              <a:t>de Componentes Principales (PCA) al gradiente de la imagen normalizada y se comporta mejor que el descriptor SIFT para datos generado artificialmente.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>
              <a:buClr>
                <a:srgbClr val="000000"/>
              </a:buClr>
            </a:pPr>
            <a:r>
              <a:rPr lang="es-MX" sz="1600" b="1" dirty="0">
                <a:latin typeface="Maiandra GD" pitchFamily="34" charset="0"/>
              </a:rPr>
              <a:t>Descriptores Locales en el Contexto de </a:t>
            </a:r>
            <a:r>
              <a:rPr lang="es-MX" sz="1600" b="1" dirty="0" err="1">
                <a:latin typeface="Maiandra GD" pitchFamily="34" charset="0"/>
              </a:rPr>
              <a:t>Clasificacion</a:t>
            </a:r>
            <a:r>
              <a:rPr lang="es-MX" sz="1600" b="1" dirty="0">
                <a:latin typeface="Maiandra GD" pitchFamily="34" charset="0"/>
              </a:rPr>
              <a:t> de Texturas</a:t>
            </a:r>
            <a:r>
              <a:rPr lang="es-MX" sz="1600" dirty="0">
                <a:latin typeface="Maiandra GD" pitchFamily="34" charset="0"/>
              </a:rPr>
              <a:t> </a:t>
            </a:r>
          </a:p>
          <a:p>
            <a:pPr algn="just">
              <a:buClr>
                <a:srgbClr val="000000"/>
              </a:buClr>
            </a:pPr>
            <a:r>
              <a:rPr lang="es-MX" sz="1600" dirty="0" err="1">
                <a:latin typeface="Maiandra GD" pitchFamily="34" charset="0"/>
              </a:rPr>
              <a:t>Randen</a:t>
            </a:r>
            <a:r>
              <a:rPr lang="es-MX" sz="1600" dirty="0">
                <a:latin typeface="Maiandra GD" pitchFamily="34" charset="0"/>
              </a:rPr>
              <a:t> y </a:t>
            </a:r>
            <a:r>
              <a:rPr lang="es-MX" sz="1600" dirty="0" err="1">
                <a:latin typeface="Maiandra GD" pitchFamily="34" charset="0"/>
              </a:rPr>
              <a:t>Husoy</a:t>
            </a:r>
            <a:r>
              <a:rPr lang="es-MX" sz="1600" dirty="0">
                <a:latin typeface="Maiandra GD" pitchFamily="34" charset="0"/>
              </a:rPr>
              <a:t> compara los </a:t>
            </a:r>
            <a:r>
              <a:rPr lang="es-MX" sz="1600" dirty="0" err="1">
                <a:latin typeface="Maiandra GD" pitchFamily="34" charset="0"/>
              </a:rPr>
              <a:t>fltros</a:t>
            </a:r>
            <a:r>
              <a:rPr lang="es-MX" sz="1600" dirty="0">
                <a:latin typeface="Maiandra GD" pitchFamily="34" charset="0"/>
              </a:rPr>
              <a:t> mascaras </a:t>
            </a:r>
            <a:r>
              <a:rPr lang="es-MX" sz="1600" dirty="0" err="1">
                <a:latin typeface="Maiandra GD" pitchFamily="34" charset="0"/>
              </a:rPr>
              <a:t>Laws</a:t>
            </a:r>
            <a:r>
              <a:rPr lang="es-MX" sz="1600" dirty="0">
                <a:latin typeface="Maiandra GD" pitchFamily="34" charset="0"/>
              </a:rPr>
              <a:t>, filtros de </a:t>
            </a:r>
            <a:r>
              <a:rPr lang="es-MX" sz="1600" dirty="0" err="1">
                <a:latin typeface="Maiandra GD" pitchFamily="34" charset="0"/>
              </a:rPr>
              <a:t>Gabor</a:t>
            </a:r>
            <a:r>
              <a:rPr lang="es-MX" sz="1600" dirty="0">
                <a:latin typeface="Maiandra GD" pitchFamily="34" charset="0"/>
              </a:rPr>
              <a:t>, transformaciones wavelet, DCT, </a:t>
            </a:r>
            <a:r>
              <a:rPr lang="es-MX" sz="1600" dirty="0" err="1">
                <a:latin typeface="Maiandra GD" pitchFamily="34" charset="0"/>
              </a:rPr>
              <a:t>eigenfiltros</a:t>
            </a:r>
            <a:r>
              <a:rPr lang="es-MX" sz="1600" dirty="0">
                <a:latin typeface="Maiandra GD" pitchFamily="34" charset="0"/>
              </a:rPr>
              <a:t>, predictores lineales y filtros optimizados de respuesta a impulsos finitos. </a:t>
            </a:r>
            <a:r>
              <a:rPr lang="es-MX" sz="1600" dirty="0" smtClean="0">
                <a:latin typeface="Maiandra GD" pitchFamily="34" charset="0"/>
              </a:rPr>
              <a:t>Ningún </a:t>
            </a:r>
            <a:r>
              <a:rPr lang="es-MX" sz="1600" dirty="0">
                <a:latin typeface="Maiandra GD" pitchFamily="34" charset="0"/>
              </a:rPr>
              <a:t>enfoque se identificó como el mejor. Los filtros de </a:t>
            </a:r>
            <a:r>
              <a:rPr lang="es-MX" sz="1600" dirty="0" err="1">
                <a:latin typeface="Maiandra GD" pitchFamily="34" charset="0"/>
              </a:rPr>
              <a:t>Gabor</a:t>
            </a:r>
            <a:r>
              <a:rPr lang="es-MX" sz="1600" dirty="0">
                <a:latin typeface="Maiandra GD" pitchFamily="34" charset="0"/>
              </a:rPr>
              <a:t> fueron en muchos casos superados por los otros filtros.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296672"/>
            <a:ext cx="7809120" cy="1064272"/>
          </a:xfrm>
          <a:ln/>
        </p:spPr>
        <p:txBody>
          <a:bodyPr/>
          <a:lstStyle/>
          <a:p>
            <a:endParaRPr lang="es-MX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781468"/>
            <a:ext cx="7957440" cy="4396781"/>
          </a:xfrm>
          <a:ln/>
        </p:spPr>
        <p:txBody>
          <a:bodyPr/>
          <a:lstStyle/>
          <a:p>
            <a:pPr algn="just">
              <a:buClr>
                <a:srgbClr val="000000"/>
              </a:buClr>
            </a:pPr>
            <a:r>
              <a:rPr lang="es-MX" sz="1600" dirty="0" err="1">
                <a:latin typeface="Maiandra GD" pitchFamily="34" charset="0"/>
              </a:rPr>
              <a:t>Varma</a:t>
            </a:r>
            <a:r>
              <a:rPr lang="es-MX" sz="1600" dirty="0">
                <a:latin typeface="Maiandra GD" pitchFamily="34" charset="0"/>
              </a:rPr>
              <a:t> y </a:t>
            </a:r>
            <a:r>
              <a:rPr lang="es-MX" sz="1600" dirty="0" err="1">
                <a:latin typeface="Maiandra GD" pitchFamily="34" charset="0"/>
              </a:rPr>
              <a:t>Zisserman</a:t>
            </a:r>
            <a:r>
              <a:rPr lang="es-MX" sz="1600" dirty="0">
                <a:latin typeface="Maiandra GD" pitchFamily="34" charset="0"/>
              </a:rPr>
              <a:t> mostraron MRF se comporto mejor que los filtros </a:t>
            </a:r>
            <a:r>
              <a:rPr lang="es-MX" sz="1600" dirty="0" err="1">
                <a:latin typeface="Maiandra GD" pitchFamily="34" charset="0"/>
              </a:rPr>
              <a:t>Gaussianos</a:t>
            </a:r>
            <a:r>
              <a:rPr lang="es-MX" sz="1600" dirty="0">
                <a:latin typeface="Maiandra GD" pitchFamily="34" charset="0"/>
              </a:rPr>
              <a:t>. </a:t>
            </a:r>
            <a:endParaRPr lang="es-MX" sz="1600" dirty="0" smtClean="0">
              <a:latin typeface="Maiandra GD" pitchFamily="34" charset="0"/>
            </a:endParaRPr>
          </a:p>
          <a:p>
            <a:pPr algn="just">
              <a:buClr>
                <a:srgbClr val="000000"/>
              </a:buClr>
            </a:pPr>
            <a:endParaRPr lang="es-MX" sz="1600" dirty="0">
              <a:latin typeface="Maiandra GD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es-MX" sz="1600" dirty="0" err="1">
                <a:latin typeface="Maiandra GD" pitchFamily="34" charset="0"/>
              </a:rPr>
              <a:t>Lazebnik</a:t>
            </a:r>
            <a:r>
              <a:rPr lang="es-MX" sz="1600" dirty="0">
                <a:latin typeface="Maiandra GD" pitchFamily="34" charset="0"/>
              </a:rPr>
              <a:t> et al.,  proponen un nuevo descriptor invariante llamado “spin </a:t>
            </a:r>
            <a:r>
              <a:rPr lang="es-MX" sz="1600" dirty="0" err="1">
                <a:latin typeface="Maiandra GD" pitchFamily="34" charset="0"/>
              </a:rPr>
              <a:t>image</a:t>
            </a:r>
            <a:r>
              <a:rPr lang="es-MX" sz="1600" dirty="0">
                <a:latin typeface="Maiandra GD" pitchFamily="34" charset="0"/>
              </a:rPr>
              <a:t>” y lo comparan con los filtros de </a:t>
            </a:r>
            <a:r>
              <a:rPr lang="es-MX" sz="1600" dirty="0" err="1">
                <a:latin typeface="Maiandra GD" pitchFamily="34" charset="0"/>
              </a:rPr>
              <a:t>Gabor</a:t>
            </a:r>
            <a:r>
              <a:rPr lang="es-MX" sz="1600" dirty="0">
                <a:latin typeface="Maiandra GD" pitchFamily="34" charset="0"/>
              </a:rPr>
              <a:t>. Muestran que las regiones basadas en “spin </a:t>
            </a:r>
            <a:r>
              <a:rPr lang="es-MX" sz="1600" dirty="0" err="1" smtClean="0">
                <a:latin typeface="Maiandra GD" pitchFamily="34" charset="0"/>
              </a:rPr>
              <a:t>image</a:t>
            </a:r>
            <a:r>
              <a:rPr lang="es-MX" sz="1600" dirty="0">
                <a:latin typeface="Maiandra GD" pitchFamily="34" charset="0"/>
              </a:rPr>
              <a:t>” mejoran los filtros de </a:t>
            </a:r>
            <a:r>
              <a:rPr lang="es-MX" sz="1600" dirty="0" err="1">
                <a:latin typeface="Maiandra GD" pitchFamily="34" charset="0"/>
              </a:rPr>
              <a:t>Gabor</a:t>
            </a:r>
            <a:r>
              <a:rPr lang="es-MX" sz="1600" dirty="0">
                <a:latin typeface="Maiandra GD" pitchFamily="34" charset="0"/>
              </a:rPr>
              <a:t> basados en puntos.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PropuestaTesis1aVersion</Template>
  <TotalTime>1234</TotalTime>
  <Words>1782</Words>
  <Application>Microsoft Office PowerPoint</Application>
  <PresentationFormat>Presentación en pantalla (4:3)</PresentationFormat>
  <Paragraphs>197</Paragraphs>
  <Slides>37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Standarddesign</vt:lpstr>
      <vt:lpstr>A performance evaluation of local descriptors</vt:lpstr>
      <vt:lpstr>Resumen</vt:lpstr>
      <vt:lpstr>Diapositiva 3</vt:lpstr>
      <vt:lpstr>Introducción</vt:lpstr>
      <vt:lpstr>Diapositiva 5</vt:lpstr>
      <vt:lpstr>Condiciones de la Evaluación</vt:lpstr>
      <vt:lpstr>Diapositiva 7</vt:lpstr>
      <vt:lpstr>Diapositiva 8</vt:lpstr>
      <vt:lpstr>Diapositiva 9</vt:lpstr>
      <vt:lpstr>Descriptores</vt:lpstr>
      <vt:lpstr>Diapositiva 11</vt:lpstr>
      <vt:lpstr>Diapositiva 12</vt:lpstr>
      <vt:lpstr>Diapositiva 13</vt:lpstr>
      <vt:lpstr>Detectores de Regiones</vt:lpstr>
      <vt:lpstr>Descriptores</vt:lpstr>
      <vt:lpstr>Diapositiva 16</vt:lpstr>
      <vt:lpstr>Diapositiva 17</vt:lpstr>
      <vt:lpstr>Diapositiva 18</vt:lpstr>
      <vt:lpstr>Diapositiva 19</vt:lpstr>
      <vt:lpstr>Evaluación</vt:lpstr>
      <vt:lpstr>Evaluación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Compaq</dc:creator>
  <cp:lastModifiedBy>Compaq</cp:lastModifiedBy>
  <cp:revision>69</cp:revision>
  <dcterms:created xsi:type="dcterms:W3CDTF">2009-05-31T22:06:35Z</dcterms:created>
  <dcterms:modified xsi:type="dcterms:W3CDTF">2009-06-01T20:20:02Z</dcterms:modified>
</cp:coreProperties>
</file>