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6F537D-79F4-48A3-9BC1-AA5BF59BADE6}" type="datetimeFigureOut">
              <a:rPr lang="es-MX" smtClean="0"/>
              <a:t>31/05/2009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2FEBEA2-6507-4C46-BFAA-E718122BE01F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/>
          <a:p>
            <a:r>
              <a:rPr lang="es-MX" dirty="0" smtClean="0"/>
              <a:t>David G. </a:t>
            </a:r>
            <a:r>
              <a:rPr lang="es-MX" dirty="0" err="1" smtClean="0"/>
              <a:t>Lowe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Distinctive</a:t>
            </a:r>
            <a:r>
              <a:rPr lang="es-MX" dirty="0" smtClean="0"/>
              <a:t> </a:t>
            </a:r>
            <a:r>
              <a:rPr lang="es-MX" dirty="0" err="1" smtClean="0"/>
              <a:t>Image</a:t>
            </a:r>
            <a:r>
              <a:rPr lang="es-MX" dirty="0" smtClean="0"/>
              <a:t> 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Scale-Invariant</a:t>
            </a:r>
            <a:r>
              <a:rPr lang="es-MX" dirty="0" smtClean="0"/>
              <a:t> </a:t>
            </a:r>
            <a:r>
              <a:rPr lang="es-MX" dirty="0" err="1" smtClean="0"/>
              <a:t>Keypoints</a:t>
            </a:r>
            <a:endParaRPr lang="es-MX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57818" y="5214950"/>
            <a:ext cx="3214710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>
                <a:solidFill>
                  <a:schemeClr val="tx1">
                    <a:tint val="75000"/>
                  </a:schemeClr>
                </a:solidFill>
              </a:rPr>
              <a:t>Aradí Rosales Cruz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Visión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alto nivel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baseline="0" dirty="0" smtClean="0">
                <a:solidFill>
                  <a:schemeClr val="tx1">
                    <a:tint val="75000"/>
                  </a:schemeClr>
                </a:solidFill>
              </a:rPr>
              <a:t>Enrique </a:t>
            </a:r>
            <a:r>
              <a:rPr lang="es-MX" sz="3200" baseline="0" dirty="0" err="1" smtClean="0">
                <a:solidFill>
                  <a:schemeClr val="tx1">
                    <a:tint val="75000"/>
                  </a:schemeClr>
                </a:solidFill>
              </a:rPr>
              <a:t>Sucar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steINAO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143512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Aplicación para reconocimiento de objetos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Reconocimiento </a:t>
            </a:r>
            <a:r>
              <a:rPr lang="es-MX" dirty="0" smtClean="0"/>
              <a:t>de objetos en presencia de desorden y la oclusión</a:t>
            </a:r>
          </a:p>
          <a:p>
            <a:r>
              <a:rPr lang="es-MX" dirty="0" smtClean="0"/>
              <a:t>Los grupos </a:t>
            </a:r>
            <a:r>
              <a:rPr lang="es-MX" dirty="0" smtClean="0"/>
              <a:t>de al menos 3 características que se identificó por primera </a:t>
            </a:r>
            <a:r>
              <a:rPr lang="es-MX" dirty="0" smtClean="0"/>
              <a:t>vez </a:t>
            </a:r>
            <a:r>
              <a:rPr lang="es-MX" dirty="0" smtClean="0"/>
              <a:t>sobre un objeto y su </a:t>
            </a:r>
            <a:r>
              <a:rPr lang="es-MX" dirty="0" smtClean="0"/>
              <a:t>pose</a:t>
            </a:r>
          </a:p>
          <a:p>
            <a:r>
              <a:rPr lang="es-MX" dirty="0" smtClean="0"/>
              <a:t>Cada grupo </a:t>
            </a:r>
            <a:r>
              <a:rPr lang="es-MX" dirty="0" smtClean="0"/>
              <a:t>está </a:t>
            </a:r>
            <a:r>
              <a:rPr lang="es-MX" dirty="0" smtClean="0"/>
              <a:t>marcado </a:t>
            </a:r>
            <a:r>
              <a:rPr lang="es-MX" dirty="0" smtClean="0"/>
              <a:t>por la realización de </a:t>
            </a:r>
            <a:r>
              <a:rPr lang="es-MX" dirty="0" smtClean="0"/>
              <a:t>un detallado </a:t>
            </a:r>
            <a:r>
              <a:rPr lang="es-MX" dirty="0" smtClean="0"/>
              <a:t>geométrico apropiado para el </a:t>
            </a:r>
            <a:r>
              <a:rPr lang="es-MX" dirty="0" smtClean="0"/>
              <a:t>modelo</a:t>
            </a:r>
          </a:p>
          <a:p>
            <a:r>
              <a:rPr lang="es-MX" dirty="0" smtClean="0"/>
              <a:t>El </a:t>
            </a:r>
            <a:r>
              <a:rPr lang="es-MX" dirty="0" smtClean="0"/>
              <a:t>resultado se utiliza para aceptar o rechazar la </a:t>
            </a:r>
            <a:r>
              <a:rPr lang="es-MX" dirty="0" smtClean="0"/>
              <a:t>interpretación</a:t>
            </a:r>
          </a:p>
          <a:p>
            <a:r>
              <a:rPr lang="es-MX" dirty="0" smtClean="0"/>
              <a:t>Emparejamiento y eliminación de correspondencias</a:t>
            </a:r>
          </a:p>
          <a:p>
            <a:r>
              <a:rPr lang="es-MX" dirty="0" smtClean="0"/>
              <a:t>Incorrectas</a:t>
            </a:r>
          </a:p>
          <a:p>
            <a:pPr lvl="1"/>
            <a:r>
              <a:rPr lang="es-MX" dirty="0" smtClean="0"/>
              <a:t>Árboles-</a:t>
            </a:r>
            <a:r>
              <a:rPr lang="es-MX" dirty="0" err="1" smtClean="0"/>
              <a:t>kd</a:t>
            </a:r>
            <a:r>
              <a:rPr lang="es-MX" dirty="0" smtClean="0"/>
              <a:t>,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Bin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Para saber si un punto P</a:t>
            </a:r>
            <a:r>
              <a:rPr lang="es-MX" baseline="30000" dirty="0" smtClean="0"/>
              <a:t>1</a:t>
            </a:r>
            <a:r>
              <a:rPr lang="es-MX" dirty="0" smtClean="0"/>
              <a:t> de la imagen 1, </a:t>
            </a:r>
            <a:r>
              <a:rPr lang="es-MX" dirty="0" smtClean="0"/>
              <a:t>con descriptor </a:t>
            </a:r>
            <a:r>
              <a:rPr lang="es-MX" dirty="0" smtClean="0"/>
              <a:t>V</a:t>
            </a:r>
            <a:r>
              <a:rPr lang="es-MX" baseline="30000" dirty="0" smtClean="0"/>
              <a:t>1</a:t>
            </a:r>
            <a:r>
              <a:rPr lang="es-MX" dirty="0" smtClean="0"/>
              <a:t>, está presente en la imagen 2:</a:t>
            </a:r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busca el punto P</a:t>
            </a:r>
            <a:r>
              <a:rPr lang="es-MX" baseline="30000" dirty="0" smtClean="0"/>
              <a:t>2</a:t>
            </a:r>
            <a:r>
              <a:rPr lang="es-MX" dirty="0" smtClean="0"/>
              <a:t> con descriptor V</a:t>
            </a:r>
            <a:r>
              <a:rPr lang="es-MX" baseline="30000" dirty="0" smtClean="0"/>
              <a:t>2</a:t>
            </a:r>
            <a:r>
              <a:rPr lang="es-MX" dirty="0" smtClean="0"/>
              <a:t> más parecido en </a:t>
            </a:r>
            <a:r>
              <a:rPr lang="es-MX" dirty="0" smtClean="0"/>
              <a:t>la imagen 2.</a:t>
            </a:r>
          </a:p>
          <a:p>
            <a:pPr lvl="1"/>
            <a:r>
              <a:rPr lang="es-MX" dirty="0" smtClean="0"/>
              <a:t>Si </a:t>
            </a:r>
            <a:r>
              <a:rPr lang="es-MX" dirty="0" smtClean="0"/>
              <a:t>la distancia entre V</a:t>
            </a:r>
            <a:r>
              <a:rPr lang="es-MX" baseline="30000" dirty="0" smtClean="0"/>
              <a:t>1</a:t>
            </a:r>
            <a:r>
              <a:rPr lang="es-MX" dirty="0" smtClean="0"/>
              <a:t> y V</a:t>
            </a:r>
            <a:r>
              <a:rPr lang="es-MX" baseline="30000" dirty="0" smtClean="0"/>
              <a:t>2</a:t>
            </a:r>
            <a:r>
              <a:rPr lang="es-MX" dirty="0" smtClean="0"/>
              <a:t> es menor que un </a:t>
            </a:r>
            <a:r>
              <a:rPr lang="es-MX" dirty="0" smtClean="0"/>
              <a:t>umbral, entonces </a:t>
            </a:r>
            <a:r>
              <a:rPr lang="es-MX" dirty="0" smtClean="0"/>
              <a:t>P</a:t>
            </a:r>
            <a:r>
              <a:rPr lang="es-MX" baseline="30000" dirty="0" smtClean="0"/>
              <a:t>2</a:t>
            </a:r>
            <a:r>
              <a:rPr lang="es-MX" dirty="0" smtClean="0"/>
              <a:t> corresponde a P</a:t>
            </a:r>
            <a:r>
              <a:rPr lang="es-MX" baseline="30000" dirty="0" smtClean="0"/>
              <a:t>1</a:t>
            </a:r>
            <a:r>
              <a:rPr lang="es-MX" dirty="0" smtClean="0"/>
              <a:t>, sino P</a:t>
            </a:r>
            <a:r>
              <a:rPr lang="es-MX" baseline="30000" dirty="0" smtClean="0"/>
              <a:t>1</a:t>
            </a:r>
            <a:r>
              <a:rPr lang="es-MX" dirty="0" smtClean="0"/>
              <a:t> no </a:t>
            </a:r>
            <a:r>
              <a:rPr lang="es-MX" dirty="0" smtClean="0"/>
              <a:t>tiene correspondencia </a:t>
            </a:r>
            <a:r>
              <a:rPr lang="es-MX" dirty="0" smtClean="0"/>
              <a:t>en la imagen 2.</a:t>
            </a:r>
          </a:p>
          <a:p>
            <a:r>
              <a:rPr lang="es-MX" dirty="0" smtClean="0"/>
              <a:t>El </a:t>
            </a:r>
            <a:r>
              <a:rPr lang="es-MX" dirty="0" smtClean="0"/>
              <a:t>problema de emparejamiento se reduce </a:t>
            </a:r>
            <a:r>
              <a:rPr lang="es-MX" dirty="0" smtClean="0"/>
              <a:t>entonces a </a:t>
            </a:r>
            <a:r>
              <a:rPr lang="es-MX" dirty="0" smtClean="0"/>
              <a:t>una búsqueda de vecino más </a:t>
            </a:r>
            <a:r>
              <a:rPr lang="es-MX" dirty="0" smtClean="0"/>
              <a:t>cercano</a:t>
            </a:r>
          </a:p>
          <a:p>
            <a:pPr lvl="1"/>
            <a:r>
              <a:rPr lang="es-MX" dirty="0" smtClean="0"/>
              <a:t>Algoritmo básico comparar V</a:t>
            </a:r>
            <a:r>
              <a:rPr lang="es-MX" baseline="30000" dirty="0" smtClean="0"/>
              <a:t>1</a:t>
            </a:r>
            <a:r>
              <a:rPr lang="es-MX" dirty="0" smtClean="0"/>
              <a:t> contra todos los puntos de la imagen 2</a:t>
            </a:r>
          </a:p>
          <a:p>
            <a:pPr lvl="1"/>
            <a:r>
              <a:rPr lang="es-MX" dirty="0" smtClean="0"/>
              <a:t>Árboles KD y </a:t>
            </a:r>
            <a:r>
              <a:rPr lang="es-MX" dirty="0" err="1" smtClean="0"/>
              <a:t>Best-BinFirst</a:t>
            </a:r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 de reconocimiento</a:t>
            </a:r>
            <a:endParaRPr lang="es-MX" dirty="0"/>
          </a:p>
        </p:txBody>
      </p:sp>
      <p:grpSp>
        <p:nvGrpSpPr>
          <p:cNvPr id="7" name="Group 6"/>
          <p:cNvGrpSpPr/>
          <p:nvPr/>
        </p:nvGrpSpPr>
        <p:grpSpPr>
          <a:xfrm>
            <a:off x="1071538" y="1785926"/>
            <a:ext cx="6972300" cy="4310073"/>
            <a:chOff x="1071538" y="1785926"/>
            <a:chExt cx="6972300" cy="4310073"/>
          </a:xfrm>
        </p:grpSpPr>
        <p:pic>
          <p:nvPicPr>
            <p:cNvPr id="25602" name="Picture 2" descr="C:\Users\FLORDE~1\AppData\Local\Temp\msohtmlclip1\01\clip_image00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3286124"/>
              <a:ext cx="6972300" cy="2809875"/>
            </a:xfrm>
            <a:prstGeom prst="rect">
              <a:avLst/>
            </a:prstGeom>
            <a:noFill/>
          </p:spPr>
        </p:pic>
        <p:pic>
          <p:nvPicPr>
            <p:cNvPr id="25604" name="Picture 4" descr="C:\Users\FLORDE~1\AppData\Local\Temp\msohtmlclip1\01\clip_image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85926"/>
              <a:ext cx="1170682" cy="1214446"/>
            </a:xfrm>
            <a:prstGeom prst="rect">
              <a:avLst/>
            </a:prstGeom>
            <a:noFill/>
          </p:spPr>
        </p:pic>
        <p:pic>
          <p:nvPicPr>
            <p:cNvPr id="25606" name="Picture 6" descr="C:\Users\FLORDE~1\AppData\Local\Temp\msohtmlclip1\01\clip_image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0430" y="1857364"/>
              <a:ext cx="1575838" cy="10715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 de reconocimiento</a:t>
            </a:r>
            <a:endParaRPr lang="es-MX" dirty="0"/>
          </a:p>
        </p:txBody>
      </p:sp>
      <p:pic>
        <p:nvPicPr>
          <p:cNvPr id="22534" name="Picture 6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 t="1185" b="1658"/>
          <a:stretch>
            <a:fillRect/>
          </a:stretch>
        </p:blipFill>
        <p:spPr bwMode="auto">
          <a:xfrm>
            <a:off x="1214414" y="1428736"/>
            <a:ext cx="660709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 los dos ejemplos el tiempo total para reconocer los objetos fue de 0.3 segundos en un procesador Pentium 4 2GHz</a:t>
            </a:r>
          </a:p>
          <a:p>
            <a:r>
              <a:rPr lang="es-MX" dirty="0" smtClean="0"/>
              <a:t>Estos puntos clave pueden ser aplicados a problemas de localización de robots y mapeo</a:t>
            </a: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Los puntos claves han </a:t>
            </a:r>
            <a:r>
              <a:rPr lang="es-MX" dirty="0" smtClean="0"/>
              <a:t>demostrado ser invariante a la rotación de la imagen y la </a:t>
            </a:r>
            <a:r>
              <a:rPr lang="es-MX" dirty="0" smtClean="0"/>
              <a:t>escala </a:t>
            </a:r>
            <a:r>
              <a:rPr lang="es-MX" dirty="0" smtClean="0"/>
              <a:t>a través de una importante gama de </a:t>
            </a:r>
            <a:r>
              <a:rPr lang="es-MX" dirty="0" smtClean="0"/>
              <a:t>distorsión, ruido y cambio </a:t>
            </a:r>
            <a:r>
              <a:rPr lang="es-MX" dirty="0" smtClean="0"/>
              <a:t>en la </a:t>
            </a:r>
            <a:r>
              <a:rPr lang="es-MX" dirty="0" smtClean="0"/>
              <a:t>iluminación.</a:t>
            </a:r>
          </a:p>
          <a:p>
            <a:r>
              <a:rPr lang="es-MX" dirty="0" smtClean="0"/>
              <a:t>Un gran </a:t>
            </a:r>
            <a:r>
              <a:rPr lang="es-MX" dirty="0" smtClean="0"/>
              <a:t>número de puntos claves se </a:t>
            </a:r>
            <a:r>
              <a:rPr lang="es-MX" dirty="0" smtClean="0"/>
              <a:t>puede extraer de las </a:t>
            </a:r>
            <a:r>
              <a:rPr lang="es-MX" dirty="0" smtClean="0"/>
              <a:t>imágenes, dando solidez a la extracción y reconocimiento de objetos pequeños entre el desorden.</a:t>
            </a:r>
          </a:p>
          <a:p>
            <a:r>
              <a:rPr lang="es-MX" dirty="0" smtClean="0"/>
              <a:t>Otras aplicaciones </a:t>
            </a:r>
            <a:r>
              <a:rPr lang="es-MX" dirty="0" smtClean="0"/>
              <a:t>potenciales</a:t>
            </a:r>
          </a:p>
          <a:p>
            <a:pPr lvl="1"/>
            <a:r>
              <a:rPr lang="es-MX" dirty="0" smtClean="0"/>
              <a:t>Vistas </a:t>
            </a:r>
            <a:r>
              <a:rPr lang="es-MX" dirty="0" smtClean="0"/>
              <a:t>coincidentes para la reconstrucción en </a:t>
            </a:r>
            <a:r>
              <a:rPr lang="es-MX" dirty="0" smtClean="0"/>
              <a:t>3D</a:t>
            </a:r>
          </a:p>
          <a:p>
            <a:pPr lvl="1"/>
            <a:r>
              <a:rPr lang="es-MX" dirty="0" smtClean="0"/>
              <a:t>Movimiento </a:t>
            </a:r>
            <a:r>
              <a:rPr lang="es-MX" dirty="0" smtClean="0"/>
              <a:t>y seguimiento de la </a:t>
            </a:r>
            <a:r>
              <a:rPr lang="es-MX" dirty="0" smtClean="0"/>
              <a:t>segmentación</a:t>
            </a:r>
          </a:p>
          <a:p>
            <a:pPr lvl="1"/>
            <a:r>
              <a:rPr lang="es-MX" dirty="0" smtClean="0"/>
              <a:t>Localización </a:t>
            </a:r>
            <a:r>
              <a:rPr lang="es-MX" dirty="0" smtClean="0"/>
              <a:t>del </a:t>
            </a:r>
            <a:r>
              <a:rPr lang="es-MX" dirty="0" smtClean="0"/>
              <a:t>robot</a:t>
            </a:r>
          </a:p>
          <a:p>
            <a:pPr lvl="1"/>
            <a:r>
              <a:rPr lang="es-MX" dirty="0" smtClean="0"/>
              <a:t>Otras </a:t>
            </a:r>
            <a:r>
              <a:rPr lang="es-MX" dirty="0" smtClean="0"/>
              <a:t>que </a:t>
            </a:r>
            <a:r>
              <a:rPr lang="es-MX" dirty="0" smtClean="0"/>
              <a:t>requieran </a:t>
            </a:r>
            <a:r>
              <a:rPr lang="es-MX" smtClean="0"/>
              <a:t>la </a:t>
            </a:r>
            <a:r>
              <a:rPr lang="es-MX" smtClean="0"/>
              <a:t>identificación </a:t>
            </a:r>
            <a:r>
              <a:rPr lang="es-MX" dirty="0" smtClean="0"/>
              <a:t>coincidentes </a:t>
            </a:r>
            <a:r>
              <a:rPr lang="es-MX" smtClean="0"/>
              <a:t>entre </a:t>
            </a:r>
            <a:r>
              <a:rPr lang="es-MX" smtClean="0"/>
              <a:t>imágenes</a:t>
            </a:r>
            <a:endParaRPr lang="es-MX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Resumen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Se presenta un </a:t>
            </a:r>
            <a:r>
              <a:rPr lang="es-MX" dirty="0" smtClean="0"/>
              <a:t>método de extracción de características distintivas invariante </a:t>
            </a:r>
            <a:r>
              <a:rPr lang="es-MX" dirty="0" smtClean="0"/>
              <a:t>de una imagen.</a:t>
            </a:r>
          </a:p>
          <a:p>
            <a:pPr lvl="1"/>
            <a:r>
              <a:rPr lang="es-MX" dirty="0" smtClean="0"/>
              <a:t>Rotación</a:t>
            </a:r>
          </a:p>
          <a:p>
            <a:pPr lvl="1"/>
            <a:r>
              <a:rPr lang="es-MX" dirty="0" smtClean="0"/>
              <a:t>Escala</a:t>
            </a:r>
          </a:p>
          <a:p>
            <a:pPr lvl="1"/>
            <a:r>
              <a:rPr lang="es-MX" dirty="0" smtClean="0"/>
              <a:t>Cambio de punto de vistas en 3D</a:t>
            </a:r>
          </a:p>
          <a:p>
            <a:pPr lvl="1"/>
            <a:r>
              <a:rPr lang="es-MX" dirty="0" smtClean="0"/>
              <a:t>Suma de ruido</a:t>
            </a:r>
          </a:p>
          <a:p>
            <a:pPr lvl="1"/>
            <a:r>
              <a:rPr lang="es-MX" dirty="0" smtClean="0"/>
              <a:t>Cambios de iluminación</a:t>
            </a:r>
          </a:p>
          <a:p>
            <a:r>
              <a:rPr lang="es-MX" dirty="0" smtClean="0"/>
              <a:t>Se utilizan para comparar imágenes de distintas vistas.</a:t>
            </a:r>
          </a:p>
          <a:p>
            <a:r>
              <a:rPr lang="es-MX" dirty="0" smtClean="0"/>
              <a:t> Estas características son altamente distintivas de la imagen</a:t>
            </a:r>
          </a:p>
          <a:p>
            <a:r>
              <a:rPr lang="es-MX" dirty="0" smtClean="0"/>
              <a:t>Describen un enfoque para usas estas características para el reconocimiento de objetos.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Detección de extremos de espacio-escala.</a:t>
            </a:r>
          </a:p>
          <a:p>
            <a:pPr lvl="1"/>
            <a:r>
              <a:rPr lang="es-MX" dirty="0" smtClean="0"/>
              <a:t>Función Diferencia de </a:t>
            </a:r>
            <a:r>
              <a:rPr lang="es-MX" dirty="0" err="1" smtClean="0"/>
              <a:t>Gaussiana</a:t>
            </a:r>
            <a:r>
              <a:rPr lang="es-MX" dirty="0" smtClean="0"/>
              <a:t> para detectar puntos de interés invariantes a escala y orientación.</a:t>
            </a:r>
          </a:p>
          <a:p>
            <a:r>
              <a:rPr lang="es-MX" dirty="0" smtClean="0"/>
              <a:t>Localización de puntos clave.</a:t>
            </a:r>
          </a:p>
          <a:p>
            <a:pPr lvl="1"/>
            <a:r>
              <a:rPr lang="es-MX" dirty="0" smtClean="0"/>
              <a:t>Son </a:t>
            </a:r>
            <a:r>
              <a:rPr lang="es-MX" dirty="0" smtClean="0"/>
              <a:t>seleccionados </a:t>
            </a:r>
            <a:r>
              <a:rPr lang="es-MX" dirty="0" smtClean="0"/>
              <a:t>con </a:t>
            </a:r>
            <a:r>
              <a:rPr lang="es-MX" dirty="0" smtClean="0"/>
              <a:t>base a las medidas de su estabilidad</a:t>
            </a:r>
            <a:r>
              <a:rPr lang="es-MX" dirty="0" smtClean="0"/>
              <a:t>.</a:t>
            </a:r>
          </a:p>
          <a:p>
            <a:r>
              <a:rPr lang="es-MX" dirty="0" smtClean="0"/>
              <a:t>Asignación de orientación.</a:t>
            </a:r>
          </a:p>
          <a:p>
            <a:pPr lvl="1"/>
            <a:r>
              <a:rPr lang="es-MX" dirty="0" smtClean="0"/>
              <a:t>La dirección del gradiente local de la imagen.</a:t>
            </a:r>
          </a:p>
          <a:p>
            <a:r>
              <a:rPr lang="es-MX" dirty="0" smtClean="0"/>
              <a:t>Descriptor de puntos clave.</a:t>
            </a:r>
          </a:p>
          <a:p>
            <a:pPr lvl="1"/>
            <a:r>
              <a:rPr lang="es-MX" dirty="0" smtClean="0"/>
              <a:t>Los </a:t>
            </a:r>
            <a:r>
              <a:rPr lang="es-MX" dirty="0" smtClean="0"/>
              <a:t>gradientes locales de la imagen son </a:t>
            </a:r>
            <a:r>
              <a:rPr lang="es-MX" dirty="0" smtClean="0"/>
              <a:t>medidos en la escala seleccionada </a:t>
            </a:r>
            <a:r>
              <a:rPr lang="es-MX" dirty="0" smtClean="0"/>
              <a:t>y se transforman </a:t>
            </a:r>
            <a:r>
              <a:rPr lang="es-MX" dirty="0" smtClean="0"/>
              <a:t>en una </a:t>
            </a:r>
            <a:r>
              <a:rPr lang="es-MX" dirty="0" smtClean="0"/>
              <a:t>representación.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Investigación relacionada</a:t>
            </a:r>
            <a:endParaRPr lang="es-MX" dirty="0"/>
          </a:p>
        </p:txBody>
      </p:sp>
      <p:pic>
        <p:nvPicPr>
          <p:cNvPr id="1026" name="Picture 2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8" y="1671662"/>
            <a:ext cx="8989566" cy="440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dirty="0" smtClean="0"/>
              <a:t>Detección de extremos de escala-espacio</a:t>
            </a:r>
            <a:endParaRPr lang="es-MX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 primera fase de detección </a:t>
            </a:r>
            <a:r>
              <a:rPr lang="es-MX" dirty="0" smtClean="0"/>
              <a:t>de puntos claves </a:t>
            </a:r>
            <a:r>
              <a:rPr lang="es-MX" dirty="0" smtClean="0"/>
              <a:t>es identificar los lugares y las escalas que pueden ser asignados en virtud de </a:t>
            </a:r>
            <a:r>
              <a:rPr lang="es-MX" dirty="0" smtClean="0"/>
              <a:t>puntos </a:t>
            </a:r>
            <a:r>
              <a:rPr lang="es-MX" dirty="0" smtClean="0"/>
              <a:t>de vista </a:t>
            </a:r>
            <a:r>
              <a:rPr lang="es-MX" dirty="0" smtClean="0"/>
              <a:t>diferentes </a:t>
            </a:r>
            <a:r>
              <a:rPr lang="es-MX" dirty="0" smtClean="0"/>
              <a:t>el mismo </a:t>
            </a:r>
            <a:r>
              <a:rPr lang="es-MX" dirty="0" smtClean="0"/>
              <a:t>objeto.</a:t>
            </a:r>
          </a:p>
          <a:p>
            <a:r>
              <a:rPr lang="es-MX" dirty="0" smtClean="0"/>
              <a:t>El espacio-escala de la imagen</a:t>
            </a:r>
            <a:r>
              <a:rPr lang="es-MX" dirty="0" smtClean="0"/>
              <a:t>: </a:t>
            </a:r>
            <a:r>
              <a:rPr lang="es-MX" dirty="0" smtClean="0"/>
              <a:t>                </a:t>
            </a:r>
          </a:p>
          <a:p>
            <a:r>
              <a:rPr lang="es-MX" dirty="0" smtClean="0"/>
              <a:t>Para detectar de </a:t>
            </a:r>
            <a:r>
              <a:rPr lang="es-MX" dirty="0" smtClean="0"/>
              <a:t>manera eficiente </a:t>
            </a:r>
            <a:r>
              <a:rPr lang="es-MX" dirty="0" smtClean="0"/>
              <a:t>la ubicación estable de los puntos claves </a:t>
            </a:r>
            <a:r>
              <a:rPr lang="es-MX" dirty="0" smtClean="0"/>
              <a:t>en la escala de espacio, </a:t>
            </a:r>
            <a:r>
              <a:rPr lang="es-MX" dirty="0" smtClean="0"/>
              <a:t>utiliza </a:t>
            </a:r>
            <a:r>
              <a:rPr lang="es-MX" dirty="0" smtClean="0"/>
              <a:t>la escala de espacio en la diferencia extrema de la función </a:t>
            </a:r>
            <a:r>
              <a:rPr lang="es-MX" dirty="0" err="1" smtClean="0"/>
              <a:t>Gaussiana</a:t>
            </a:r>
            <a:r>
              <a:rPr lang="es-MX" dirty="0" smtClean="0"/>
              <a:t> </a:t>
            </a:r>
            <a:r>
              <a:rPr lang="es-MX" dirty="0" err="1" smtClean="0"/>
              <a:t>convolucionando</a:t>
            </a:r>
            <a:r>
              <a:rPr lang="es-MX" dirty="0" smtClean="0"/>
              <a:t> la imagen               , que </a:t>
            </a:r>
            <a:r>
              <a:rPr lang="es-MX" dirty="0" smtClean="0"/>
              <a:t>puede ser calculado a partir de la diferencia de cerca de dos escalas separadas por un factor multiplicativo </a:t>
            </a:r>
            <a:r>
              <a:rPr lang="es-MX" dirty="0" smtClean="0"/>
              <a:t>constante </a:t>
            </a:r>
            <a:r>
              <a:rPr lang="es-MX" i="1" dirty="0" smtClean="0"/>
              <a:t>k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7418" name="Picture 10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3689354" cy="500063"/>
          </a:xfrm>
          <a:prstGeom prst="rect">
            <a:avLst/>
          </a:prstGeom>
          <a:noFill/>
        </p:spPr>
      </p:pic>
      <p:pic>
        <p:nvPicPr>
          <p:cNvPr id="17420" name="Picture 12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414847"/>
            <a:ext cx="1158388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8434" name="Picture 2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172325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Localización exacta del punto clave</a:t>
            </a:r>
            <a:endParaRPr lang="es-MX" dirty="0"/>
          </a:p>
        </p:txBody>
      </p:sp>
      <p:pic>
        <p:nvPicPr>
          <p:cNvPr id="20482" name="Picture 2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877045" cy="516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Asignación de orientación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La escala </a:t>
            </a:r>
            <a:r>
              <a:rPr lang="es-MX" dirty="0" smtClean="0"/>
              <a:t>del punto clave se utiliza </a:t>
            </a:r>
            <a:r>
              <a:rPr lang="es-MX" dirty="0" smtClean="0"/>
              <a:t>para seleccionar la imagen </a:t>
            </a:r>
            <a:r>
              <a:rPr lang="es-MX" dirty="0" smtClean="0"/>
              <a:t>del suavizado </a:t>
            </a:r>
            <a:r>
              <a:rPr lang="es-MX" dirty="0" err="1" smtClean="0"/>
              <a:t>Gaussiano</a:t>
            </a:r>
            <a:r>
              <a:rPr lang="es-MX" dirty="0" smtClean="0"/>
              <a:t>, </a:t>
            </a:r>
            <a:r>
              <a:rPr lang="es-MX" dirty="0" smtClean="0"/>
              <a:t>con la escala más </a:t>
            </a:r>
            <a:r>
              <a:rPr lang="es-MX" dirty="0" smtClean="0"/>
              <a:t>cercana </a:t>
            </a:r>
            <a:r>
              <a:rPr lang="es-MX" dirty="0" smtClean="0"/>
              <a:t>para que todos los cálculos se </a:t>
            </a:r>
            <a:r>
              <a:rPr lang="es-MX" dirty="0" smtClean="0"/>
              <a:t>realicen de manera en una escala invariable.</a:t>
            </a:r>
          </a:p>
          <a:p>
            <a:r>
              <a:rPr lang="es-MX" dirty="0" smtClean="0"/>
              <a:t>Histograma de orientación es formado por la orientación del gradiente de los puntos muestreados en la región del punto clave. Cada ejemplo se agrega al histograma.</a:t>
            </a:r>
          </a:p>
          <a:p>
            <a:r>
              <a:rPr lang="es-MX" dirty="0" smtClean="0"/>
              <a:t>Cada pico en el histograma corresponde a la dirección dominante del gradiente local (80% ese pico es usado para crear el punto clave con su orientación).</a:t>
            </a:r>
          </a:p>
          <a:p>
            <a:r>
              <a:rPr lang="es-MX" dirty="0" smtClean="0"/>
              <a:t>Sólo alrededor del 15% de los puntos se asignan múltiples </a:t>
            </a:r>
            <a:r>
              <a:rPr lang="es-MX" dirty="0" smtClean="0"/>
              <a:t>orientaciones.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descriptor local de la imagen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Representación del descriptor</a:t>
            </a:r>
          </a:p>
          <a:p>
            <a:pPr lvl="1"/>
            <a:r>
              <a:rPr lang="es-MX" dirty="0" smtClean="0"/>
              <a:t>Está formado </a:t>
            </a:r>
            <a:r>
              <a:rPr lang="es-MX" dirty="0" smtClean="0"/>
              <a:t>por un vector que contiene los valores de todas las entradas del histograma de </a:t>
            </a:r>
            <a:r>
              <a:rPr lang="es-MX" dirty="0" smtClean="0"/>
              <a:t>orientación</a:t>
            </a:r>
          </a:p>
          <a:p>
            <a:endParaRPr lang="es-MX" dirty="0"/>
          </a:p>
        </p:txBody>
      </p:sp>
      <p:pic>
        <p:nvPicPr>
          <p:cNvPr id="21506" name="Picture 2" descr="C:\Users\FLORDE~1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707707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806</TotalTime>
  <Words>687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Distinctive Image Features from Scale-Invariant Keypoints</vt:lpstr>
      <vt:lpstr>Resumen</vt:lpstr>
      <vt:lpstr>Introducción</vt:lpstr>
      <vt:lpstr>Investigación relacionada</vt:lpstr>
      <vt:lpstr>Detección de extremos de escala-espacio</vt:lpstr>
      <vt:lpstr>Slide 6</vt:lpstr>
      <vt:lpstr>Localización exacta del punto clave</vt:lpstr>
      <vt:lpstr>Asignación de orientación</vt:lpstr>
      <vt:lpstr>El descriptor local de la imagen</vt:lpstr>
      <vt:lpstr>Aplicación para reconocimiento de objetos</vt:lpstr>
      <vt:lpstr>Slide 11</vt:lpstr>
      <vt:lpstr>Ejemplos de reconocimiento</vt:lpstr>
      <vt:lpstr>Ejemplos de reconocimiento</vt:lpstr>
      <vt:lpstr>Slide 14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Distinctive Image Features from Scale-Invariant Keypoints</dc:title>
  <dc:creator>Aradí Rosales Cruz</dc:creator>
  <cp:lastModifiedBy>Aradí Rosales Cruz</cp:lastModifiedBy>
  <cp:revision>17</cp:revision>
  <dcterms:created xsi:type="dcterms:W3CDTF">2009-05-31T23:23:37Z</dcterms:created>
  <dcterms:modified xsi:type="dcterms:W3CDTF">2009-06-01T12:49:42Z</dcterms:modified>
</cp:coreProperties>
</file>